
<file path=[Content_Types].xml><?xml version="1.0" encoding="utf-8"?>
<Types xmlns="http://schemas.openxmlformats.org/package/2006/content-types">
  <Default Extension="jpeg" ContentType="image/jpeg"/>
  <Default Extension="JPG" ContentType="image/.jpg"/>
  <Default Extension="tiff" ContentType="image/tiff"/>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 id="2147483672" r:id="rId4"/>
    <p:sldMasterId id="2147483684" r:id="rId5"/>
    <p:sldMasterId id="2147483696" r:id="rId6"/>
    <p:sldMasterId id="2147483708" r:id="rId7"/>
  </p:sldMasterIdLst>
  <p:notesMasterIdLst>
    <p:notesMasterId r:id="rId27"/>
  </p:notesMasterIdLst>
  <p:sldIdLst>
    <p:sldId id="256" r:id="rId8"/>
    <p:sldId id="341" r:id="rId9"/>
    <p:sldId id="259" r:id="rId10"/>
    <p:sldId id="260" r:id="rId11"/>
    <p:sldId id="330" r:id="rId12"/>
    <p:sldId id="268" r:id="rId13"/>
    <p:sldId id="271" r:id="rId14"/>
    <p:sldId id="331" r:id="rId15"/>
    <p:sldId id="322" r:id="rId16"/>
    <p:sldId id="323" r:id="rId17"/>
    <p:sldId id="324" r:id="rId18"/>
    <p:sldId id="417" r:id="rId19"/>
    <p:sldId id="416" r:id="rId20"/>
    <p:sldId id="332" r:id="rId21"/>
    <p:sldId id="296" r:id="rId22"/>
    <p:sldId id="297" r:id="rId23"/>
    <p:sldId id="307" r:id="rId24"/>
    <p:sldId id="313" r:id="rId25"/>
    <p:sldId id="333" r:id="rId26"/>
    <p:sldId id="386" r:id="rId28"/>
    <p:sldId id="318" r:id="rId29"/>
    <p:sldId id="319" r:id="rId30"/>
    <p:sldId id="314" r:id="rId31"/>
    <p:sldId id="387" r:id="rId32"/>
    <p:sldId id="273" r:id="rId33"/>
    <p:sldId id="275" r:id="rId34"/>
    <p:sldId id="276" r:id="rId35"/>
    <p:sldId id="334" r:id="rId36"/>
    <p:sldId id="277" r:id="rId37"/>
    <p:sldId id="278" r:id="rId38"/>
    <p:sldId id="279" r:id="rId39"/>
    <p:sldId id="280" r:id="rId40"/>
    <p:sldId id="281" r:id="rId41"/>
    <p:sldId id="282" r:id="rId42"/>
    <p:sldId id="335" r:id="rId43"/>
    <p:sldId id="343" r:id="rId44"/>
    <p:sldId id="284" r:id="rId45"/>
    <p:sldId id="287" r:id="rId46"/>
    <p:sldId id="288" r:id="rId47"/>
    <p:sldId id="289" r:id="rId48"/>
    <p:sldId id="336" r:id="rId49"/>
    <p:sldId id="292" r:id="rId50"/>
    <p:sldId id="293" r:id="rId51"/>
    <p:sldId id="337" r:id="rId52"/>
    <p:sldId id="339" r:id="rId53"/>
    <p:sldId id="295" r:id="rId54"/>
    <p:sldId id="338" r:id="rId55"/>
    <p:sldId id="326" r:id="rId56"/>
    <p:sldId id="342" r:id="rId57"/>
  </p:sldIdLst>
  <p:sldSz cx="9144000" cy="6858000" type="screen4x3"/>
  <p:notesSz cx="6858000" cy="9144000"/>
  <p:custDataLst>
    <p:tags r:id="rId61"/>
  </p:custDataLst>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33"/>
    <a:srgbClr val="CB5252"/>
    <a:srgbClr val="FF5B57"/>
    <a:srgbClr val="FF5B5B"/>
    <a:srgbClr val="FFBD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0" d="100"/>
          <a:sy n="80" d="100"/>
        </p:scale>
        <p:origin x="-1188" y="-84"/>
      </p:cViewPr>
      <p:guideLst>
        <p:guide orient="horz" pos="2135"/>
        <p:guide pos="2929"/>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2.xml"/><Relationship Id="rId8" Type="http://schemas.openxmlformats.org/officeDocument/2006/relationships/slide" Target="slides/slide1.xml"/><Relationship Id="rId7" Type="http://schemas.openxmlformats.org/officeDocument/2006/relationships/slideMaster" Target="slideMasters/slideMaster6.xml"/><Relationship Id="rId61" Type="http://schemas.openxmlformats.org/officeDocument/2006/relationships/tags" Target="tags/tag1.xml"/><Relationship Id="rId60" Type="http://schemas.openxmlformats.org/officeDocument/2006/relationships/tableStyles" Target="tableStyles.xml"/><Relationship Id="rId6" Type="http://schemas.openxmlformats.org/officeDocument/2006/relationships/slideMaster" Target="slideMasters/slideMaster5.xml"/><Relationship Id="rId59" Type="http://schemas.openxmlformats.org/officeDocument/2006/relationships/viewProps" Target="viewProps.xml"/><Relationship Id="rId58" Type="http://schemas.openxmlformats.org/officeDocument/2006/relationships/presProps" Target="presProps.xml"/><Relationship Id="rId57" Type="http://schemas.openxmlformats.org/officeDocument/2006/relationships/slide" Target="slides/slide49.xml"/><Relationship Id="rId56" Type="http://schemas.openxmlformats.org/officeDocument/2006/relationships/slide" Target="slides/slide48.xml"/><Relationship Id="rId55" Type="http://schemas.openxmlformats.org/officeDocument/2006/relationships/slide" Target="slides/slide47.xml"/><Relationship Id="rId54" Type="http://schemas.openxmlformats.org/officeDocument/2006/relationships/slide" Target="slides/slide46.xml"/><Relationship Id="rId53" Type="http://schemas.openxmlformats.org/officeDocument/2006/relationships/slide" Target="slides/slide45.xml"/><Relationship Id="rId52" Type="http://schemas.openxmlformats.org/officeDocument/2006/relationships/slide" Target="slides/slide44.xml"/><Relationship Id="rId51" Type="http://schemas.openxmlformats.org/officeDocument/2006/relationships/slide" Target="slides/slide43.xml"/><Relationship Id="rId50" Type="http://schemas.openxmlformats.org/officeDocument/2006/relationships/slide" Target="slides/slide42.xml"/><Relationship Id="rId5" Type="http://schemas.openxmlformats.org/officeDocument/2006/relationships/slideMaster" Target="slideMasters/slideMaster4.xml"/><Relationship Id="rId49" Type="http://schemas.openxmlformats.org/officeDocument/2006/relationships/slide" Target="slides/slide41.xml"/><Relationship Id="rId48" Type="http://schemas.openxmlformats.org/officeDocument/2006/relationships/slide" Target="slides/slide40.xml"/><Relationship Id="rId47" Type="http://schemas.openxmlformats.org/officeDocument/2006/relationships/slide" Target="slides/slide39.xml"/><Relationship Id="rId46" Type="http://schemas.openxmlformats.org/officeDocument/2006/relationships/slide" Target="slides/slide38.xml"/><Relationship Id="rId45" Type="http://schemas.openxmlformats.org/officeDocument/2006/relationships/slide" Target="slides/slide37.xml"/><Relationship Id="rId44" Type="http://schemas.openxmlformats.org/officeDocument/2006/relationships/slide" Target="slides/slide36.xml"/><Relationship Id="rId43" Type="http://schemas.openxmlformats.org/officeDocument/2006/relationships/slide" Target="slides/slide35.xml"/><Relationship Id="rId42" Type="http://schemas.openxmlformats.org/officeDocument/2006/relationships/slide" Target="slides/slide34.xml"/><Relationship Id="rId41" Type="http://schemas.openxmlformats.org/officeDocument/2006/relationships/slide" Target="slides/slide33.xml"/><Relationship Id="rId40" Type="http://schemas.openxmlformats.org/officeDocument/2006/relationships/slide" Target="slides/slide32.xml"/><Relationship Id="rId4" Type="http://schemas.openxmlformats.org/officeDocument/2006/relationships/slideMaster" Target="slideMasters/slideMaster3.xml"/><Relationship Id="rId39" Type="http://schemas.openxmlformats.org/officeDocument/2006/relationships/slide" Target="slides/slide31.xml"/><Relationship Id="rId38" Type="http://schemas.openxmlformats.org/officeDocument/2006/relationships/slide" Target="slides/slide30.xml"/><Relationship Id="rId37" Type="http://schemas.openxmlformats.org/officeDocument/2006/relationships/slide" Target="slides/slide29.xml"/><Relationship Id="rId36" Type="http://schemas.openxmlformats.org/officeDocument/2006/relationships/slide" Target="slides/slide28.xml"/><Relationship Id="rId35" Type="http://schemas.openxmlformats.org/officeDocument/2006/relationships/slide" Target="slides/slide27.xml"/><Relationship Id="rId34" Type="http://schemas.openxmlformats.org/officeDocument/2006/relationships/slide" Target="slides/slide26.xml"/><Relationship Id="rId33" Type="http://schemas.openxmlformats.org/officeDocument/2006/relationships/slide" Target="slides/slide25.xml"/><Relationship Id="rId32" Type="http://schemas.openxmlformats.org/officeDocument/2006/relationships/slide" Target="slides/slide24.xml"/><Relationship Id="rId31" Type="http://schemas.openxmlformats.org/officeDocument/2006/relationships/slide" Target="slides/slide23.xml"/><Relationship Id="rId30" Type="http://schemas.openxmlformats.org/officeDocument/2006/relationships/slide" Target="slides/slide22.xml"/><Relationship Id="rId3" Type="http://schemas.openxmlformats.org/officeDocument/2006/relationships/slideMaster" Target="slideMasters/slideMaster2.xml"/><Relationship Id="rId29" Type="http://schemas.openxmlformats.org/officeDocument/2006/relationships/slide" Target="slides/slide21.xml"/><Relationship Id="rId28" Type="http://schemas.openxmlformats.org/officeDocument/2006/relationships/slide" Target="slides/slide20.xml"/><Relationship Id="rId27" Type="http://schemas.openxmlformats.org/officeDocument/2006/relationships/notesMaster" Target="notesMasters/notesMaster1.xml"/><Relationship Id="rId26" Type="http://schemas.openxmlformats.org/officeDocument/2006/relationships/slide" Target="slides/slide19.xml"/><Relationship Id="rId25" Type="http://schemas.openxmlformats.org/officeDocument/2006/relationships/slide" Target="slides/slide18.xml"/><Relationship Id="rId24" Type="http://schemas.openxmlformats.org/officeDocument/2006/relationships/slide" Target="slides/slide17.xml"/><Relationship Id="rId23" Type="http://schemas.openxmlformats.org/officeDocument/2006/relationships/slide" Target="slides/slide16.xml"/><Relationship Id="rId22" Type="http://schemas.openxmlformats.org/officeDocument/2006/relationships/slide" Target="slides/slide15.xml"/><Relationship Id="rId21" Type="http://schemas.openxmlformats.org/officeDocument/2006/relationships/slide" Target="slides/slide14.xml"/><Relationship Id="rId20" Type="http://schemas.openxmlformats.org/officeDocument/2006/relationships/slide" Target="slides/slide13.xml"/><Relationship Id="rId2" Type="http://schemas.openxmlformats.org/officeDocument/2006/relationships/theme" Target="theme/theme1.xml"/><Relationship Id="rId19" Type="http://schemas.openxmlformats.org/officeDocument/2006/relationships/slide" Target="slides/slide12.xml"/><Relationship Id="rId18" Type="http://schemas.openxmlformats.org/officeDocument/2006/relationships/slide" Target="slides/slide11.xml"/><Relationship Id="rId17" Type="http://schemas.openxmlformats.org/officeDocument/2006/relationships/slide" Target="slides/slide10.xml"/><Relationship Id="rId16" Type="http://schemas.openxmlformats.org/officeDocument/2006/relationships/slide" Target="slides/slide9.xml"/><Relationship Id="rId15" Type="http://schemas.openxmlformats.org/officeDocument/2006/relationships/slide" Target="slides/slide8.xml"/><Relationship Id="rId14" Type="http://schemas.openxmlformats.org/officeDocument/2006/relationships/slide" Target="slides/slide7.xml"/><Relationship Id="rId13" Type="http://schemas.openxmlformats.org/officeDocument/2006/relationships/slide" Target="slides/slide6.xml"/><Relationship Id="rId12" Type="http://schemas.openxmlformats.org/officeDocument/2006/relationships/slide" Target="slides/slide5.xml"/><Relationship Id="rId11" Type="http://schemas.openxmlformats.org/officeDocument/2006/relationships/slide" Target="slides/slide4.xml"/><Relationship Id="rId10" Type="http://schemas.openxmlformats.org/officeDocument/2006/relationships/slide" Target="slides/slide3.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4B5979B-295F-4629-9C3D-5BB441F3DF1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ED3748-3B09-421F-9593-071F966A9D7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AAED3748-3B09-421F-9593-071F966A9D7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D849477B-E1AA-46B0-9276-5B063C18297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91AAF02-2BFC-4E88-A509-97CED7032F92}" type="slidenum">
              <a:rPr lang="zh-CN" altLang="en-US"/>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1AC20A3-8910-4CA6-BAEF-A0682167646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D5913D5-DEA5-4C79-A101-2A75F71E4528}" type="slidenum">
              <a:rPr lang="zh-CN" altLang="en-US"/>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8A165F1-AE0E-4EF7-B592-BF6BBF6BC85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41406CF7-5FC7-42F4-90C5-A195ABA35699}" type="slidenum">
              <a:rPr lang="zh-CN" altLang="en-US"/>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B6F59B23-FFF9-4E03-8D30-76E016BF2FE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603A26D5-CE43-436D-9707-55AAED548223}" type="slidenum">
              <a:rPr lang="zh-CN" altLang="en-US"/>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B9E1A29F-C5F2-49CD-96EE-3D36C40A234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2412182-4B26-4711-B320-B6D1166E81D3}" type="slidenum">
              <a:rPr lang="zh-CN" altLang="en-US"/>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4D16B86-8351-45DE-9F9D-88F6C3BCEB9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3380818-E939-45B8-8AE7-A23EFA5685D7}" type="slidenum">
              <a:rPr lang="zh-CN" altLang="en-US"/>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5554828C-763D-46BB-9145-FEBFE4DFEF59}"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970021B3-6266-470E-88D9-17748343B4A4}"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203F937F-E5F4-4CD5-BA1B-9622225CB43B}"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65C0DE21-4FD8-460A-90FF-F875758931C2}"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3A2E0252-14D7-4B2D-AF82-745C886A7ACE}"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AAADCBE3-3973-4DA6-843E-C73B46EBD7C7}" type="slidenum">
              <a:rPr lang="zh-CN" altLang="en-US"/>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8F1750A-0E0D-4FB0-865B-6CBCB2F28857}"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843617A-F10F-4AC5-8A1A-06003342D95A}" type="slidenum">
              <a:rPr lang="zh-CN" altLang="en-US"/>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07332E90-264C-4345-AB10-357BFA816E52}"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554AD16-2B29-411E-B8CB-4850F5BCD634}" type="slidenum">
              <a:rPr lang="zh-CN" altLang="en-US"/>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9A700F8-C31C-4E06-96B3-2D1324973EB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373AF0-5CCA-41F0-A991-CA68BD859D86}" type="slidenum">
              <a:rPr lang="zh-CN" altLang="en-US"/>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8CF54E80-83DF-47DF-9D24-4E1316A3068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8DDB9AF-A247-46C9-93C6-6DFF0E507EF6}" type="slidenum">
              <a:rPr lang="zh-CN" altLang="en-US"/>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F6F5DBED-A19B-4D2A-BE73-3C70D0B4A7C0}"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0F2FD7B-780E-4B14-8906-F619903F0BA7}" type="slidenum">
              <a:rPr lang="zh-CN" altLang="en-US"/>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20DE8E0-06E0-4159-8D98-D8EF494F82D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75F9DF8-E7F9-4BFE-AA29-545F9FA803D7}" type="slidenum">
              <a:rPr lang="zh-CN" altLang="en-US"/>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F8058AB8-6B78-4E6E-9A23-DF918011E07A}"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DCB89261-25E7-44EF-BBB2-538CB490DFB1}" type="slidenum">
              <a:rPr lang="zh-CN" altLang="en-US"/>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8F732968-197F-4434-BFFA-A5FA891A2CF6}"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5F3D029-E249-4D5B-9795-BBBA9F8A5FE7}" type="slidenum">
              <a:rPr lang="zh-CN" altLang="en-US"/>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29F2BF7B-85E9-43B8-B9B7-B53113B6164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9921CB7-9768-4575-B55F-234A6B2D48D9}" type="slidenum">
              <a:rPr lang="zh-CN" altLang="en-US"/>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0A98E07B-3689-435F-9725-6FAFD588A178}"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58260CC-DF93-4899-BCDC-55982CFE9A63}" type="slidenum">
              <a:rPr lang="zh-CN" altLang="en-US"/>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38AA60C6-5BE2-49E4-99C2-3D76259B17A2}"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DE2B945-5F9C-4928-9976-61F79834DB83}" type="slidenum">
              <a:rPr lang="zh-CN" altLang="en-US"/>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133FEED8-3353-4671-82F7-3A9D9F0D9120}"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85E34C9C-6B84-4DD3-8D56-11AAF874DF30}" type="slidenum">
              <a:rPr lang="zh-CN" altLang="en-US"/>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509A7016-11F4-420D-8FFA-0C5DE0B98FFF}"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A31B80A-5613-47EC-99F3-03046163EF4C}" type="slidenum">
              <a:rPr lang="zh-CN" altLang="en-US"/>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lvl1pPr>
              <a:defRPr/>
            </a:lvl1pPr>
          </a:lstStyle>
          <a:p>
            <a:pPr>
              <a:defRPr/>
            </a:pPr>
            <a:fld id="{1FD5662D-E9DF-478C-A323-8E4B932EA8D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F0DFCCAE-BC3E-480E-8558-D60C00616765}" type="slidenum">
              <a:rPr lang="zh-CN" altLang="en-US"/>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2C404D8-6AC3-4AF2-8CA0-334C1A90AFA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A8119A8-6F77-4C8C-B58E-F4340D538DBB}" type="slidenum">
              <a:rPr lang="zh-CN" altLang="en-US"/>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F14F7D6-9423-443C-B3BE-19863B650D6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06CAAD4B-76D3-41CA-AAA1-0CC039E5BA1A}" type="slidenum">
              <a:rPr lang="zh-CN" altLang="en-US"/>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561AFE8-4BF8-4501-A806-C5AB3192322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CF8C6E0-325F-4EE2-9949-CFA840661F47}" type="slidenum">
              <a:rPr lang="zh-CN" altLang="en-US"/>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A3F417E-1115-4814-B4E3-338F3C628F37}"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EDE82F73-AE26-4204-9097-287E1A3B88BD}" type="slidenum">
              <a:rPr lang="zh-CN" altLang="en-US"/>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15C20A7-A9B8-4D63-97F9-0DFF8DCD4EA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89230883-84BD-4443-86FC-84BF665153F5}" type="slidenum">
              <a:rPr lang="zh-CN" altLang="en-US"/>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5CD506EF-137D-409C-AF25-89160E50124B}"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0C9B913-D2A3-47A2-929C-955DADAC4A9E}" type="slidenum">
              <a:rPr lang="zh-CN" altLang="en-US"/>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C5899E1-4C84-41A3-B780-C4B9AA7BF20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5C08F26-1B64-4211-8EB1-F6CFEDAB04AE}" type="slidenum">
              <a:rPr lang="zh-CN" altLang="en-US"/>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401AB5F6-7644-4CF0-BABD-D8923249106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D7BE3325-A0A4-48BA-AC87-3AD98603D486}" type="slidenum">
              <a:rPr lang="zh-CN" altLang="en-US"/>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4D4E2C92-9F17-4266-82F2-FE7C92C1CD5A}"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B298F200-1835-4E2F-809E-2F4087C84F58}" type="slidenum">
              <a:rPr lang="zh-CN" altLang="en-US"/>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7A9C78C-B8EA-484B-9CC2-D4D56A25E6BA}"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2ABDF7C3-F59A-49C6-B3D3-85166464A121}" type="slidenum">
              <a:rPr lang="zh-CN" altLang="en-US"/>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A487FD0F-BF20-4E68-8915-632A1447F68B}"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3FEBF6D-C057-4D1D-AA8D-16A2A297B297}" type="slidenum">
              <a:rPr lang="zh-CN" altLang="en-US"/>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969138B0-F335-4794-9041-5FEDA2FDC972}"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3328AEF8-A273-4C17-81A6-9309873B8001}" type="slidenum">
              <a:rPr lang="zh-CN" altLang="en-US"/>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60636ED0-00AB-4E29-981C-A3AB38F2D3DE}"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355B6267-8ABC-4E63-80A5-DFEC619114FB}" type="slidenum">
              <a:rPr lang="zh-CN" altLang="en-US"/>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A99E558D-B353-431B-B830-BBC53D7C937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BE9048F-38F6-41AF-A5F5-3973A5E9F40A}" type="slidenum">
              <a:rPr lang="zh-CN" altLang="en-US"/>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043E9F70-5B6B-457B-892F-AB1031A9F7FF}"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E9F2FBA-AF7D-40D9-AD86-65E9EA741C16}" type="slidenum">
              <a:rPr lang="zh-CN" altLang="en-US"/>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1D6B802-77AC-4580-9DA8-90E06236A53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5BA942EA-C2B7-4DFC-B3B4-99FD64926B67}" type="slidenum">
              <a:rPr lang="zh-CN" altLang="en-US"/>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C9417D62-08D0-46A8-95E3-777B95802BD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A61F38EC-4C9D-4CEB-95B2-02C40AAFE126}" type="slidenum">
              <a:rPr lang="zh-CN" altLang="en-US"/>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6A6CBA45-4086-4CD8-8169-D751CC95D413}"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CD1962A8-B667-45BC-9DC0-A4F6DB9C1C3A}" type="slidenum">
              <a:rPr lang="zh-CN" altLang="en-US"/>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9CE6165C-8A03-4476-8EA2-02837FF577EC}"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37F3E902-E823-4FF0-AEA3-A2F538D94F84}" type="slidenum">
              <a:rPr lang="zh-CN" altLang="en-US"/>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716DCD31-4CEF-4F72-BB0A-7F4522F5662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8E4C8B4-C037-4C56-A2DE-60775FC75FD1}" type="slidenum">
              <a:rPr lang="zh-CN" altLang="en-US"/>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B56158A7-F0E5-4E92-929C-9FCEDE496EE9}"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0C685823-9230-4D50-92D1-E98BE614DA1D}" type="slidenum">
              <a:rPr lang="zh-CN" altLang="en-US"/>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677D8CBD-5543-4738-9080-0666B256196F}"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C849A022-5E39-49F6-BD5B-8D96B957D3A2}" type="slidenum">
              <a:rPr lang="zh-CN" altLang="en-US"/>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BB4DBF70-DC74-4928-9CDB-B0871EA0A3AB}"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09ACE57B-0A3D-4474-9648-99C672F2A3D7}" type="slidenum">
              <a:rPr lang="zh-CN" altLang="en-US"/>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74D916A-EC27-480F-8EA0-76A96B425550}"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48AC09B-66F5-41EF-922F-D15A5C316363}" type="slidenum">
              <a:rPr lang="zh-CN" altLang="en-US"/>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0F65E422-83AD-4092-8323-C71852DBE21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A726E81-D69B-4960-9AB2-8AB8C9C08D11}" type="slidenum">
              <a:rPr lang="zh-CN" altLang="en-US"/>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1232955D-F842-4144-8E68-543F298BC61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A7162CDE-6F79-4C9F-A518-420EA864C3B4}" type="slidenum">
              <a:rPr lang="zh-CN" altLang="en-US"/>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AC3FFBF0-E72F-4102-B2CD-94380507E971}"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39C5A73-B516-443E-834A-490C388C113B}" type="slidenum">
              <a:rPr lang="zh-CN" altLang="en-US"/>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2AB3122A-274D-49AD-ADC5-AD9F17654DC2}"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796FCA97-C63B-4AB7-98E7-7D8F881570A4}" type="slidenum">
              <a:rPr lang="zh-CN" altLang="en-US"/>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6"/>
            <a:ext cx="7772400" cy="1470025"/>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lvl1pPr>
              <a:defRPr/>
            </a:lvl1pPr>
          </a:lstStyle>
          <a:p>
            <a:pPr>
              <a:defRPr/>
            </a:pPr>
            <a:fld id="{CF2A6BCB-3E6A-4B63-ADAD-3374BCB0B64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93D3FD91-F96D-4EBF-8D67-D66905783F22}" type="slidenum">
              <a:rPr lang="zh-CN" altLang="en-US"/>
            </a:fld>
            <a:endParaRPr lang="zh-CN" alt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75E88B51-44C7-4FA9-B4E8-5EDA358F2D45}"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4E26F76-43E7-4A22-BB28-8CB242F45414}" type="slidenum">
              <a:rPr lang="zh-CN" altLang="en-US"/>
            </a:fld>
            <a:endParaRPr lang="zh-CN" alt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1"/>
            <a:ext cx="7772400" cy="1362075"/>
          </a:xfrm>
        </p:spPr>
        <p:txBody>
          <a:bodyPr anchor="t"/>
          <a:lstStyle>
            <a:lvl1pPr algn="l">
              <a:defRPr sz="4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lvl1pPr>
              <a:defRPr/>
            </a:lvl1pPr>
          </a:lstStyle>
          <a:p>
            <a:pPr>
              <a:defRPr/>
            </a:pPr>
            <a:fld id="{8452B1F9-695E-4562-934E-26F115B0DF2D}"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B62FB5CF-6E49-488E-9812-9778BC9B3EDA}" type="slidenum">
              <a:rPr lang="zh-CN" altLang="en-US"/>
            </a:fld>
            <a:endParaRPr lang="zh-CN" alt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3"/>
          <p:cNvSpPr>
            <a:spLocks noGrp="1"/>
          </p:cNvSpPr>
          <p:nvPr>
            <p:ph type="dt" sz="half" idx="10"/>
          </p:nvPr>
        </p:nvSpPr>
        <p:spPr/>
        <p:txBody>
          <a:bodyPr/>
          <a:lstStyle>
            <a:lvl1pPr>
              <a:defRPr/>
            </a:lvl1pPr>
          </a:lstStyle>
          <a:p>
            <a:pPr>
              <a:defRPr/>
            </a:pPr>
            <a:fld id="{D242D263-EEF9-4C97-BFDF-6E691F4EB94C}"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48BD01ED-FCDA-466A-90E6-B4177EB61AA9}" type="slidenum">
              <a:rPr lang="zh-CN" altLang="en-US"/>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8E14F97D-516B-4366-9A58-CE7160AABC55}"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62E43337-0503-4982-BAD3-83B92FCF74D2}" type="slidenum">
              <a:rPr lang="zh-CN" altLang="en-US"/>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10"/>
          </p:nvPr>
        </p:nvSpPr>
        <p:spPr/>
        <p:txBody>
          <a:bodyPr/>
          <a:lstStyle>
            <a:lvl1pPr>
              <a:defRPr/>
            </a:lvl1pPr>
          </a:lstStyle>
          <a:p>
            <a:pPr>
              <a:defRPr/>
            </a:pPr>
            <a:fld id="{D9B2822A-4D63-4541-86DE-0592C47D00ED}" type="datetimeFigureOut">
              <a:rPr lang="zh-CN" altLang="en-US"/>
            </a:fld>
            <a:endParaRPr lang="zh-CN" altLang="en-US"/>
          </a:p>
        </p:txBody>
      </p:sp>
      <p:sp>
        <p:nvSpPr>
          <p:cNvPr id="8" name="页脚占位符 4"/>
          <p:cNvSpPr>
            <a:spLocks noGrp="1"/>
          </p:cNvSpPr>
          <p:nvPr>
            <p:ph type="ftr" sz="quarter" idx="11"/>
          </p:nvPr>
        </p:nvSpPr>
        <p:spPr/>
        <p:txBody>
          <a:bodyPr/>
          <a:lstStyle>
            <a:lvl1pPr>
              <a:defRPr/>
            </a:lvl1pPr>
          </a:lstStyle>
          <a:p>
            <a:pPr>
              <a:defRPr/>
            </a:pPr>
            <a:endParaRPr lang="zh-CN" altLang="en-US"/>
          </a:p>
        </p:txBody>
      </p:sp>
      <p:sp>
        <p:nvSpPr>
          <p:cNvPr id="9" name="灯片编号占位符 5"/>
          <p:cNvSpPr>
            <a:spLocks noGrp="1"/>
          </p:cNvSpPr>
          <p:nvPr>
            <p:ph type="sldNum" sz="quarter" idx="12"/>
          </p:nvPr>
        </p:nvSpPr>
        <p:spPr/>
        <p:txBody>
          <a:bodyPr/>
          <a:lstStyle>
            <a:lvl1pPr>
              <a:defRPr/>
            </a:lvl1pPr>
          </a:lstStyle>
          <a:p>
            <a:pPr>
              <a:defRPr/>
            </a:pPr>
            <a:fld id="{A081C7B9-8795-47BC-8175-4894EB0F01CF}" type="slidenum">
              <a:rPr lang="zh-CN" altLang="en-US"/>
            </a:fld>
            <a:endParaRPr lang="zh-CN" alt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3"/>
          <p:cNvSpPr>
            <a:spLocks noGrp="1"/>
          </p:cNvSpPr>
          <p:nvPr>
            <p:ph type="dt" sz="half" idx="10"/>
          </p:nvPr>
        </p:nvSpPr>
        <p:spPr/>
        <p:txBody>
          <a:bodyPr/>
          <a:lstStyle>
            <a:lvl1pPr>
              <a:defRPr/>
            </a:lvl1pPr>
          </a:lstStyle>
          <a:p>
            <a:pPr>
              <a:defRPr/>
            </a:pPr>
            <a:fld id="{6BB63B14-46B0-4405-B2E8-241115681A77}" type="datetimeFigureOut">
              <a:rPr lang="zh-CN" altLang="en-US"/>
            </a:fld>
            <a:endParaRPr lang="zh-CN" altLang="en-US"/>
          </a:p>
        </p:txBody>
      </p:sp>
      <p:sp>
        <p:nvSpPr>
          <p:cNvPr id="4" name="页脚占位符 4"/>
          <p:cNvSpPr>
            <a:spLocks noGrp="1"/>
          </p:cNvSpPr>
          <p:nvPr>
            <p:ph type="ftr" sz="quarter" idx="11"/>
          </p:nvPr>
        </p:nvSpPr>
        <p:spPr/>
        <p:txBody>
          <a:bodyPr/>
          <a:lstStyle>
            <a:lvl1pPr>
              <a:defRPr/>
            </a:lvl1pPr>
          </a:lstStyle>
          <a:p>
            <a:pPr>
              <a:defRPr/>
            </a:pPr>
            <a:endParaRPr lang="zh-CN" altLang="en-US"/>
          </a:p>
        </p:txBody>
      </p:sp>
      <p:sp>
        <p:nvSpPr>
          <p:cNvPr id="5" name="灯片编号占位符 5"/>
          <p:cNvSpPr>
            <a:spLocks noGrp="1"/>
          </p:cNvSpPr>
          <p:nvPr>
            <p:ph type="sldNum" sz="quarter" idx="12"/>
          </p:nvPr>
        </p:nvSpPr>
        <p:spPr/>
        <p:txBody>
          <a:bodyPr/>
          <a:lstStyle>
            <a:lvl1pPr>
              <a:defRPr/>
            </a:lvl1pPr>
          </a:lstStyle>
          <a:p>
            <a:pPr>
              <a:defRPr/>
            </a:pPr>
            <a:fld id="{134A6DD6-7BB0-42B2-81FA-02ABFF1F7D59}" type="slidenum">
              <a:rPr lang="zh-CN" altLang="en-US"/>
            </a:fld>
            <a:endParaRPr lang="zh-CN" alt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3D71E771-EA5D-4C55-9063-2E2940C10992}"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E3F9FC97-3674-41EE-96AB-07A8D5FDAB95}" type="slidenum">
              <a:rPr lang="zh-CN" altLang="en-US"/>
            </a:fld>
            <a:endParaRPr lang="zh-CN" alt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2737788C-D327-4A22-95D4-F5F76C77350F}"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8BCD7BAB-ED80-43D5-9AE7-4413629EB5F2}" type="slidenum">
              <a:rPr lang="zh-CN" altLang="en-US"/>
            </a:fld>
            <a:endParaRPr lang="zh-CN" alt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endParaRPr lang="zh-CN" altLang="en-US"/>
          </a:p>
        </p:txBody>
      </p:sp>
      <p:sp>
        <p:nvSpPr>
          <p:cNvPr id="5" name="日期占位符 3"/>
          <p:cNvSpPr>
            <a:spLocks noGrp="1"/>
          </p:cNvSpPr>
          <p:nvPr>
            <p:ph type="dt" sz="half" idx="10"/>
          </p:nvPr>
        </p:nvSpPr>
        <p:spPr/>
        <p:txBody>
          <a:bodyPr/>
          <a:lstStyle>
            <a:lvl1pPr>
              <a:defRPr/>
            </a:lvl1pPr>
          </a:lstStyle>
          <a:p>
            <a:pPr>
              <a:defRPr/>
            </a:pPr>
            <a:fld id="{65C69B79-2081-4E12-9D85-C2798FE491FA}"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FA736854-F433-4C2A-B3F4-10C69A8B99F1}" type="slidenum">
              <a:rPr lang="zh-CN" altLang="en-US"/>
            </a:fld>
            <a:endParaRPr lang="zh-CN" alt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E0DF2997-906C-4B86-ADA1-58E53B87EAEE}"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642B245-89C8-4E72-BCB3-8FC0D4FA5568}" type="slidenum">
              <a:rPr lang="zh-CN" altLang="en-US"/>
            </a:fld>
            <a:endParaRPr lang="zh-CN" alt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9"/>
            <a:ext cx="2057400" cy="5851525"/>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274639"/>
            <a:ext cx="6019800" cy="5851525"/>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lvl1pPr>
              <a:defRPr/>
            </a:lvl1pPr>
          </a:lstStyle>
          <a:p>
            <a:pPr>
              <a:defRPr/>
            </a:pPr>
            <a:fld id="{4120F2F5-319F-46FF-A74C-E0835E525829}" type="datetimeFigureOut">
              <a:rPr lang="zh-CN" altLang="en-US"/>
            </a:fld>
            <a:endParaRPr lang="zh-CN" altLang="en-US"/>
          </a:p>
        </p:txBody>
      </p:sp>
      <p:sp>
        <p:nvSpPr>
          <p:cNvPr id="5" name="页脚占位符 4"/>
          <p:cNvSpPr>
            <a:spLocks noGrp="1"/>
          </p:cNvSpPr>
          <p:nvPr>
            <p:ph type="ftr" sz="quarter" idx="11"/>
          </p:nvPr>
        </p:nvSpPr>
        <p:spPr/>
        <p:txBody>
          <a:bodyPr/>
          <a:lstStyle>
            <a:lvl1pPr>
              <a:defRPr/>
            </a:lvl1pPr>
          </a:lstStyle>
          <a:p>
            <a:pPr>
              <a:defRPr/>
            </a:pPr>
            <a:endParaRPr lang="zh-CN" altLang="en-US"/>
          </a:p>
        </p:txBody>
      </p:sp>
      <p:sp>
        <p:nvSpPr>
          <p:cNvPr id="6" name="灯片编号占位符 5"/>
          <p:cNvSpPr>
            <a:spLocks noGrp="1"/>
          </p:cNvSpPr>
          <p:nvPr>
            <p:ph type="sldNum" sz="quarter" idx="12"/>
          </p:nvPr>
        </p:nvSpPr>
        <p:spPr/>
        <p:txBody>
          <a:bodyPr/>
          <a:lstStyle>
            <a:lvl1pPr>
              <a:defRPr/>
            </a:lvl1pPr>
          </a:lstStyle>
          <a:p>
            <a:pPr>
              <a:defRPr/>
            </a:pPr>
            <a:fld id="{1410B14B-9423-46D0-AABE-20BDF188D191}" type="slidenum">
              <a:rPr lang="zh-CN" altLang="en-US"/>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8E2CAFB2-9D06-4834-A5B5-F7EDED855013}" type="datetimeFigureOut">
              <a:rPr lang="zh-CN" altLang="en-US"/>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FAA1FEB-F508-4E99-8E4E-F104DD19C4DB}" type="slidenum">
              <a:rPr lang="zh-CN" altLang="en-US"/>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49"/>
            <a:ext cx="3008313" cy="1162051"/>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EA51A30E-3C7A-4287-B641-DEB320E32833}"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B62BC7D6-CDE2-4930-BF79-A6B67BC9A949}" type="slidenum">
              <a:rPr lang="zh-CN" altLang="en-US"/>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9"/>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endParaRPr lang="zh-CN" altLang="en-US" smtClean="0"/>
          </a:p>
        </p:txBody>
      </p:sp>
      <p:sp>
        <p:nvSpPr>
          <p:cNvPr id="5" name="日期占位符 3"/>
          <p:cNvSpPr>
            <a:spLocks noGrp="1"/>
          </p:cNvSpPr>
          <p:nvPr>
            <p:ph type="dt" sz="half" idx="10"/>
          </p:nvPr>
        </p:nvSpPr>
        <p:spPr/>
        <p:txBody>
          <a:bodyPr/>
          <a:lstStyle>
            <a:lvl1pPr>
              <a:defRPr/>
            </a:lvl1pPr>
          </a:lstStyle>
          <a:p>
            <a:pPr>
              <a:defRPr/>
            </a:pPr>
            <a:fld id="{0BEB3B76-D0FF-45D1-92A1-16DD607A0316}" type="datetimeFigureOut">
              <a:rPr lang="zh-CN" altLang="en-US"/>
            </a:fld>
            <a:endParaRPr lang="zh-CN" altLang="en-US"/>
          </a:p>
        </p:txBody>
      </p:sp>
      <p:sp>
        <p:nvSpPr>
          <p:cNvPr id="6" name="页脚占位符 4"/>
          <p:cNvSpPr>
            <a:spLocks noGrp="1"/>
          </p:cNvSpPr>
          <p:nvPr>
            <p:ph type="ftr" sz="quarter" idx="11"/>
          </p:nvPr>
        </p:nvSpPr>
        <p:spPr/>
        <p:txBody>
          <a:bodyPr/>
          <a:lstStyle>
            <a:lvl1pPr>
              <a:defRPr/>
            </a:lvl1pPr>
          </a:lstStyle>
          <a:p>
            <a:pPr>
              <a:defRPr/>
            </a:pPr>
            <a:endParaRPr lang="zh-CN" altLang="en-US"/>
          </a:p>
        </p:txBody>
      </p:sp>
      <p:sp>
        <p:nvSpPr>
          <p:cNvPr id="7" name="灯片编号占位符 5"/>
          <p:cNvSpPr>
            <a:spLocks noGrp="1"/>
          </p:cNvSpPr>
          <p:nvPr>
            <p:ph type="sldNum" sz="quarter" idx="12"/>
          </p:nvPr>
        </p:nvSpPr>
        <p:spPr/>
        <p:txBody>
          <a:bodyPr/>
          <a:lstStyle>
            <a:lvl1pPr>
              <a:defRPr/>
            </a:lvl1pPr>
          </a:lstStyle>
          <a:p>
            <a:pPr>
              <a:defRPr/>
            </a:pPr>
            <a:fld id="{775F1A0E-5BF6-4DB8-AF6C-66F6DF4C72C6}" type="slidenum">
              <a:rPr lang="zh-CN" altLang="en-US"/>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tiff"/><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tiff"/><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31.xml"/><Relationship Id="rId8" Type="http://schemas.openxmlformats.org/officeDocument/2006/relationships/slideLayout" Target="../slideLayouts/slideLayout30.xml"/><Relationship Id="rId7" Type="http://schemas.openxmlformats.org/officeDocument/2006/relationships/slideLayout" Target="../slideLayouts/slideLayout29.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3" Type="http://schemas.openxmlformats.org/officeDocument/2006/relationships/slideLayout" Target="../slideLayouts/slideLayout25.xml"/><Relationship Id="rId2" Type="http://schemas.openxmlformats.org/officeDocument/2006/relationships/slideLayout" Target="../slideLayouts/slideLayout24.xml"/><Relationship Id="rId13" Type="http://schemas.openxmlformats.org/officeDocument/2006/relationships/theme" Target="../theme/theme3.xml"/><Relationship Id="rId12" Type="http://schemas.openxmlformats.org/officeDocument/2006/relationships/image" Target="../media/image1.tiff"/><Relationship Id="rId11" Type="http://schemas.openxmlformats.org/officeDocument/2006/relationships/slideLayout" Target="../slideLayouts/slideLayout33.xml"/><Relationship Id="rId10" Type="http://schemas.openxmlformats.org/officeDocument/2006/relationships/slideLayout" Target="../slideLayouts/slideLayout32.xml"/><Relationship Id="rId1"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42.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3" Type="http://schemas.openxmlformats.org/officeDocument/2006/relationships/theme" Target="../theme/theme4.xml"/><Relationship Id="rId12" Type="http://schemas.openxmlformats.org/officeDocument/2006/relationships/image" Target="../media/image1.tiff"/><Relationship Id="rId11" Type="http://schemas.openxmlformats.org/officeDocument/2006/relationships/slideLayout" Target="../slideLayouts/slideLayout44.xml"/><Relationship Id="rId10" Type="http://schemas.openxmlformats.org/officeDocument/2006/relationships/slideLayout" Target="../slideLayouts/slideLayout43.xml"/><Relationship Id="rId1"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9" Type="http://schemas.openxmlformats.org/officeDocument/2006/relationships/slideLayout" Target="../slideLayouts/slideLayout53.xml"/><Relationship Id="rId8" Type="http://schemas.openxmlformats.org/officeDocument/2006/relationships/slideLayout" Target="../slideLayouts/slideLayout52.xml"/><Relationship Id="rId7" Type="http://schemas.openxmlformats.org/officeDocument/2006/relationships/slideLayout" Target="../slideLayouts/slideLayout51.xml"/><Relationship Id="rId6" Type="http://schemas.openxmlformats.org/officeDocument/2006/relationships/slideLayout" Target="../slideLayouts/slideLayout50.xml"/><Relationship Id="rId5" Type="http://schemas.openxmlformats.org/officeDocument/2006/relationships/slideLayout" Target="../slideLayouts/slideLayout49.xml"/><Relationship Id="rId4" Type="http://schemas.openxmlformats.org/officeDocument/2006/relationships/slideLayout" Target="../slideLayouts/slideLayout48.xml"/><Relationship Id="rId3" Type="http://schemas.openxmlformats.org/officeDocument/2006/relationships/slideLayout" Target="../slideLayouts/slideLayout47.xml"/><Relationship Id="rId2" Type="http://schemas.openxmlformats.org/officeDocument/2006/relationships/slideLayout" Target="../slideLayouts/slideLayout46.xml"/><Relationship Id="rId13" Type="http://schemas.openxmlformats.org/officeDocument/2006/relationships/theme" Target="../theme/theme5.xml"/><Relationship Id="rId12" Type="http://schemas.openxmlformats.org/officeDocument/2006/relationships/image" Target="../media/image1.tiff"/><Relationship Id="rId11" Type="http://schemas.openxmlformats.org/officeDocument/2006/relationships/slideLayout" Target="../slideLayouts/slideLayout55.xml"/><Relationship Id="rId10" Type="http://schemas.openxmlformats.org/officeDocument/2006/relationships/slideLayout" Target="../slideLayouts/slideLayout54.xml"/><Relationship Id="rId1"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9" Type="http://schemas.openxmlformats.org/officeDocument/2006/relationships/slideLayout" Target="../slideLayouts/slideLayout64.xml"/><Relationship Id="rId8" Type="http://schemas.openxmlformats.org/officeDocument/2006/relationships/slideLayout" Target="../slideLayouts/slideLayout63.xml"/><Relationship Id="rId7" Type="http://schemas.openxmlformats.org/officeDocument/2006/relationships/slideLayout" Target="../slideLayouts/slideLayout62.xml"/><Relationship Id="rId6" Type="http://schemas.openxmlformats.org/officeDocument/2006/relationships/slideLayout" Target="../slideLayouts/slideLayout61.xml"/><Relationship Id="rId5" Type="http://schemas.openxmlformats.org/officeDocument/2006/relationships/slideLayout" Target="../slideLayouts/slideLayout60.xml"/><Relationship Id="rId4" Type="http://schemas.openxmlformats.org/officeDocument/2006/relationships/slideLayout" Target="../slideLayouts/slideLayout59.xml"/><Relationship Id="rId3" Type="http://schemas.openxmlformats.org/officeDocument/2006/relationships/slideLayout" Target="../slideLayouts/slideLayout58.xml"/><Relationship Id="rId2" Type="http://schemas.openxmlformats.org/officeDocument/2006/relationships/slideLayout" Target="../slideLayouts/slideLayout57.xml"/><Relationship Id="rId13" Type="http://schemas.openxmlformats.org/officeDocument/2006/relationships/theme" Target="../theme/theme6.xml"/><Relationship Id="rId12" Type="http://schemas.openxmlformats.org/officeDocument/2006/relationships/image" Target="../media/image1.tiff"/><Relationship Id="rId11" Type="http://schemas.openxmlformats.org/officeDocument/2006/relationships/slideLayout" Target="../slideLayouts/slideLayout66.xml"/><Relationship Id="rId10" Type="http://schemas.openxmlformats.org/officeDocument/2006/relationships/slideLayout" Target="../slideLayouts/slideLayout65.xml"/><Relationship Id="rId1"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027"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C848ED71-7BB7-4AE5-AD9E-DEF5265FEF08}"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5BEDA6A6-F1D0-41A8-8757-4A0E2C970CF5}"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13314"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13315"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B0300795-BB28-46E3-A355-F1C94250340B}"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B3E112D2-AFCB-4F9C-B07E-62BF1784EC60}"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25602"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25603"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EA785711-BBAF-4073-919D-457922ECE7EB}"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6D783F59-9BE2-4E1B-8224-DA9E235A9CB3}"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37890"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37891"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FB5790E9-5356-4D0B-A272-7CB17B2A3357}"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D31BE4E7-C984-41F3-A5E3-6A76B4A07A2A}"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50178"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50179"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9870ADBD-ECEA-4505-AEA4-3F62C8638505}"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2449F679-CC36-48CD-9A6D-C56F408A0E6D}"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2" cstate="print">
            <a:lum/>
          </a:blip>
          <a:srcRect/>
          <a:stretch>
            <a:fillRect/>
          </a:stretch>
        </a:blipFill>
        <a:effectLst/>
      </p:bgPr>
    </p:bg>
    <p:spTree>
      <p:nvGrpSpPr>
        <p:cNvPr id="1" name=""/>
        <p:cNvGrpSpPr/>
        <p:nvPr/>
      </p:nvGrpSpPr>
      <p:grpSpPr>
        <a:xfrm>
          <a:off x="0" y="0"/>
          <a:ext cx="0" cy="0"/>
          <a:chOff x="0" y="0"/>
          <a:chExt cx="0" cy="0"/>
        </a:xfrm>
      </p:grpSpPr>
      <p:sp>
        <p:nvSpPr>
          <p:cNvPr id="62466" name="标题占位符 1"/>
          <p:cNvSpPr>
            <a:spLocks noGrp="1"/>
          </p:cNvSpPr>
          <p:nvPr>
            <p:ph type="title"/>
          </p:nvPr>
        </p:nvSpPr>
        <p:spPr bwMode="auto">
          <a:xfrm>
            <a:off x="457200" y="274637"/>
            <a:ext cx="8229600" cy="1143000"/>
          </a:xfrm>
          <a:prstGeom prst="rect">
            <a:avLst/>
          </a:prstGeom>
          <a:noFill/>
          <a:ln w="9525">
            <a:noFill/>
            <a:miter lim="800000"/>
          </a:ln>
        </p:spPr>
        <p:txBody>
          <a:bodyPr vert="horz" wrap="square" lIns="91440" tIns="45720" rIns="91440" bIns="45720" numCol="1" anchor="ctr" anchorCtr="0" compatLnSpc="1"/>
          <a:lstStyle/>
          <a:p>
            <a:pPr lvl="0"/>
            <a:r>
              <a:rPr lang="zh-CN" altLang="en-US" smtClean="0"/>
              <a:t>单击此处编辑母版标题样式</a:t>
            </a:r>
            <a:endParaRPr lang="zh-CN" altLang="en-US" smtClean="0"/>
          </a:p>
        </p:txBody>
      </p:sp>
      <p:sp>
        <p:nvSpPr>
          <p:cNvPr id="62467" name="文本占位符 2"/>
          <p:cNvSpPr>
            <a:spLocks noGrp="1"/>
          </p:cNvSpPr>
          <p:nvPr>
            <p:ph type="body" idx="1"/>
          </p:nvPr>
        </p:nvSpPr>
        <p:spPr bwMode="auto">
          <a:xfrm>
            <a:off x="457200" y="1600201"/>
            <a:ext cx="8229600" cy="4525963"/>
          </a:xfrm>
          <a:prstGeom prst="rect">
            <a:avLst/>
          </a:prstGeom>
          <a:noFill/>
          <a:ln w="9525">
            <a:noFill/>
            <a:miter lim="800000"/>
          </a:ln>
        </p:spPr>
        <p:txBody>
          <a:bodyPr vert="horz" wrap="square" lIns="91440" tIns="45720" rIns="91440" bIns="45720" numCol="1" anchor="t" anchorCtr="0" compatLnSpc="1"/>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smtClean="0"/>
          </a:p>
        </p:txBody>
      </p:sp>
      <p:sp>
        <p:nvSpPr>
          <p:cNvPr id="4" name="日期占位符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388F1575-0029-4B40-9C48-BD4817BDFFAF}" type="datetimeFigureOut">
              <a:rPr lang="zh-CN" altLang="en-US"/>
            </a:fld>
            <a:endParaRPr lang="zh-CN" altLang="en-US"/>
          </a:p>
        </p:txBody>
      </p:sp>
      <p:sp>
        <p:nvSpPr>
          <p:cNvPr id="5" name="页脚占位符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zh-CN" altLang="en-US"/>
          </a:p>
        </p:txBody>
      </p:sp>
      <p:sp>
        <p:nvSpPr>
          <p:cNvPr id="6" name="灯片编号占位符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defRPr>
            </a:lvl1pPr>
          </a:lstStyle>
          <a:p>
            <a:pPr>
              <a:defRPr/>
            </a:pPr>
            <a:fld id="{A0AE11B7-C74C-4C77-8AD0-229F01A0E60D}" type="slidenum">
              <a:rPr lang="zh-CN" altLang="en-US"/>
            </a:fld>
            <a:endParaRPr lang="zh-CN" alt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fontAlgn="base">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fontAlgn="base">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themeOverride" Target="../theme/themeOverride1.xml"/><Relationship Id="rId1" Type="http://schemas.openxmlformats.org/officeDocument/2006/relationships/image" Target="../media/image1.tiff"/></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9.jpe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0.jpe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1.jpeg"/></Relationships>
</file>

<file path=ppt/slides/_rels/slide17.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12.png"/><Relationship Id="rId3" Type="http://schemas.microsoft.com/office/2007/relationships/media" Target="file:///C:\Users\Administrator\Desktop\&#32418;&#33394;&#25991;&#21270;&#21313;&#35762;&#35838;&#20214;\&#65288;&#31532;&#19968;&#35762;&#12289;&#31532;&#20108;&#35762;&#65289;-&#37049;&#32418;&#24935;\&#32418;&#33394;&#25991;&#21270;&#65288;&#31532;&#19968;&#35762;&#12289;&#31532;&#20108;&#35762;&#65289;PPT\&#31532;&#19968;&#35762;\5.&#27611;&#22996;&#21592;&#21644;&#25105;&#20204;&#22312;&#19968;&#36215;.mp3" TargetMode="External"/><Relationship Id="rId2" Type="http://schemas.openxmlformats.org/officeDocument/2006/relationships/audio" Target="file:///C:\Users\Administrator\Desktop\&#32418;&#33394;&#25991;&#21270;&#21313;&#35762;&#35838;&#20214;\&#65288;&#31532;&#19968;&#35762;&#12289;&#31532;&#20108;&#35762;&#65289;-&#37049;&#32418;&#24935;\&#32418;&#33394;&#25991;&#21270;&#65288;&#31532;&#19968;&#35762;&#12289;&#31532;&#20108;&#35762;&#65289;PPT\&#31532;&#19968;&#35762;\5.&#27611;&#22996;&#21592;&#21644;&#25105;&#20204;&#22312;&#19968;&#36215;.mp3" TargetMode="External"/><Relationship Id="rId1" Type="http://schemas.openxmlformats.org/officeDocument/2006/relationships/hyperlink" Target="file:///D:\&#25945;&#23398;\&#24605;&#20462;&#35838;&#20214;2017\&#31532;&#20108;&#31456;\&#26680;&#24515;.ppt" TargetMode="Externa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3.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9.xml"/><Relationship Id="rId1" Type="http://schemas.openxmlformats.org/officeDocument/2006/relationships/image" Target="../media/image1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15.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18.png"/><Relationship Id="rId1" Type="http://schemas.openxmlformats.org/officeDocument/2006/relationships/image" Target="../media/image17.jpe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7.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19.jpeg"/></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0.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1.jpe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22.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24.jpeg"/><Relationship Id="rId1" Type="http://schemas.openxmlformats.org/officeDocument/2006/relationships/image" Target="../media/image23.jpeg"/></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image" Target="../media/image26.png"/><Relationship Id="rId3" Type="http://schemas.microsoft.com/office/2007/relationships/media" Target="file:///C:\Users\Administrator\Desktop\&#32418;&#33394;&#25991;&#21270;&#21313;&#35762;&#35838;&#20214;\&#65288;&#31532;&#19968;&#35762;&#12289;&#31532;&#20108;&#35762;&#65289;-&#37049;&#32418;&#24935;\&#32418;&#33394;&#25991;&#21270;&#65288;&#31532;&#19968;&#35762;&#12289;&#31532;&#20108;&#35762;&#65289;PPT\&#31532;&#19968;&#35762;\6.&#21313;&#36865;&#32418;&#20891;.mp3" TargetMode="External"/><Relationship Id="rId2" Type="http://schemas.openxmlformats.org/officeDocument/2006/relationships/audio" Target="file:///C:\Users\Administrator\Desktop\&#32418;&#33394;&#25991;&#21270;&#21313;&#35762;&#35838;&#20214;\&#65288;&#31532;&#19968;&#35762;&#12289;&#31532;&#20108;&#35762;&#65289;-&#37049;&#32418;&#24935;\&#32418;&#33394;&#25991;&#21270;&#65288;&#31532;&#19968;&#35762;&#12289;&#31532;&#20108;&#35762;&#65289;PPT\&#31532;&#19968;&#35762;\6.&#21313;&#36865;&#32418;&#20891;.mp3" TargetMode="External"/><Relationship Id="rId1" Type="http://schemas.openxmlformats.org/officeDocument/2006/relationships/image" Target="../media/image25.jpeg"/></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7.jpeg"/></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28.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image" Target="../media/image30.jpeg"/><Relationship Id="rId1" Type="http://schemas.openxmlformats.org/officeDocument/2006/relationships/image" Target="../media/image29.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51.xml"/><Relationship Id="rId1" Type="http://schemas.openxmlformats.org/officeDocument/2006/relationships/image" Target="../media/image3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1" cstate="print">
            <a:lum/>
          </a:blip>
          <a:srcRect/>
          <a:stretch>
            <a:fillRect/>
          </a:stretch>
        </a:blipFill>
        <a:effectLst/>
      </p:bgPr>
    </p:bg>
    <p:spTree>
      <p:nvGrpSpPr>
        <p:cNvPr id="1" name=""/>
        <p:cNvGrpSpPr/>
        <p:nvPr/>
      </p:nvGrpSpPr>
      <p:grpSpPr>
        <a:xfrm>
          <a:off x="0" y="0"/>
          <a:ext cx="0" cy="0"/>
          <a:chOff x="0" y="0"/>
          <a:chExt cx="0" cy="0"/>
        </a:xfrm>
      </p:grpSpPr>
      <p:sp>
        <p:nvSpPr>
          <p:cNvPr id="12" name="Rectangle 9"/>
          <p:cNvSpPr>
            <a:spLocks noChangeArrowheads="1"/>
          </p:cNvSpPr>
          <p:nvPr/>
        </p:nvSpPr>
        <p:spPr bwMode="auto">
          <a:xfrm>
            <a:off x="1423035" y="1359535"/>
            <a:ext cx="6792595" cy="4138295"/>
          </a:xfrm>
          <a:prstGeom prst="rect">
            <a:avLst/>
          </a:prstGeom>
          <a:noFill/>
          <a:ln w="9525">
            <a:noFill/>
            <a:miter lim="800000"/>
          </a:ln>
        </p:spPr>
        <p:txBody>
          <a:bodyPr wrap="square" anchor="ctr">
            <a:spAutoFit/>
          </a:bodyPr>
          <a:lstStyle/>
          <a:p>
            <a:pPr algn="just"/>
            <a:r>
              <a:rPr lang="zh-CN" altLang="en-US" b="1" dirty="0">
                <a:solidFill>
                  <a:srgbClr val="FF3333"/>
                </a:solidFill>
              </a:rPr>
              <a:t>   </a:t>
            </a:r>
            <a:endParaRPr lang="zh-CN" altLang="en-US" b="1" dirty="0">
              <a:solidFill>
                <a:srgbClr val="FF3333"/>
              </a:solidFill>
            </a:endParaRPr>
          </a:p>
          <a:p>
            <a:pPr marL="0" indent="0" algn="just" eaLnBrk="1" latinLnBrk="0" hangingPunct="1">
              <a:lnSpc>
                <a:spcPct val="125000"/>
              </a:lnSpc>
              <a:buNone/>
            </a:pPr>
            <a:r>
              <a:rPr lang="zh-CN" altLang="en-US" sz="2000" dirty="0" smtClean="0">
                <a:latin typeface="微软雅黑" panose="020B0503020204020204" pitchFamily="34" charset="-122"/>
                <a:ea typeface="微软雅黑" panose="020B0503020204020204" pitchFamily="34" charset="-122"/>
                <a:sym typeface="+mn-ea"/>
              </a:rPr>
              <a:t>      安源路矿工人运动由于党的坚强领导，工人的齐心奋斗，以及采取了正确的应变策略，不仅能够巍然独存，还巩固和发展了来之不易的胜利成果，使之成为当时</a:t>
            </a:r>
            <a:r>
              <a:rPr lang="zh-CN" altLang="en-US" sz="2000" dirty="0" smtClean="0">
                <a:solidFill>
                  <a:srgbClr val="FF0000"/>
                </a:solidFill>
                <a:latin typeface="微软雅黑" panose="020B0503020204020204" pitchFamily="34" charset="-122"/>
                <a:ea typeface="微软雅黑" panose="020B0503020204020204" pitchFamily="34" charset="-122"/>
                <a:sym typeface="+mn-ea"/>
              </a:rPr>
              <a:t>中国工人运动“硕果仅存”的典范</a:t>
            </a:r>
            <a:r>
              <a:rPr lang="zh-CN" altLang="en-US" sz="2000" dirty="0" smtClean="0">
                <a:latin typeface="微软雅黑" panose="020B0503020204020204" pitchFamily="34" charset="-122"/>
                <a:ea typeface="微软雅黑" panose="020B0503020204020204" pitchFamily="34" charset="-122"/>
                <a:sym typeface="+mn-ea"/>
              </a:rPr>
              <a:t>。</a:t>
            </a:r>
            <a:endParaRPr lang="zh-CN" altLang="en-US" sz="2000" dirty="0" smtClean="0">
              <a:latin typeface="微软雅黑" panose="020B0503020204020204" pitchFamily="34" charset="-122"/>
              <a:ea typeface="微软雅黑" panose="020B0503020204020204" pitchFamily="34" charset="-122"/>
              <a:sym typeface="+mn-ea"/>
            </a:endParaRPr>
          </a:p>
          <a:p>
            <a:pPr marL="0" indent="0" algn="just" eaLnBrk="1" latinLnBrk="0" hangingPunct="1">
              <a:lnSpc>
                <a:spcPct val="125000"/>
              </a:lnSpc>
              <a:buFont typeface="Wingdings" panose="05000000000000000000" charset="0"/>
              <a:buNone/>
            </a:pP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      这是党领导安源工人阶级在全国工人运动中创造的</a:t>
            </a:r>
            <a:r>
              <a:rPr lang="zh-CN" altLang="en-US" sz="2000" dirty="0">
                <a:solidFill>
                  <a:srgbClr val="FF0000"/>
                </a:solidFill>
                <a:latin typeface="微软雅黑" panose="020B0503020204020204" pitchFamily="34" charset="-122"/>
                <a:ea typeface="微软雅黑" panose="020B0503020204020204" pitchFamily="34" charset="-122"/>
              </a:rPr>
              <a:t>历史奇迹</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。不仅如此，从安源还走出了毛泽东、刘少奇、李立三、陈潭秋、蔡和森、恽代英等一大批革命家和红色力量，对推动全国工人运动的高涨乃至整个中国革命运动的发展具有重要意义。</a:t>
            </a:r>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a:p>
            <a:pPr marL="342900" indent="-342900" algn="just"/>
            <a:endPar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endParaRPr>
          </a:p>
        </p:txBody>
      </p:sp>
      <p:grpSp>
        <p:nvGrpSpPr>
          <p:cNvPr id="25" name="原创设计师QQ598969553      _7"/>
          <p:cNvGrpSpPr/>
          <p:nvPr/>
        </p:nvGrpSpPr>
        <p:grpSpPr>
          <a:xfrm>
            <a:off x="596764" y="3087074"/>
            <a:ext cx="685800" cy="685800"/>
            <a:chOff x="1075551" y="4824626"/>
            <a:chExt cx="914400" cy="914400"/>
          </a:xfrm>
        </p:grpSpPr>
        <p:sp>
          <p:nvSpPr>
            <p:cNvPr id="26" name="Oval 6"/>
            <p:cNvSpPr/>
            <p:nvPr/>
          </p:nvSpPr>
          <p:spPr>
            <a:xfrm>
              <a:off x="1075551" y="4824626"/>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800" dirty="0">
                <a:solidFill>
                  <a:prstClr val="white"/>
                </a:solidFill>
              </a:endParaRPr>
            </a:p>
          </p:txBody>
        </p:sp>
        <p:grpSp>
          <p:nvGrpSpPr>
            <p:cNvPr id="27" name="Group 45"/>
            <p:cNvGrpSpPr/>
            <p:nvPr/>
          </p:nvGrpSpPr>
          <p:grpSpPr>
            <a:xfrm>
              <a:off x="1387709" y="5070399"/>
              <a:ext cx="290080" cy="422853"/>
              <a:chOff x="3582988" y="3510757"/>
              <a:chExt cx="319088" cy="465138"/>
            </a:xfrm>
            <a:solidFill>
              <a:schemeClr val="bg2"/>
            </a:solidFill>
          </p:grpSpPr>
          <p:sp>
            <p:nvSpPr>
              <p:cNvPr id="28" name="AutoShape 113"/>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29" name="AutoShape 114"/>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grpSp>
      </p:grpSp>
      <p:grpSp>
        <p:nvGrpSpPr>
          <p:cNvPr id="33" name="原创设计师QQ598969553      _9"/>
          <p:cNvGrpSpPr/>
          <p:nvPr/>
        </p:nvGrpSpPr>
        <p:grpSpPr>
          <a:xfrm>
            <a:off x="636134" y="1541384"/>
            <a:ext cx="685800" cy="685800"/>
            <a:chOff x="1075551" y="3417333"/>
            <a:chExt cx="914400" cy="914400"/>
          </a:xfrm>
        </p:grpSpPr>
        <p:sp>
          <p:nvSpPr>
            <p:cNvPr id="34" name="Oval 5"/>
            <p:cNvSpPr/>
            <p:nvPr/>
          </p:nvSpPr>
          <p:spPr>
            <a:xfrm>
              <a:off x="1075551" y="3417333"/>
              <a:ext cx="914400" cy="914400"/>
            </a:xfrm>
            <a:prstGeom prst="ellipse">
              <a:avLst/>
            </a:prstGeom>
            <a:gradFill flip="none" rotWithShape="1">
              <a:gsLst>
                <a:gs pos="18000">
                  <a:srgbClr val="C6C6C6"/>
                </a:gs>
                <a:gs pos="0">
                  <a:schemeClr val="bg1">
                    <a:lumMod val="75000"/>
                  </a:schemeClr>
                </a:gs>
                <a:gs pos="61000">
                  <a:srgbClr val="EEEEEE"/>
                </a:gs>
                <a:gs pos="100000">
                  <a:schemeClr val="bg1">
                    <a:tint val="23500"/>
                    <a:satMod val="160000"/>
                    <a:lumMod val="96000"/>
                  </a:schemeClr>
                </a:gs>
              </a:gsLst>
              <a:lin ang="7800000" scaled="0"/>
              <a:tileRect/>
            </a:gradFill>
            <a:ln w="9525" cap="flat" cmpd="sng">
              <a:gradFill flip="none" rotWithShape="1">
                <a:gsLst>
                  <a:gs pos="100000">
                    <a:schemeClr val="bg1">
                      <a:lumMod val="65000"/>
                    </a:schemeClr>
                  </a:gs>
                  <a:gs pos="0">
                    <a:schemeClr val="bg1">
                      <a:lumMod val="0"/>
                      <a:lumOff val="100000"/>
                    </a:schemeClr>
                  </a:gs>
                  <a:gs pos="54000">
                    <a:schemeClr val="bg1">
                      <a:lumMod val="85000"/>
                    </a:schemeClr>
                  </a:gs>
                </a:gsLst>
                <a:lin ang="7800000" scaled="0"/>
                <a:tileRect/>
              </a:gradFill>
              <a:prstDash val="solid"/>
              <a:round/>
            </a:ln>
            <a:effectLst>
              <a:outerShdw blurRad="177800" dist="63500" dir="7800000" sx="105000" sy="105000" algn="r" rotWithShape="0">
                <a:prstClr val="black">
                  <a:alpha val="22000"/>
                </a:prstClr>
              </a:outerShdw>
              <a:softEdge rad="0"/>
            </a:effectLst>
            <a:scene3d>
              <a:camera prst="orthographicFront"/>
              <a:lightRig rig="fla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en-US" sz="1800" dirty="0">
                <a:solidFill>
                  <a:prstClr val="white"/>
                </a:solidFill>
              </a:endParaRPr>
            </a:p>
          </p:txBody>
        </p:sp>
        <p:grpSp>
          <p:nvGrpSpPr>
            <p:cNvPr id="35" name="Group 49"/>
            <p:cNvGrpSpPr/>
            <p:nvPr/>
          </p:nvGrpSpPr>
          <p:grpSpPr>
            <a:xfrm>
              <a:off x="1321684" y="3674039"/>
              <a:ext cx="422131" cy="422131"/>
              <a:chOff x="4439444" y="2582069"/>
              <a:chExt cx="464344" cy="464344"/>
            </a:xfrm>
            <a:solidFill>
              <a:schemeClr val="bg2"/>
            </a:solidFill>
          </p:grpSpPr>
          <p:sp>
            <p:nvSpPr>
              <p:cNvPr id="36" name="AutoShape 123"/>
              <p:cNvSpPr/>
              <p:nvPr/>
            </p:nvSpPr>
            <p:spPr bwMode="auto">
              <a:xfrm>
                <a:off x="4439444" y="258206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solidFill>
                <a:srgbClr val="E9462F"/>
              </a:solid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37" name="AutoShape 124"/>
              <p:cNvSpPr/>
              <p:nvPr/>
            </p:nvSpPr>
            <p:spPr bwMode="auto">
              <a:xfrm>
                <a:off x="4570413" y="271224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sp>
            <p:nvSpPr>
              <p:cNvPr id="38" name="AutoShape 125"/>
              <p:cNvSpPr/>
              <p:nvPr/>
            </p:nvSpPr>
            <p:spPr bwMode="auto">
              <a:xfrm>
                <a:off x="4613275" y="275590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p>
                <a:pPr algn="ctr" defTabSz="171450" fontAlgn="base" hangingPunct="0">
                  <a:spcBef>
                    <a:spcPct val="0"/>
                  </a:spcBef>
                  <a:spcAft>
                    <a:spcPct val="0"/>
                  </a:spcAft>
                </a:pPr>
                <a:endParaRPr lang="en-US" dirty="0">
                  <a:latin typeface="Agency FB" panose="020B0503020202020204" pitchFamily="34" charset="0"/>
                  <a:sym typeface="Gill Sans" charset="0"/>
                </a:endParaRPr>
              </a:p>
            </p:txBody>
          </p:sp>
        </p:grpSp>
      </p:gr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extBox 10"/>
          <p:cNvSpPr txBox="1">
            <a:spLocks noChangeArrowheads="1"/>
          </p:cNvSpPr>
          <p:nvPr/>
        </p:nvSpPr>
        <p:spPr bwMode="auto">
          <a:xfrm>
            <a:off x="1986280" y="915035"/>
            <a:ext cx="4897120"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（二）南昌</a:t>
            </a:r>
            <a:r>
              <a:rPr lang="zh-CN" altLang="en-US" sz="2400" b="1" spc="300" dirty="0">
                <a:solidFill>
                  <a:srgbClr val="C00000"/>
                </a:solidFill>
                <a:latin typeface="微软雅黑" panose="020B0503020204020204" pitchFamily="34" charset="-122"/>
                <a:ea typeface="微软雅黑" panose="020B0503020204020204" pitchFamily="34" charset="-122"/>
              </a:rPr>
              <a:t>：人民军队的</a:t>
            </a:r>
            <a:r>
              <a:rPr lang="zh-CN" altLang="en-US" sz="2400" b="1" spc="300" dirty="0" smtClean="0">
                <a:solidFill>
                  <a:srgbClr val="C00000"/>
                </a:solidFill>
                <a:latin typeface="微软雅黑" panose="020B0503020204020204" pitchFamily="34" charset="-122"/>
                <a:ea typeface="微软雅黑" panose="020B0503020204020204" pitchFamily="34" charset="-122"/>
              </a:rPr>
              <a:t>摇篮</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87043" name="Rectangle 4"/>
          <p:cNvSpPr>
            <a:spLocks noChangeArrowheads="1"/>
          </p:cNvSpPr>
          <p:nvPr/>
        </p:nvSpPr>
        <p:spPr bwMode="auto">
          <a:xfrm>
            <a:off x="4807904" y="1998302"/>
            <a:ext cx="3890142" cy="2861310"/>
          </a:xfrm>
          <a:prstGeom prst="rect">
            <a:avLst/>
          </a:prstGeom>
          <a:noFill/>
          <a:ln w="9525">
            <a:noFill/>
            <a:miter lim="800000"/>
          </a:ln>
        </p:spPr>
        <p:txBody>
          <a:bodyPr wrap="square" anchor="ctr">
            <a:spAutoFit/>
          </a:bodyPr>
          <a:lstStyle/>
          <a:p>
            <a:pPr>
              <a:lnSpc>
                <a:spcPct val="125000"/>
              </a:lnSpc>
            </a:pPr>
            <a:r>
              <a:rPr lang="en-US" altLang="zh-CN" sz="2400" b="1" dirty="0">
                <a:latin typeface="宋体" panose="02010600030101010101" pitchFamily="2" charset="-122"/>
              </a:rPr>
              <a:t>   </a:t>
            </a:r>
            <a:r>
              <a:rPr lang="en-US" altLang="zh-CN" sz="2000" dirty="0" smtClean="0">
                <a:solidFill>
                  <a:srgbClr val="FF0000"/>
                </a:solidFill>
                <a:latin typeface="微软雅黑" panose="020B0503020204020204" pitchFamily="34" charset="-122"/>
                <a:ea typeface="微软雅黑" panose="020B0503020204020204" pitchFamily="34" charset="-122"/>
              </a:rPr>
              <a:t>1927</a:t>
            </a:r>
            <a:r>
              <a:rPr lang="zh-CN" altLang="en-US" sz="2000" dirty="0" smtClean="0">
                <a:solidFill>
                  <a:srgbClr val="FF0000"/>
                </a:solidFill>
                <a:latin typeface="微软雅黑" panose="020B0503020204020204" pitchFamily="34" charset="-122"/>
                <a:ea typeface="微软雅黑" panose="020B0503020204020204" pitchFamily="34" charset="-122"/>
              </a:rPr>
              <a:t>年</a:t>
            </a:r>
            <a:r>
              <a:rPr lang="en-US" altLang="zh-CN" sz="2000" dirty="0" smtClean="0">
                <a:solidFill>
                  <a:srgbClr val="FF0000"/>
                </a:solidFill>
                <a:latin typeface="微软雅黑" panose="020B0503020204020204" pitchFamily="34" charset="-122"/>
                <a:ea typeface="微软雅黑" panose="020B0503020204020204" pitchFamily="34" charset="-122"/>
              </a:rPr>
              <a:t>8</a:t>
            </a:r>
            <a:r>
              <a:rPr lang="zh-CN" altLang="en-US" sz="2000" dirty="0" smtClean="0">
                <a:solidFill>
                  <a:srgbClr val="FF0000"/>
                </a:solidFill>
                <a:latin typeface="微软雅黑" panose="020B0503020204020204" pitchFamily="34" charset="-122"/>
                <a:ea typeface="微软雅黑" panose="020B0503020204020204" pitchFamily="34" charset="-122"/>
              </a:rPr>
              <a:t>月</a:t>
            </a:r>
            <a:r>
              <a:rPr lang="en-US" altLang="zh-CN" sz="2000" dirty="0" smtClean="0">
                <a:solidFill>
                  <a:srgbClr val="FF0000"/>
                </a:solidFill>
                <a:latin typeface="微软雅黑" panose="020B0503020204020204" pitchFamily="34" charset="-122"/>
                <a:ea typeface="微软雅黑" panose="020B0503020204020204" pitchFamily="34" charset="-122"/>
              </a:rPr>
              <a:t>1</a:t>
            </a:r>
            <a:r>
              <a:rPr lang="zh-CN" altLang="en-US" sz="2000" dirty="0" smtClean="0">
                <a:solidFill>
                  <a:srgbClr val="FF0000"/>
                </a:solidFill>
                <a:latin typeface="微软雅黑" panose="020B0503020204020204" pitchFamily="34" charset="-122"/>
                <a:ea typeface="微软雅黑" panose="020B0503020204020204" pitchFamily="34" charset="-122"/>
              </a:rPr>
              <a:t>日</a:t>
            </a:r>
            <a:r>
              <a:rPr lang="zh-CN" altLang="en-US" sz="2000" dirty="0" smtClean="0">
                <a:latin typeface="微软雅黑" panose="020B0503020204020204" pitchFamily="34" charset="-122"/>
                <a:ea typeface="微软雅黑" panose="020B0503020204020204" pitchFamily="34" charset="-122"/>
              </a:rPr>
              <a:t>凌晨，南昌城头打响了中国共产党武装反抗国民党反动派的第一枪，人民军队在这里诞生，中国共产党的历史翻开了新的一页。因此，南昌被誉为</a:t>
            </a:r>
            <a:r>
              <a:rPr lang="zh-CN" altLang="en-US" sz="2000" dirty="0" smtClean="0">
                <a:solidFill>
                  <a:srgbClr val="FF0000"/>
                </a:solidFill>
                <a:latin typeface="微软雅黑" panose="020B0503020204020204" pitchFamily="34" charset="-122"/>
                <a:ea typeface="微软雅黑" panose="020B0503020204020204" pitchFamily="34" charset="-122"/>
              </a:rPr>
              <a:t>“英雄城”“人民军队的摇篮”</a:t>
            </a:r>
            <a:r>
              <a:rPr lang="zh-CN" altLang="en-US"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pic>
        <p:nvPicPr>
          <p:cNvPr id="87044" name="Picture 6" descr="92651ca3989b4fc7ad75ebb981827f99_th"/>
          <p:cNvPicPr>
            <a:picLocks noChangeAspect="1" noChangeArrowheads="1"/>
          </p:cNvPicPr>
          <p:nvPr/>
        </p:nvPicPr>
        <p:blipFill>
          <a:blip r:embed="rId1" cstate="print"/>
          <a:srcRect/>
          <a:stretch>
            <a:fillRect/>
          </a:stretch>
        </p:blipFill>
        <p:spPr bwMode="auto">
          <a:xfrm>
            <a:off x="683260" y="1623060"/>
            <a:ext cx="3845560" cy="3749675"/>
          </a:xfrm>
          <a:prstGeom prst="rect">
            <a:avLst/>
          </a:prstGeom>
          <a:noFill/>
          <a:ln w="9525">
            <a:noFill/>
            <a:miter lim="800000"/>
            <a:headEnd/>
            <a:tailEnd/>
          </a:ln>
        </p:spPr>
      </p:pic>
      <p:sp>
        <p:nvSpPr>
          <p:cNvPr id="87045" name="Rectangle 7"/>
          <p:cNvSpPr>
            <a:spLocks noChangeArrowheads="1"/>
          </p:cNvSpPr>
          <p:nvPr/>
        </p:nvSpPr>
        <p:spPr bwMode="auto">
          <a:xfrm>
            <a:off x="1212776" y="5465871"/>
            <a:ext cx="2786380" cy="398780"/>
          </a:xfrm>
          <a:prstGeom prst="rect">
            <a:avLst/>
          </a:prstGeom>
          <a:noFill/>
          <a:ln w="9525">
            <a:noFill/>
            <a:miter lim="800000"/>
          </a:ln>
        </p:spPr>
        <p:txBody>
          <a:bodyPr wrap="none" anchor="ctr">
            <a:spAutoFit/>
          </a:bodyPr>
          <a:lstStyle/>
          <a:p>
            <a:r>
              <a:rPr lang="zh-CN" altLang="en-US" b="1" dirty="0"/>
              <a:t> </a:t>
            </a:r>
            <a:r>
              <a:rPr lang="zh-CN" altLang="en-US" sz="2000" dirty="0">
                <a:latin typeface="微软雅黑" panose="020B0503020204020204" pitchFamily="34" charset="-122"/>
                <a:ea typeface="微软雅黑" panose="020B0503020204020204" pitchFamily="34" charset="-122"/>
              </a:rPr>
              <a:t>南昌起义总指挥部</a:t>
            </a:r>
            <a:r>
              <a:rPr lang="zh-CN" altLang="en-US" sz="2000" dirty="0" smtClean="0">
                <a:latin typeface="微软雅黑" panose="020B0503020204020204" pitchFamily="34" charset="-122"/>
                <a:ea typeface="微软雅黑" panose="020B0503020204020204" pitchFamily="34" charset="-122"/>
              </a:rPr>
              <a:t>旧址</a:t>
            </a:r>
            <a:endParaRPr lang="zh-CN" altLang="en-US" sz="20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a:spLocks noChangeArrowheads="1"/>
          </p:cNvSpPr>
          <p:nvPr/>
        </p:nvSpPr>
        <p:spPr bwMode="auto">
          <a:xfrm>
            <a:off x="1350645" y="3113406"/>
            <a:ext cx="6600825" cy="553085"/>
          </a:xfrm>
          <a:prstGeom prst="rect">
            <a:avLst/>
          </a:prstGeom>
          <a:noFill/>
          <a:ln w="9525">
            <a:noFill/>
            <a:miter lim="800000"/>
          </a:ln>
        </p:spPr>
        <p:txBody>
          <a:bodyPr wrap="square" anchor="ctr">
            <a:spAutoFit/>
          </a:bodyPr>
          <a:p>
            <a:pPr>
              <a:lnSpc>
                <a:spcPct val="125000"/>
              </a:lnSpc>
            </a:pPr>
            <a:r>
              <a:rPr lang="zh-CN" altLang="en-US" sz="2400" dirty="0" smtClean="0">
                <a:latin typeface="微软雅黑" panose="020B0503020204020204" pitchFamily="34" charset="-122"/>
                <a:ea typeface="微软雅黑" panose="020B0503020204020204" pitchFamily="34" charset="-122"/>
              </a:rPr>
              <a:t>     </a:t>
            </a:r>
            <a:endParaRPr lang="zh-CN" altLang="en-US" sz="2400" dirty="0" smtClean="0">
              <a:latin typeface="微软雅黑" panose="020B0503020204020204" pitchFamily="34" charset="-122"/>
              <a:ea typeface="微软雅黑" panose="020B0503020204020204" pitchFamily="34" charset="-122"/>
            </a:endParaRPr>
          </a:p>
        </p:txBody>
      </p:sp>
      <p:sp>
        <p:nvSpPr>
          <p:cNvPr id="3" name="文本框 2"/>
          <p:cNvSpPr txBox="1"/>
          <p:nvPr/>
        </p:nvSpPr>
        <p:spPr>
          <a:xfrm>
            <a:off x="768350" y="757555"/>
            <a:ext cx="7764780" cy="5477510"/>
          </a:xfrm>
          <a:prstGeom prst="rect">
            <a:avLst/>
          </a:prstGeom>
          <a:noFill/>
        </p:spPr>
        <p:txBody>
          <a:bodyPr wrap="square" rtlCol="0" anchor="t">
            <a:spAutoFit/>
          </a:bodyPr>
          <a:p>
            <a:pPr marL="342900" indent="-342900" eaLnBrk="1" latinLnBrk="0" hangingPunct="1">
              <a:lnSpc>
                <a:spcPct val="125000"/>
              </a:lnSpc>
              <a:buFont typeface="Wingdings" panose="05000000000000000000" charset="0"/>
              <a:buChar char="u"/>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1927年7月中旬，中共中央派遣李立三、邓中夏、谭平山、恽代英等赴江西九江，准备组织中国共产党掌握和影响的国民革命军中的一部分力量，联合第二方面军总指挥张发奎重回广东，以建立新的革命根据地，实行土地革命。</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7月20日，因发现张发奎已经站在汪精卫一边，李立三等立即抛弃依赖张发奎的计划，提议独立发动反对南京和武汉的国民党政府的军事行动，即</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南昌起义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7月27日，周恩来从武汉经九江到达南昌。根据中央的决定，</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中共前敌委员会(简称</a:t>
            </a: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前委</a:t>
            </a:r>
            <a:r>
              <a:rPr lang="en-US" altLang="zh-CN"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成立，由周恩来、李立三、恽代英、彭湃组成，周恩来任书记。前委当即决定于7月30日起义。</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en-US" altLang="zh-CN" sz="2000">
                <a:latin typeface="微软雅黑" panose="020B0503020204020204" pitchFamily="34" charset="-122"/>
                <a:ea typeface="微软雅黑" panose="020B0503020204020204" pitchFamily="34" charset="-122"/>
                <a:cs typeface="微软雅黑" panose="020B0503020204020204" pitchFamily="34" charset="-122"/>
              </a:rPr>
              <a:t>7</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31</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日，前委决定于</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8</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sz="2000">
                <a:latin typeface="微软雅黑" panose="020B0503020204020204" pitchFamily="34" charset="-122"/>
                <a:ea typeface="微软雅黑" panose="020B0503020204020204" pitchFamily="34" charset="-122"/>
                <a:cs typeface="微软雅黑" panose="020B0503020204020204" pitchFamily="34" charset="-122"/>
              </a:rPr>
              <a:t>1</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日凌晨举行起义。</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a:latin typeface="微软雅黑" panose="020B0503020204020204" pitchFamily="34" charset="-122"/>
                <a:ea typeface="微软雅黑" panose="020B0503020204020204" pitchFamily="34" charset="-122"/>
                <a:cs typeface="微软雅黑" panose="020B0503020204020204" pitchFamily="34" charset="-122"/>
              </a:rPr>
              <a:t>8月1日凌晨，在以周恩来为首的前委领导下，贺龙、叶挺、朱德、刘伯承等率领在党直接掌握和影响下的军队2万余人，举行</a:t>
            </a:r>
            <a:r>
              <a:rPr lang="zh-CN" altLang="en-US" sz="2000">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南昌起义</a:t>
            </a:r>
            <a:r>
              <a:rPr lang="zh-CN" altLang="en-US" sz="2000">
                <a:latin typeface="微软雅黑" panose="020B0503020204020204" pitchFamily="34" charset="-122"/>
                <a:ea typeface="微软雅黑" panose="020B0503020204020204" pitchFamily="34" charset="-122"/>
                <a:cs typeface="微软雅黑" panose="020B0503020204020204" pitchFamily="34" charset="-122"/>
              </a:rPr>
              <a:t>。</a:t>
            </a:r>
            <a:endParaRPr lang="zh-CN" altLang="en-US" sz="2000">
              <a:latin typeface="微软雅黑" panose="020B0503020204020204" pitchFamily="34" charset="-122"/>
              <a:ea typeface="微软雅黑" panose="020B0503020204020204" pitchFamily="34" charset="-122"/>
              <a:cs typeface="微软雅黑" panose="020B0503020204020204" pitchFamily="34"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7"/>
          <p:cNvGrpSpPr/>
          <p:nvPr/>
        </p:nvGrpSpPr>
        <p:grpSpPr bwMode="auto">
          <a:xfrm>
            <a:off x="962660" y="2051050"/>
            <a:ext cx="7322185" cy="2668270"/>
            <a:chOff x="3602810" y="1928808"/>
            <a:chExt cx="4867338" cy="2428892"/>
          </a:xfrm>
        </p:grpSpPr>
        <p:sp>
          <p:nvSpPr>
            <p:cNvPr id="11" name="矩形 10"/>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Rectangle 3"/>
          <p:cNvSpPr>
            <a:spLocks noChangeArrowheads="1"/>
          </p:cNvSpPr>
          <p:nvPr/>
        </p:nvSpPr>
        <p:spPr bwMode="auto">
          <a:xfrm>
            <a:off x="1350645" y="2344103"/>
            <a:ext cx="6600825" cy="2091690"/>
          </a:xfrm>
          <a:prstGeom prst="rect">
            <a:avLst/>
          </a:prstGeom>
          <a:noFill/>
          <a:ln w="9525">
            <a:noFill/>
            <a:miter lim="800000"/>
          </a:ln>
        </p:spPr>
        <p:txBody>
          <a:bodyPr wrap="square" anchor="ctr">
            <a:spAutoFit/>
          </a:bodyPr>
          <a:p>
            <a:pPr>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南昌起义</a:t>
            </a:r>
            <a:r>
              <a:rPr lang="zh-CN" altLang="zh-CN" sz="2000" dirty="0" smtClean="0">
                <a:latin typeface="微软雅黑" panose="020B0503020204020204" pitchFamily="34" charset="-122"/>
                <a:ea typeface="微软雅黑" panose="020B0503020204020204" pitchFamily="34" charset="-122"/>
              </a:rPr>
              <a:t>打响了武装反抗国民党反动派的</a:t>
            </a:r>
            <a:r>
              <a:rPr lang="zh-CN" altLang="zh-CN" sz="2000" dirty="0" smtClean="0">
                <a:solidFill>
                  <a:srgbClr val="FF0000"/>
                </a:solidFill>
                <a:latin typeface="微软雅黑" panose="020B0503020204020204" pitchFamily="34" charset="-122"/>
                <a:ea typeface="微软雅黑" panose="020B0503020204020204" pitchFamily="34" charset="-122"/>
              </a:rPr>
              <a:t>第一枪</a:t>
            </a:r>
            <a:r>
              <a:rPr lang="zh-CN" altLang="zh-CN" sz="2000" dirty="0" smtClean="0">
                <a:latin typeface="微软雅黑" panose="020B0503020204020204" pitchFamily="34" charset="-122"/>
                <a:ea typeface="微软雅黑" panose="020B0503020204020204" pitchFamily="34" charset="-122"/>
              </a:rPr>
              <a:t>，在全党和全国人民面前树立了一面鲜明的武装斗争旗帜，</a:t>
            </a:r>
            <a:r>
              <a:rPr lang="zh-CN" altLang="zh-CN" sz="2000" dirty="0" smtClean="0">
                <a:solidFill>
                  <a:srgbClr val="FF0000"/>
                </a:solidFill>
                <a:latin typeface="微软雅黑" panose="020B0503020204020204" pitchFamily="34" charset="-122"/>
                <a:ea typeface="微软雅黑" panose="020B0503020204020204" pitchFamily="34" charset="-122"/>
              </a:rPr>
              <a:t>标志</a:t>
            </a:r>
            <a:r>
              <a:rPr lang="zh-CN" altLang="zh-CN" sz="2000" dirty="0" smtClean="0">
                <a:latin typeface="微软雅黑" panose="020B0503020204020204" pitchFamily="34" charset="-122"/>
                <a:ea typeface="微软雅黑" panose="020B0503020204020204" pitchFamily="34" charset="-122"/>
              </a:rPr>
              <a:t>着中国共产党独立地领导革命战争、创建人民军队和武装夺取政权的伟大开端，充分表现了中国共产党和中国人民不畏强敌、前仆后继的革命精神。</a:t>
            </a:r>
            <a:endParaRPr lang="zh-CN" altLang="en-US"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7" name="Rectangle 3"/>
          <p:cNvSpPr>
            <a:spLocks noChangeArrowheads="1"/>
          </p:cNvSpPr>
          <p:nvPr/>
        </p:nvSpPr>
        <p:spPr bwMode="auto">
          <a:xfrm>
            <a:off x="3923928" y="2828294"/>
            <a:ext cx="5000628" cy="937260"/>
          </a:xfrm>
          <a:prstGeom prst="rect">
            <a:avLst/>
          </a:prstGeom>
          <a:noFill/>
          <a:ln w="9525">
            <a:noFill/>
            <a:miter lim="800000"/>
          </a:ln>
        </p:spPr>
        <p:txBody>
          <a:bodyPr wrap="square" anchor="ctr">
            <a:spAutoFit/>
          </a:bodyPr>
          <a:lstStyle/>
          <a:p>
            <a:pPr>
              <a:lnSpc>
                <a:spcPct val="125000"/>
              </a:lnSpc>
            </a:pPr>
            <a:r>
              <a:rPr lang="zh-CN" altLang="en-US" sz="24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1977</a:t>
            </a:r>
            <a:r>
              <a:rPr lang="zh-CN" altLang="en-US" sz="2000" dirty="0" smtClean="0">
                <a:latin typeface="微软雅黑" panose="020B0503020204020204" pitchFamily="34" charset="-122"/>
                <a:ea typeface="微软雅黑" panose="020B0503020204020204" pitchFamily="34" charset="-122"/>
              </a:rPr>
              <a:t>年为纪念南昌起义</a:t>
            </a:r>
            <a:r>
              <a:rPr lang="en-US" altLang="zh-CN" sz="2000" dirty="0" smtClean="0">
                <a:latin typeface="微软雅黑" panose="020B0503020204020204" pitchFamily="34" charset="-122"/>
                <a:ea typeface="微软雅黑" panose="020B0503020204020204" pitchFamily="34" charset="-122"/>
              </a:rPr>
              <a:t>50</a:t>
            </a:r>
            <a:r>
              <a:rPr lang="zh-CN" altLang="en-US" sz="2000" dirty="0" smtClean="0">
                <a:latin typeface="微软雅黑" panose="020B0503020204020204" pitchFamily="34" charset="-122"/>
                <a:ea typeface="微软雅黑" panose="020B0503020204020204" pitchFamily="34" charset="-122"/>
              </a:rPr>
              <a:t>周年而破土兴建，</a:t>
            </a:r>
            <a:r>
              <a:rPr lang="en-US" altLang="zh-CN" sz="2000" dirty="0" smtClean="0">
                <a:latin typeface="微软雅黑" panose="020B0503020204020204" pitchFamily="34" charset="-122"/>
                <a:ea typeface="微软雅黑" panose="020B0503020204020204" pitchFamily="34" charset="-122"/>
              </a:rPr>
              <a:t>1979</a:t>
            </a:r>
            <a:r>
              <a:rPr lang="zh-CN" altLang="en-US" sz="2000" dirty="0" smtClean="0">
                <a:latin typeface="微软雅黑" panose="020B0503020204020204" pitchFamily="34" charset="-122"/>
                <a:ea typeface="微软雅黑" panose="020B0503020204020204" pitchFamily="34" charset="-122"/>
              </a:rPr>
              <a:t>年</a:t>
            </a:r>
            <a:r>
              <a:rPr lang="en-US" altLang="zh-CN" sz="2000" dirty="0" smtClean="0">
                <a:latin typeface="微软雅黑" panose="020B0503020204020204" pitchFamily="34" charset="-122"/>
                <a:ea typeface="微软雅黑" panose="020B0503020204020204" pitchFamily="34" charset="-122"/>
              </a:rPr>
              <a:t>1</a:t>
            </a:r>
            <a:r>
              <a:rPr lang="zh-CN" altLang="en-US" sz="2000" dirty="0" smtClean="0">
                <a:latin typeface="微软雅黑" panose="020B0503020204020204" pitchFamily="34" charset="-122"/>
                <a:ea typeface="微软雅黑" panose="020B0503020204020204" pitchFamily="34" charset="-122"/>
              </a:rPr>
              <a:t>月</a:t>
            </a:r>
            <a:r>
              <a:rPr lang="en-US" altLang="zh-CN" sz="2000" dirty="0" smtClean="0">
                <a:latin typeface="微软雅黑" panose="020B0503020204020204" pitchFamily="34" charset="-122"/>
                <a:ea typeface="微软雅黑" panose="020B0503020204020204" pitchFamily="34" charset="-122"/>
              </a:rPr>
              <a:t>8</a:t>
            </a:r>
            <a:r>
              <a:rPr lang="zh-CN" altLang="en-US" sz="2000" dirty="0" smtClean="0">
                <a:latin typeface="微软雅黑" panose="020B0503020204020204" pitchFamily="34" charset="-122"/>
                <a:ea typeface="微软雅黑" panose="020B0503020204020204" pitchFamily="34" charset="-122"/>
              </a:rPr>
              <a:t>日落成。</a:t>
            </a:r>
            <a:endParaRPr lang="zh-CN" altLang="en-US" sz="2000" dirty="0">
              <a:latin typeface="微软雅黑" panose="020B0503020204020204" pitchFamily="34" charset="-122"/>
              <a:ea typeface="微软雅黑" panose="020B0503020204020204" pitchFamily="34" charset="-122"/>
            </a:endParaRPr>
          </a:p>
        </p:txBody>
      </p:sp>
      <p:sp>
        <p:nvSpPr>
          <p:cNvPr id="6" name="TextBox 5"/>
          <p:cNvSpPr txBox="1"/>
          <p:nvPr/>
        </p:nvSpPr>
        <p:spPr>
          <a:xfrm>
            <a:off x="712649" y="5393660"/>
            <a:ext cx="3024336" cy="461665"/>
          </a:xfrm>
          <a:prstGeom prst="rect">
            <a:avLst/>
          </a:prstGeom>
          <a:noFill/>
        </p:spPr>
        <p:txBody>
          <a:bodyPr wrap="square" rtlCol="0">
            <a:spAutoFit/>
          </a:bodyPr>
          <a:lstStyle/>
          <a:p>
            <a:r>
              <a:rPr lang="zh-CN" altLang="en-US" sz="2400" dirty="0" smtClean="0">
                <a:latin typeface="微软雅黑" panose="020B0503020204020204" pitchFamily="34" charset="-122"/>
                <a:ea typeface="微软雅黑" panose="020B0503020204020204" pitchFamily="34" charset="-122"/>
              </a:rPr>
              <a:t>八一南昌起义纪念塔</a:t>
            </a:r>
            <a:endParaRPr lang="zh-CN" altLang="en-US" sz="2400" dirty="0">
              <a:latin typeface="微软雅黑" panose="020B0503020204020204" pitchFamily="34" charset="-122"/>
              <a:ea typeface="微软雅黑" panose="020B0503020204020204" pitchFamily="34" charset="-122"/>
            </a:endParaRPr>
          </a:p>
        </p:txBody>
      </p:sp>
      <p:pic>
        <p:nvPicPr>
          <p:cNvPr id="5" name="图片 4" descr="八一南昌起义英雄纪念碑.jpg"/>
          <p:cNvPicPr>
            <a:picLocks noChangeAspect="1"/>
          </p:cNvPicPr>
          <p:nvPr/>
        </p:nvPicPr>
        <p:blipFill>
          <a:blip r:embed="rId1" cstate="print"/>
          <a:stretch>
            <a:fillRect/>
          </a:stretch>
        </p:blipFill>
        <p:spPr>
          <a:xfrm>
            <a:off x="928420" y="1652290"/>
            <a:ext cx="2592288" cy="3553392"/>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2294255" y="1061720"/>
            <a:ext cx="5226685"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（三）井冈山</a:t>
            </a:r>
            <a:r>
              <a:rPr lang="zh-CN" altLang="en-US" sz="2400" b="1" spc="300" dirty="0">
                <a:solidFill>
                  <a:srgbClr val="C00000"/>
                </a:solidFill>
                <a:latin typeface="微软雅黑" panose="020B0503020204020204" pitchFamily="34" charset="-122"/>
                <a:ea typeface="微软雅黑" panose="020B0503020204020204" pitchFamily="34" charset="-122"/>
              </a:rPr>
              <a:t>：中国革命的摇篮</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89091" name="Rectangle 4"/>
          <p:cNvSpPr>
            <a:spLocks noChangeArrowheads="1"/>
          </p:cNvSpPr>
          <p:nvPr/>
        </p:nvSpPr>
        <p:spPr bwMode="auto">
          <a:xfrm>
            <a:off x="539750" y="5134252"/>
            <a:ext cx="415498" cy="369332"/>
          </a:xfrm>
          <a:prstGeom prst="rect">
            <a:avLst/>
          </a:prstGeom>
          <a:noFill/>
          <a:ln w="9525">
            <a:noFill/>
            <a:miter lim="800000"/>
          </a:ln>
        </p:spPr>
        <p:txBody>
          <a:bodyPr wrap="none" anchor="ctr">
            <a:spAutoFit/>
          </a:bodyPr>
          <a:lstStyle/>
          <a:p>
            <a:r>
              <a:rPr lang="zh-CN" altLang="en-US"/>
              <a:t>　</a:t>
            </a:r>
            <a:endParaRPr lang="zh-CN" altLang="en-US"/>
          </a:p>
        </p:txBody>
      </p:sp>
      <p:pic>
        <p:nvPicPr>
          <p:cNvPr id="8" name="图片 7" descr="井冈山 .jpg"/>
          <p:cNvPicPr>
            <a:picLocks noChangeAspect="1"/>
          </p:cNvPicPr>
          <p:nvPr/>
        </p:nvPicPr>
        <p:blipFill>
          <a:blip r:embed="rId1" cstate="print"/>
          <a:stretch>
            <a:fillRect/>
          </a:stretch>
        </p:blipFill>
        <p:spPr>
          <a:xfrm>
            <a:off x="1547664" y="1700808"/>
            <a:ext cx="6264696" cy="4176464"/>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ChangeArrowheads="1"/>
          </p:cNvSpPr>
          <p:nvPr/>
        </p:nvSpPr>
        <p:spPr bwMode="auto">
          <a:xfrm>
            <a:off x="608514" y="4142477"/>
            <a:ext cx="8352928" cy="1706880"/>
          </a:xfrm>
          <a:prstGeom prst="rect">
            <a:avLst/>
          </a:prstGeom>
          <a:noFill/>
          <a:ln w="9525">
            <a:noFill/>
            <a:miter lim="800000"/>
          </a:ln>
        </p:spPr>
        <p:txBody>
          <a:bodyPr wrap="square">
            <a:spAutoFit/>
          </a:bodyPr>
          <a:lstStyle/>
          <a:p>
            <a:pPr>
              <a:lnSpc>
                <a:spcPct val="125000"/>
              </a:lnSpc>
            </a:pPr>
            <a:r>
              <a:rPr lang="zh-CN" altLang="en-US" sz="2400" dirty="0" smtClean="0">
                <a:solidFill>
                  <a:srgbClr val="000000"/>
                </a:solidFill>
                <a:latin typeface="微软雅黑" panose="020B0503020204020204" pitchFamily="34" charset="-122"/>
                <a:ea typeface="微软雅黑" panose="020B0503020204020204" pitchFamily="34" charset="-122"/>
              </a:rPr>
              <a:t>      </a:t>
            </a:r>
            <a:r>
              <a:rPr lang="zh-CN" altLang="en-US" sz="2000" dirty="0" smtClean="0">
                <a:solidFill>
                  <a:srgbClr val="000000"/>
                </a:solidFill>
                <a:latin typeface="微软雅黑" panose="020B0503020204020204" pitchFamily="34" charset="-122"/>
                <a:ea typeface="微软雅黑" panose="020B0503020204020204" pitchFamily="34" charset="-122"/>
              </a:rPr>
              <a:t> 井冈山，位于湘赣边界的罗霄山脉中段，山势雄伟，地势险峻。</a:t>
            </a:r>
            <a:r>
              <a:rPr lang="en-US" altLang="zh-CN" sz="2000" dirty="0" smtClean="0">
                <a:solidFill>
                  <a:srgbClr val="000000"/>
                </a:solidFill>
                <a:latin typeface="微软雅黑" panose="020B0503020204020204" pitchFamily="34" charset="-122"/>
                <a:ea typeface="微软雅黑" panose="020B0503020204020204" pitchFamily="34" charset="-122"/>
              </a:rPr>
              <a:t>1927</a:t>
            </a:r>
            <a:r>
              <a:rPr lang="zh-CN" altLang="en-US" sz="2000" dirty="0" smtClean="0">
                <a:solidFill>
                  <a:srgbClr val="000000"/>
                </a:solidFill>
                <a:latin typeface="微软雅黑" panose="020B0503020204020204" pitchFamily="34" charset="-122"/>
                <a:ea typeface="微软雅黑" panose="020B0503020204020204" pitchFamily="34" charset="-122"/>
              </a:rPr>
              <a:t>年秋，毛泽东率领秋收起义的工农革命军在这里创建了第一个农村革命根据地，开始了</a:t>
            </a:r>
            <a:r>
              <a:rPr lang="zh-CN" altLang="en-US" sz="2000" dirty="0" smtClean="0">
                <a:solidFill>
                  <a:srgbClr val="FF0000"/>
                </a:solidFill>
                <a:latin typeface="微软雅黑" panose="020B0503020204020204" pitchFamily="34" charset="-122"/>
                <a:ea typeface="微软雅黑" panose="020B0503020204020204" pitchFamily="34" charset="-122"/>
              </a:rPr>
              <a:t>以农村包围城市、武装夺取政权</a:t>
            </a:r>
            <a:r>
              <a:rPr lang="zh-CN" altLang="en-US" sz="2000" dirty="0" smtClean="0">
                <a:solidFill>
                  <a:srgbClr val="000000"/>
                </a:solidFill>
                <a:latin typeface="微软雅黑" panose="020B0503020204020204" pitchFamily="34" charset="-122"/>
                <a:ea typeface="微软雅黑" panose="020B0503020204020204" pitchFamily="34" charset="-122"/>
              </a:rPr>
              <a:t>革命道路的探索与实践。因此，井冈山被称为“</a:t>
            </a:r>
            <a:r>
              <a:rPr lang="zh-CN" altLang="en-US" sz="2000" dirty="0" smtClean="0">
                <a:solidFill>
                  <a:srgbClr val="FF0000"/>
                </a:solidFill>
                <a:latin typeface="微软雅黑" panose="020B0503020204020204" pitchFamily="34" charset="-122"/>
                <a:ea typeface="微软雅黑" panose="020B0503020204020204" pitchFamily="34" charset="-122"/>
              </a:rPr>
              <a:t>中国革命的摇篮</a:t>
            </a:r>
            <a:r>
              <a:rPr lang="zh-CN" altLang="en-US" sz="2000" dirty="0" smtClean="0">
                <a:solidFill>
                  <a:srgbClr val="000000"/>
                </a:solidFill>
                <a:latin typeface="微软雅黑" panose="020B0503020204020204" pitchFamily="34" charset="-122"/>
                <a:ea typeface="微软雅黑" panose="020B0503020204020204" pitchFamily="34" charset="-122"/>
              </a:rPr>
              <a:t>”。</a:t>
            </a:r>
            <a:endParaRPr lang="zh-CN" altLang="en-US" sz="2000" dirty="0">
              <a:solidFill>
                <a:srgbClr val="000000"/>
              </a:solidFill>
              <a:latin typeface="黑体" panose="02010609060101010101" pitchFamily="49" charset="-122"/>
              <a:ea typeface="黑体" panose="02010609060101010101" pitchFamily="49" charset="-122"/>
            </a:endParaRPr>
          </a:p>
        </p:txBody>
      </p:sp>
      <p:pic>
        <p:nvPicPr>
          <p:cNvPr id="6" name="图片 5" descr="井冈山革命根据地.jpg"/>
          <p:cNvPicPr>
            <a:picLocks noChangeAspect="1"/>
          </p:cNvPicPr>
          <p:nvPr/>
        </p:nvPicPr>
        <p:blipFill>
          <a:blip r:embed="rId1" cstate="print"/>
          <a:stretch>
            <a:fillRect/>
          </a:stretch>
        </p:blipFill>
        <p:spPr>
          <a:xfrm>
            <a:off x="1715770" y="963930"/>
            <a:ext cx="5454650" cy="303657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7" name="Text Box 7"/>
          <p:cNvSpPr txBox="1">
            <a:spLocks noChangeArrowheads="1"/>
          </p:cNvSpPr>
          <p:nvPr/>
        </p:nvSpPr>
        <p:spPr bwMode="auto">
          <a:xfrm>
            <a:off x="2535555" y="961390"/>
            <a:ext cx="4831715" cy="645160"/>
          </a:xfrm>
          <a:prstGeom prst="rect">
            <a:avLst/>
          </a:prstGeom>
          <a:noFill/>
          <a:ln w="9525">
            <a:noFill/>
            <a:miter lim="800000"/>
          </a:ln>
        </p:spPr>
        <p:txBody>
          <a:bodyPr wrap="square">
            <a:spAutoFit/>
          </a:bodyPr>
          <a:lstStyle/>
          <a:p>
            <a:pPr>
              <a:lnSpc>
                <a:spcPct val="150000"/>
              </a:lnSpc>
              <a:buFont typeface="Wingdings" panose="05000000000000000000" pitchFamily="2" charset="2"/>
              <a:buNone/>
            </a:pPr>
            <a:r>
              <a:rPr lang="zh-CN" altLang="en-US" sz="2400" dirty="0" smtClean="0">
                <a:latin typeface="微软雅黑" panose="020B0503020204020204" pitchFamily="34" charset="-122"/>
                <a:ea typeface="微软雅黑" panose="020B0503020204020204" pitchFamily="34" charset="-122"/>
              </a:rPr>
              <a:t>歌曲：《毛委员和我们在一起</a:t>
            </a:r>
            <a:r>
              <a:rPr lang="zh-CN" altLang="en-US" sz="2400" dirty="0" smtClean="0">
                <a:latin typeface="微软雅黑" panose="020B0503020204020204" pitchFamily="34" charset="-122"/>
                <a:ea typeface="微软雅黑" panose="020B0503020204020204" pitchFamily="34" charset="-122"/>
                <a:sym typeface="+mn-ea"/>
              </a:rPr>
              <a:t>》</a:t>
            </a:r>
            <a:endParaRPr lang="zh-CN" altLang="en-US" sz="2400" b="1"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98309" name="Rectangle 9">
            <a:hlinkClick r:id="rId1" action="ppaction://hlinkpres?slideindex=1&amp;slidetitle="/>
          </p:cNvPr>
          <p:cNvSpPr>
            <a:spLocks noChangeArrowheads="1"/>
          </p:cNvSpPr>
          <p:nvPr/>
        </p:nvSpPr>
        <p:spPr bwMode="auto">
          <a:xfrm>
            <a:off x="2865398" y="1715930"/>
            <a:ext cx="3816424" cy="4399915"/>
          </a:xfrm>
          <a:prstGeom prst="rect">
            <a:avLst/>
          </a:prstGeom>
          <a:noFill/>
          <a:ln w="9525" algn="ctr">
            <a:noFill/>
            <a:miter lim="800000"/>
          </a:ln>
        </p:spPr>
        <p:txBody>
          <a:bodyPr wrap="square" anchor="ctr">
            <a:spAutoFit/>
          </a:bodyPr>
          <a:lstStyle/>
          <a:p>
            <a:r>
              <a:rPr lang="zh-CN" altLang="en-US" sz="2000" dirty="0" smtClean="0">
                <a:latin typeface="微软雅黑" panose="020B0503020204020204" pitchFamily="34" charset="-122"/>
                <a:ea typeface="微软雅黑" panose="020B0503020204020204" pitchFamily="34" charset="-122"/>
              </a:rPr>
              <a:t>红米饭那个南瓜汤哟咳罗咳，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挖野菜那个也当粮罗咳罗咳，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毛委员和我们在一起罗咳罗咳，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咳</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餐餐味道香</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味道香咳罗咳。</a:t>
            </a:r>
            <a:endParaRPr lang="en-US" altLang="zh-CN" sz="2000" dirty="0" smtClean="0">
              <a:latin typeface="微软雅黑" panose="020B0503020204020204" pitchFamily="34" charset="-122"/>
              <a:ea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干稻草那个软又黄哟咳罗咳，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金丝被那个盖身上罗咳罗咳，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毛委员和我们在一起罗咳罗咳，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咳</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心里暖洋洋，暖洋洋咳罗咳。</a:t>
            </a:r>
            <a:endParaRPr lang="en-US" altLang="zh-CN" sz="2000" dirty="0" smtClean="0">
              <a:latin typeface="微软雅黑" panose="020B0503020204020204" pitchFamily="34" charset="-122"/>
              <a:ea typeface="微软雅黑" panose="020B0503020204020204" pitchFamily="34" charset="-122"/>
            </a:endParaRPr>
          </a:p>
          <a:p>
            <a:endParaRPr lang="zh-CN" altLang="en-US" sz="2000" dirty="0" smtClean="0">
              <a:latin typeface="微软雅黑" panose="020B0503020204020204" pitchFamily="34" charset="-122"/>
              <a:ea typeface="微软雅黑" panose="020B0503020204020204" pitchFamily="34" charset="-122"/>
            </a:endParaRPr>
          </a:p>
          <a:p>
            <a:r>
              <a:rPr lang="zh-CN" altLang="en-US" sz="2000" dirty="0" smtClean="0">
                <a:latin typeface="微软雅黑" panose="020B0503020204020204" pitchFamily="34" charset="-122"/>
                <a:ea typeface="微软雅黑" panose="020B0503020204020204" pitchFamily="34" charset="-122"/>
              </a:rPr>
              <a:t>穿草鞋那个背土枪哟咳罗咳，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反围剿那个斗志旺罗咳罗咳，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毛委员和我们在一起罗咳罗咳，</a:t>
            </a:r>
            <a:br>
              <a:rPr lang="zh-CN" altLang="en-US" sz="2000" dirty="0" smtClean="0">
                <a:latin typeface="微软雅黑" panose="020B0503020204020204" pitchFamily="34" charset="-122"/>
                <a:ea typeface="微软雅黑" panose="020B0503020204020204" pitchFamily="34" charset="-122"/>
              </a:rPr>
            </a:br>
            <a:r>
              <a:rPr lang="zh-CN" altLang="en-US" sz="2000" dirty="0" smtClean="0">
                <a:latin typeface="微软雅黑" panose="020B0503020204020204" pitchFamily="34" charset="-122"/>
                <a:ea typeface="微软雅黑" panose="020B0503020204020204" pitchFamily="34" charset="-122"/>
              </a:rPr>
              <a:t>咳</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天天打胜仗</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打胜仗咳罗咳。</a:t>
            </a:r>
            <a:endParaRPr lang="zh-CN" altLang="en-US" sz="2000" b="1" dirty="0" smtClean="0">
              <a:solidFill>
                <a:srgbClr val="CC3300"/>
              </a:solidFill>
              <a:latin typeface="微软雅黑" panose="020B0503020204020204" pitchFamily="34" charset="-122"/>
              <a:ea typeface="微软雅黑" panose="020B0503020204020204" pitchFamily="34" charset="-122"/>
            </a:endParaRPr>
          </a:p>
        </p:txBody>
      </p:sp>
      <p:pic>
        <p:nvPicPr>
          <p:cNvPr id="6" name="5.毛委员和我们在一起.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cstate="print"/>
          <a:stretch>
            <a:fillRect/>
          </a:stretch>
        </p:blipFill>
        <p:spPr>
          <a:xfrm>
            <a:off x="1979930" y="1085850"/>
            <a:ext cx="481330" cy="3968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90000">
                <p:cTn id="7" fill="hold" display="0">
                  <p:stCondLst>
                    <p:cond delay="indefinite"/>
                  </p:stCondLst>
                  <p:endCondLst>
                    <p:cond evt="onNext" delay="0">
                      <p:tgtEl>
                        <p:sldTgt/>
                      </p:tgtEl>
                    </p:cond>
                    <p:cond evt="onPrev" delay="0">
                      <p:tgtEl>
                        <p:sldTgt/>
                      </p:tgtEl>
                    </p:cond>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ChangeArrowheads="1"/>
          </p:cNvSpPr>
          <p:nvPr/>
        </p:nvSpPr>
        <p:spPr bwMode="auto">
          <a:xfrm>
            <a:off x="2123728" y="980728"/>
            <a:ext cx="4297680" cy="460375"/>
          </a:xfrm>
          <a:prstGeom prst="rect">
            <a:avLst/>
          </a:prstGeom>
          <a:noFill/>
          <a:ln w="9525">
            <a:noFill/>
            <a:miter lim="800000"/>
          </a:ln>
        </p:spPr>
        <p:txBody>
          <a:bodyPr wrap="non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（四）瑞金</a:t>
            </a:r>
            <a:r>
              <a:rPr lang="zh-CN" altLang="en-US" sz="2400" b="1" spc="300" dirty="0">
                <a:solidFill>
                  <a:srgbClr val="C00000"/>
                </a:solidFill>
                <a:latin typeface="微软雅黑" panose="020B0503020204020204" pitchFamily="34" charset="-122"/>
                <a:ea typeface="微软雅黑" panose="020B0503020204020204" pitchFamily="34" charset="-122"/>
              </a:rPr>
              <a:t>：共和国的摇篮</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pic>
        <p:nvPicPr>
          <p:cNvPr id="4" name="图片 3" descr="瑞金苏维埃中央政府.jpg"/>
          <p:cNvPicPr>
            <a:picLocks noChangeAspect="1"/>
          </p:cNvPicPr>
          <p:nvPr/>
        </p:nvPicPr>
        <p:blipFill>
          <a:blip r:embed="rId1" cstate="print"/>
          <a:stretch>
            <a:fillRect/>
          </a:stretch>
        </p:blipFill>
        <p:spPr>
          <a:xfrm>
            <a:off x="1331640" y="1628800"/>
            <a:ext cx="6408712" cy="4272474"/>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a:spLocks noChangeArrowheads="1"/>
          </p:cNvSpPr>
          <p:nvPr/>
        </p:nvSpPr>
        <p:spPr bwMode="auto">
          <a:xfrm>
            <a:off x="4210065" y="1732915"/>
            <a:ext cx="5184576" cy="3169285"/>
          </a:xfrm>
          <a:prstGeom prst="rect">
            <a:avLst/>
          </a:prstGeom>
          <a:noFill/>
          <a:ln w="9525">
            <a:noFill/>
            <a:miter lim="800000"/>
          </a:ln>
        </p:spPr>
        <p:txBody>
          <a:bodyPr wrap="square" anchor="ctr">
            <a:spAutoFit/>
          </a:bodyPr>
          <a:lstStyle/>
          <a:p>
            <a:pPr indent="187325">
              <a:lnSpc>
                <a:spcPct val="125000"/>
              </a:lnSpc>
              <a:buFont typeface="Wingdings" panose="05000000000000000000" pitchFamily="2" charset="2"/>
              <a:buChar char="l"/>
            </a:pP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latin typeface="微软雅黑" panose="020B0503020204020204" pitchFamily="34" charset="-122"/>
                <a:ea typeface="微软雅黑" panose="020B0503020204020204" pitchFamily="34" charset="-122"/>
              </a:rPr>
              <a:t>       中共中央决定以赣南、闽西根据</a:t>
            </a: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latin typeface="微软雅黑" panose="020B0503020204020204" pitchFamily="34" charset="-122"/>
                <a:ea typeface="微软雅黑" panose="020B0503020204020204" pitchFamily="34" charset="-122"/>
              </a:rPr>
              <a:t>地为依托，建立苏维埃中央政府，在</a:t>
            </a: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latin typeface="微软雅黑" panose="020B0503020204020204" pitchFamily="34" charset="-122"/>
                <a:ea typeface="微软雅黑" panose="020B0503020204020204" pitchFamily="34" charset="-122"/>
              </a:rPr>
              <a:t>瑞金成立中华苏维埃共和国，这是中</a:t>
            </a: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latin typeface="微软雅黑" panose="020B0503020204020204" pitchFamily="34" charset="-122"/>
                <a:ea typeface="微软雅黑" panose="020B0503020204020204" pitchFamily="34" charset="-122"/>
              </a:rPr>
              <a:t>国共产党领导创建的中国历史上</a:t>
            </a:r>
            <a:r>
              <a:rPr lang="zh-CN" altLang="zh-CN" sz="2000" dirty="0" smtClean="0">
                <a:solidFill>
                  <a:srgbClr val="FF0000"/>
                </a:solidFill>
                <a:latin typeface="微软雅黑" panose="020B0503020204020204" pitchFamily="34" charset="-122"/>
                <a:ea typeface="微软雅黑" panose="020B0503020204020204" pitchFamily="34" charset="-122"/>
              </a:rPr>
              <a:t>第一</a:t>
            </a:r>
            <a:endParaRPr lang="zh-CN" altLang="zh-CN" sz="2000" dirty="0" smtClean="0">
              <a:solidFill>
                <a:srgbClr val="FF0000"/>
              </a:solidFill>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solidFill>
                  <a:srgbClr val="FF0000"/>
                </a:solidFill>
                <a:latin typeface="微软雅黑" panose="020B0503020204020204" pitchFamily="34" charset="-122"/>
                <a:ea typeface="微软雅黑" panose="020B0503020204020204" pitchFamily="34" charset="-122"/>
              </a:rPr>
              <a:t>个</a:t>
            </a:r>
            <a:r>
              <a:rPr lang="zh-CN" altLang="zh-CN" sz="2000" dirty="0" smtClean="0">
                <a:latin typeface="微软雅黑" panose="020B0503020204020204" pitchFamily="34" charset="-122"/>
                <a:ea typeface="微软雅黑" panose="020B0503020204020204" pitchFamily="34" charset="-122"/>
              </a:rPr>
              <a:t>国家形态的工农民主专政的政权，</a:t>
            </a:r>
            <a:endParaRPr lang="zh-CN" altLang="zh-CN" sz="2000" dirty="0" smtClean="0">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zh-CN" sz="2000" dirty="0" smtClean="0">
                <a:latin typeface="微软雅黑" panose="020B0503020204020204" pitchFamily="34" charset="-122"/>
                <a:ea typeface="微软雅黑" panose="020B0503020204020204" pitchFamily="34" charset="-122"/>
              </a:rPr>
              <a:t>是中华人民共和国的</a:t>
            </a:r>
            <a:r>
              <a:rPr lang="zh-CN" altLang="zh-CN" sz="2000" dirty="0" smtClean="0">
                <a:solidFill>
                  <a:srgbClr val="FF0000"/>
                </a:solidFill>
                <a:latin typeface="微软雅黑" panose="020B0503020204020204" pitchFamily="34" charset="-122"/>
                <a:ea typeface="微软雅黑" panose="020B0503020204020204" pitchFamily="34" charset="-122"/>
              </a:rPr>
              <a:t>雏形</a:t>
            </a:r>
            <a:r>
              <a:rPr lang="zh-CN" altLang="zh-CN"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indent="187325">
              <a:lnSpc>
                <a:spcPct val="125000"/>
              </a:lnSpc>
              <a:buFont typeface="Wingdings" panose="05000000000000000000" pitchFamily="2" charset="2"/>
              <a:buChar char="l"/>
            </a:pPr>
            <a:endParaRPr lang="zh-CN" altLang="en-US" sz="2000" dirty="0">
              <a:latin typeface="微软雅黑" panose="020B0503020204020204" pitchFamily="34" charset="-122"/>
              <a:ea typeface="微软雅黑" panose="020B0503020204020204" pitchFamily="34" charset="-122"/>
            </a:endParaRPr>
          </a:p>
        </p:txBody>
      </p:sp>
      <p:pic>
        <p:nvPicPr>
          <p:cNvPr id="2050" name="Picture 2" descr="http://mobile.pic.people.com.cn/thumbs/320/312/data/cms/NMediaFile/2019/0128/WIRELESS201901280959000372813382656.jpg"/>
          <p:cNvPicPr>
            <a:picLocks noChangeAspect="1" noChangeArrowheads="1"/>
          </p:cNvPicPr>
          <p:nvPr/>
        </p:nvPicPr>
        <p:blipFill>
          <a:blip r:embed="rId1" cstate="print"/>
          <a:srcRect/>
          <a:stretch>
            <a:fillRect/>
          </a:stretch>
        </p:blipFill>
        <p:spPr bwMode="auto">
          <a:xfrm>
            <a:off x="426720" y="1494155"/>
            <a:ext cx="3564890" cy="3408045"/>
          </a:xfrm>
          <a:prstGeom prst="rect">
            <a:avLst/>
          </a:prstGeom>
          <a:noFill/>
        </p:spPr>
      </p:pic>
      <p:sp>
        <p:nvSpPr>
          <p:cNvPr id="4" name="矩形 3"/>
          <p:cNvSpPr/>
          <p:nvPr/>
        </p:nvSpPr>
        <p:spPr>
          <a:xfrm>
            <a:off x="337185" y="5013434"/>
            <a:ext cx="3672408" cy="707886"/>
          </a:xfrm>
          <a:prstGeom prst="rect">
            <a:avLst/>
          </a:prstGeom>
        </p:spPr>
        <p:txBody>
          <a:bodyPr wrap="square">
            <a:spAutoFit/>
          </a:bodyPr>
          <a:lstStyle/>
          <a:p>
            <a:pPr algn="ctr"/>
            <a:r>
              <a:rPr lang="zh-CN" altLang="en-US" sz="2000" dirty="0" smtClean="0">
                <a:latin typeface="微软雅黑" panose="020B0503020204020204" pitchFamily="34" charset="-122"/>
                <a:ea typeface="微软雅黑" panose="020B0503020204020204" pitchFamily="34" charset="-122"/>
              </a:rPr>
              <a:t>中华苏维埃共和国</a:t>
            </a:r>
            <a:endParaRPr lang="en-US" altLang="zh-CN" sz="2000" dirty="0" smtClean="0">
              <a:latin typeface="微软雅黑" panose="020B0503020204020204" pitchFamily="34" charset="-122"/>
              <a:ea typeface="微软雅黑" panose="020B0503020204020204" pitchFamily="34" charset="-122"/>
            </a:endParaRPr>
          </a:p>
          <a:p>
            <a:pPr algn="ctr"/>
            <a:r>
              <a:rPr lang="zh-CN" altLang="en-US" sz="2000" dirty="0" smtClean="0">
                <a:latin typeface="微软雅黑" panose="020B0503020204020204" pitchFamily="34" charset="-122"/>
                <a:ea typeface="微软雅黑" panose="020B0503020204020204" pitchFamily="34" charset="-122"/>
              </a:rPr>
              <a:t>临时中央政府大礼堂旧址</a:t>
            </a:r>
            <a:endParaRPr lang="zh-CN" alt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7884" y="746302"/>
            <a:ext cx="1902227" cy="707886"/>
          </a:xfrm>
          <a:prstGeom prst="rect">
            <a:avLst/>
          </a:prstGeom>
          <a:noFill/>
        </p:spPr>
        <p:txBody>
          <a:bodyPr wrap="square" rtlCol="0">
            <a:spAutoFit/>
          </a:bodyPr>
          <a:lstStyle/>
          <a:p>
            <a:r>
              <a:rPr lang="zh-CN" altLang="en-US" sz="4000" b="1" smtClean="0">
                <a:solidFill>
                  <a:srgbClr val="C00000"/>
                </a:solidFill>
                <a:latin typeface="微软雅黑" panose="020B0503020204020204" pitchFamily="34" charset="-122"/>
                <a:ea typeface="微软雅黑" panose="020B0503020204020204" pitchFamily="34" charset="-122"/>
              </a:rPr>
              <a:t>第一讲</a:t>
            </a:r>
            <a:endParaRPr lang="zh-CN" altLang="en-US" sz="4000" b="1" dirty="0">
              <a:solidFill>
                <a:srgbClr val="C00000"/>
              </a:solidFill>
              <a:latin typeface="微软雅黑" panose="020B0503020204020204" pitchFamily="34" charset="-122"/>
              <a:ea typeface="微软雅黑" panose="020B0503020204020204" pitchFamily="34" charset="-122"/>
            </a:endParaRPr>
          </a:p>
        </p:txBody>
      </p:sp>
      <p:sp>
        <p:nvSpPr>
          <p:cNvPr id="6" name="圆角矩形 5"/>
          <p:cNvSpPr/>
          <p:nvPr/>
        </p:nvSpPr>
        <p:spPr>
          <a:xfrm>
            <a:off x="1904365" y="3141345"/>
            <a:ext cx="530606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7" name="矩形 6"/>
          <p:cNvSpPr/>
          <p:nvPr/>
        </p:nvSpPr>
        <p:spPr>
          <a:xfrm>
            <a:off x="2267635" y="3183714"/>
            <a:ext cx="6624736" cy="40011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一</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sz="2000" b="1" spc="-100" dirty="0" smtClean="0">
                <a:solidFill>
                  <a:schemeClr val="bg1"/>
                </a:solidFill>
                <a:latin typeface="微软雅黑" panose="020B0503020204020204" pitchFamily="34" charset="-122"/>
                <a:ea typeface="微软雅黑" panose="020B0503020204020204" pitchFamily="34" charset="-122"/>
              </a:rPr>
              <a:t>红土圣地：江西红色文化的生成演进</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8" name="圆角矩形 7"/>
          <p:cNvSpPr/>
          <p:nvPr/>
        </p:nvSpPr>
        <p:spPr>
          <a:xfrm>
            <a:off x="1905000" y="4088765"/>
            <a:ext cx="5305425"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9" name="矩形 8"/>
          <p:cNvSpPr/>
          <p:nvPr/>
        </p:nvSpPr>
        <p:spPr>
          <a:xfrm>
            <a:off x="2197735" y="4098925"/>
            <a:ext cx="4575175" cy="398780"/>
          </a:xfrm>
          <a:prstGeom prst="rect">
            <a:avLst/>
          </a:prstGeom>
        </p:spPr>
        <p:txBody>
          <a:bodyPr wrap="square">
            <a:spAutoFit/>
          </a:bodyPr>
          <a:lstStyle/>
          <a:p>
            <a:pPr>
              <a:defRPr/>
            </a:pPr>
            <a:r>
              <a:rPr lang="zh-CN" altLang="en-US" sz="2000" b="1" spc="-100">
                <a:solidFill>
                  <a:schemeClr val="bg1"/>
                </a:solidFill>
                <a:latin typeface="微软雅黑" panose="020B0503020204020204" pitchFamily="34" charset="-122"/>
                <a:ea typeface="微软雅黑" panose="020B0503020204020204" pitchFamily="34" charset="-122"/>
              </a:rPr>
              <a:t>二</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sz="2000" b="1" spc="-100" dirty="0" smtClean="0">
                <a:solidFill>
                  <a:schemeClr val="bg1"/>
                </a:solidFill>
                <a:latin typeface="微软雅黑" panose="020B0503020204020204" pitchFamily="34" charset="-122"/>
                <a:ea typeface="微软雅黑" panose="020B0503020204020204" pitchFamily="34" charset="-122"/>
              </a:rPr>
              <a:t>独特的文化魅力：红色文化的品格</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10" name="圆角矩形 7"/>
          <p:cNvSpPr/>
          <p:nvPr/>
        </p:nvSpPr>
        <p:spPr>
          <a:xfrm>
            <a:off x="1904365" y="5036185"/>
            <a:ext cx="5306060" cy="480695"/>
          </a:xfrm>
          <a:prstGeom prst="roundRect">
            <a:avLst/>
          </a:prstGeom>
          <a:solidFill>
            <a:srgbClr val="CB5252"/>
          </a:solidFill>
          <a:ln>
            <a:solidFill>
              <a:srgbClr val="CB525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b="1">
              <a:latin typeface="微软雅黑" panose="020B0503020204020204" pitchFamily="34" charset="-122"/>
              <a:ea typeface="微软雅黑" panose="020B0503020204020204" pitchFamily="34" charset="-122"/>
            </a:endParaRPr>
          </a:p>
        </p:txBody>
      </p:sp>
      <p:sp>
        <p:nvSpPr>
          <p:cNvPr id="11" name="矩形 10"/>
          <p:cNvSpPr/>
          <p:nvPr/>
        </p:nvSpPr>
        <p:spPr>
          <a:xfrm>
            <a:off x="2208530" y="5036185"/>
            <a:ext cx="4786630" cy="398780"/>
          </a:xfrm>
          <a:prstGeom prst="rect">
            <a:avLst/>
          </a:prstGeom>
        </p:spPr>
        <p:txBody>
          <a:bodyPr wrap="square">
            <a:spAutoFit/>
          </a:bodyPr>
          <a:lstStyle/>
          <a:p>
            <a:r>
              <a:rPr lang="zh-CN" altLang="en-US" sz="2000" b="1" spc="-100">
                <a:solidFill>
                  <a:schemeClr val="bg1"/>
                </a:solidFill>
                <a:latin typeface="微软雅黑" panose="020B0503020204020204" pitchFamily="34" charset="-122"/>
                <a:ea typeface="微软雅黑" panose="020B0503020204020204" pitchFamily="34" charset="-122"/>
              </a:rPr>
              <a:t>三</a:t>
            </a:r>
            <a:r>
              <a:rPr lang="zh-CN" altLang="en-US" sz="2000" b="1" spc="-100" smtClean="0">
                <a:solidFill>
                  <a:schemeClr val="bg1"/>
                </a:solidFill>
                <a:latin typeface="微软雅黑" panose="020B0503020204020204" pitchFamily="34" charset="-122"/>
                <a:ea typeface="微软雅黑" panose="020B0503020204020204" pitchFamily="34" charset="-122"/>
              </a:rPr>
              <a:t>、</a:t>
            </a:r>
            <a:r>
              <a:rPr lang="zh-CN" altLang="en-US" sz="2000" b="1" spc="-100" dirty="0" smtClean="0">
                <a:solidFill>
                  <a:schemeClr val="bg1"/>
                </a:solidFill>
                <a:latin typeface="微软雅黑" panose="020B0503020204020204" pitchFamily="34" charset="-122"/>
                <a:ea typeface="微软雅黑" panose="020B0503020204020204" pitchFamily="34" charset="-122"/>
              </a:rPr>
              <a:t>跨越时空的价值：红色文化走进新时代</a:t>
            </a:r>
            <a:endParaRPr lang="zh-CN" altLang="en-US" sz="2000" b="1" spc="-100" dirty="0">
              <a:solidFill>
                <a:schemeClr val="bg1"/>
              </a:solidFill>
              <a:latin typeface="微软雅黑" panose="020B0503020204020204" pitchFamily="34" charset="-122"/>
              <a:ea typeface="微软雅黑" panose="020B0503020204020204" pitchFamily="34" charset="-122"/>
            </a:endParaRPr>
          </a:p>
        </p:txBody>
      </p:sp>
      <p:sp>
        <p:nvSpPr>
          <p:cNvPr id="12" name="矩形 11"/>
          <p:cNvSpPr/>
          <p:nvPr/>
        </p:nvSpPr>
        <p:spPr>
          <a:xfrm>
            <a:off x="1331641" y="1785926"/>
            <a:ext cx="6624735" cy="1014730"/>
          </a:xfrm>
          <a:prstGeom prst="rect">
            <a:avLst/>
          </a:prstGeom>
        </p:spPr>
        <p:txBody>
          <a:bodyPr wrap="square">
            <a:spAutoFit/>
          </a:bodyPr>
          <a:lstStyle/>
          <a:p>
            <a:r>
              <a:rPr lang="zh-CN" altLang="en-US" sz="3200" b="1" smtClean="0">
                <a:solidFill>
                  <a:srgbClr val="C00000"/>
                </a:solidFill>
                <a:latin typeface="微软雅黑" panose="020B0503020204020204" pitchFamily="34" charset="-122"/>
                <a:ea typeface="微软雅黑" panose="020B0503020204020204" pitchFamily="34" charset="-122"/>
              </a:rPr>
              <a:t>       从江西红色历史深处走来</a:t>
            </a:r>
            <a:endParaRPr lang="en-US" altLang="zh-CN" sz="3200" b="1" smtClean="0">
              <a:solidFill>
                <a:srgbClr val="C00000"/>
              </a:solidFill>
              <a:latin typeface="微软雅黑" panose="020B0503020204020204" pitchFamily="34" charset="-122"/>
              <a:ea typeface="微软雅黑" panose="020B0503020204020204" pitchFamily="34" charset="-122"/>
            </a:endParaRPr>
          </a:p>
          <a:p>
            <a:r>
              <a:rPr lang="en-US" altLang="zh-CN" sz="2800" b="1" smtClean="0">
                <a:solidFill>
                  <a:srgbClr val="C00000"/>
                </a:solidFill>
                <a:latin typeface="微软雅黑" panose="020B0503020204020204" pitchFamily="34" charset="-122"/>
                <a:ea typeface="微软雅黑" panose="020B0503020204020204" pitchFamily="34" charset="-122"/>
              </a:rPr>
              <a:t>——</a:t>
            </a:r>
            <a:r>
              <a:rPr lang="zh-CN" altLang="en-US" sz="2800" b="1" dirty="0">
                <a:solidFill>
                  <a:srgbClr val="C00000"/>
                </a:solidFill>
                <a:latin typeface="微软雅黑" panose="020B0503020204020204" pitchFamily="34" charset="-122"/>
                <a:ea typeface="微软雅黑" panose="020B0503020204020204" pitchFamily="34" charset="-122"/>
              </a:rPr>
              <a:t>为什么要传承弘扬好</a:t>
            </a:r>
            <a:r>
              <a:rPr lang="zh-CN" altLang="en-US" sz="2800" b="1" dirty="0">
                <a:solidFill>
                  <a:srgbClr val="C00000"/>
                </a:solidFill>
                <a:latin typeface="微软雅黑" panose="020B0503020204020204" pitchFamily="34" charset="-122"/>
                <a:ea typeface="微软雅黑" panose="020B0503020204020204" pitchFamily="34" charset="-122"/>
              </a:rPr>
              <a:t>红色文化</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28140" y="752475"/>
            <a:ext cx="6540500" cy="1628140"/>
          </a:xfrm>
          <a:prstGeom prst="rect">
            <a:avLst/>
          </a:prstGeom>
          <a:noFill/>
        </p:spPr>
        <p:txBody>
          <a:bodyPr wrap="square" rtlCol="0" anchor="t">
            <a:spAutoFit/>
          </a:bodyPr>
          <a:p>
            <a:pPr indent="0" eaLnBrk="1" latinLnBrk="0" hangingPunct="1">
              <a:lnSpc>
                <a:spcPct val="185000"/>
              </a:lnSpc>
              <a:buFont typeface="Wingdings" panose="05000000000000000000" pitchFamily="2" charset="2"/>
              <a:buNone/>
            </a:pPr>
            <a:r>
              <a:rPr lang="en-US" altLang="zh-CN" dirty="0" smtClean="0">
                <a:latin typeface="微软雅黑" panose="020B0503020204020204" pitchFamily="34" charset="-122"/>
                <a:ea typeface="微软雅黑" panose="020B0503020204020204" pitchFamily="34" charset="-122"/>
                <a:sym typeface="+mn-ea"/>
              </a:rPr>
              <a:t>  </a:t>
            </a:r>
            <a:r>
              <a:rPr lang="zh-CN" altLang="zh-CN" dirty="0" smtClean="0">
                <a:latin typeface="微软雅黑" panose="020B0503020204020204" pitchFamily="34" charset="-122"/>
                <a:ea typeface="微软雅黑" panose="020B0503020204020204" pitchFamily="34" charset="-122"/>
                <a:sym typeface="+mn-ea"/>
              </a:rPr>
              <a:t>在这里，有较为齐备的各项政权制度；</a:t>
            </a:r>
            <a:endParaRPr lang="zh-CN" altLang="zh-CN" dirty="0" smtClean="0">
              <a:latin typeface="微软雅黑" panose="020B0503020204020204" pitchFamily="34" charset="-122"/>
              <a:ea typeface="微软雅黑" panose="020B0503020204020204" pitchFamily="34" charset="-122"/>
              <a:sym typeface="+mn-ea"/>
            </a:endParaRPr>
          </a:p>
          <a:p>
            <a:pPr indent="0" eaLnBrk="1" latinLnBrk="0" hangingPunct="1">
              <a:lnSpc>
                <a:spcPct val="185000"/>
              </a:lnSpc>
              <a:buFont typeface="Wingdings" panose="05000000000000000000" pitchFamily="2" charset="2"/>
              <a:buNone/>
            </a:pPr>
            <a:r>
              <a:rPr lang="zh-CN" altLang="zh-CN" dirty="0" smtClean="0">
                <a:latin typeface="微软雅黑" panose="020B0503020204020204" pitchFamily="34" charset="-122"/>
                <a:ea typeface="微软雅黑" panose="020B0503020204020204" pitchFamily="34" charset="-122"/>
                <a:sym typeface="+mn-ea"/>
              </a:rPr>
              <a:t>  在这里，中国共产党努力践行着执政为民的理念；</a:t>
            </a:r>
            <a:endParaRPr lang="zh-CN" altLang="zh-CN" dirty="0" smtClean="0">
              <a:latin typeface="微软雅黑" panose="020B0503020204020204" pitchFamily="34" charset="-122"/>
              <a:ea typeface="微软雅黑" panose="020B0503020204020204" pitchFamily="34" charset="-122"/>
              <a:sym typeface="+mn-ea"/>
            </a:endParaRPr>
          </a:p>
          <a:p>
            <a:pPr indent="0" eaLnBrk="1" latinLnBrk="0" hangingPunct="1">
              <a:lnSpc>
                <a:spcPct val="185000"/>
              </a:lnSpc>
              <a:buFont typeface="Wingdings" panose="05000000000000000000" pitchFamily="2" charset="2"/>
              <a:buNone/>
            </a:pPr>
            <a:r>
              <a:rPr lang="zh-CN" altLang="zh-CN" dirty="0" smtClean="0">
                <a:latin typeface="微软雅黑" panose="020B0503020204020204" pitchFamily="34" charset="-122"/>
                <a:ea typeface="微软雅黑" panose="020B0503020204020204" pitchFamily="34" charset="-122"/>
                <a:sym typeface="+mn-ea"/>
              </a:rPr>
              <a:t>  在这里，走出了新中国一大批治党、治军、治国的栋梁之材。</a:t>
            </a:r>
            <a:endParaRPr lang="zh-CN" altLang="en-US"/>
          </a:p>
        </p:txBody>
      </p:sp>
      <p:sp>
        <p:nvSpPr>
          <p:cNvPr id="29" name="AutoShape 14"/>
          <p:cNvSpPr>
            <a:spLocks noChangeArrowheads="1"/>
          </p:cNvSpPr>
          <p:nvPr/>
        </p:nvSpPr>
        <p:spPr bwMode="gray">
          <a:xfrm>
            <a:off x="1143000" y="2720975"/>
            <a:ext cx="614680" cy="57213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3" name="AutoShape 14"/>
          <p:cNvSpPr>
            <a:spLocks noChangeArrowheads="1"/>
          </p:cNvSpPr>
          <p:nvPr/>
        </p:nvSpPr>
        <p:spPr bwMode="gray">
          <a:xfrm>
            <a:off x="1143000" y="3667760"/>
            <a:ext cx="614680" cy="57213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4" name="AutoShape 14"/>
          <p:cNvSpPr>
            <a:spLocks noChangeArrowheads="1"/>
          </p:cNvSpPr>
          <p:nvPr/>
        </p:nvSpPr>
        <p:spPr bwMode="gray">
          <a:xfrm>
            <a:off x="1143000" y="4564380"/>
            <a:ext cx="614680" cy="57213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5" name="AutoShape 14"/>
          <p:cNvSpPr>
            <a:spLocks noChangeArrowheads="1"/>
          </p:cNvSpPr>
          <p:nvPr/>
        </p:nvSpPr>
        <p:spPr bwMode="gray">
          <a:xfrm>
            <a:off x="1164590" y="5406390"/>
            <a:ext cx="614680" cy="57213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6" name="文本框 5"/>
          <p:cNvSpPr txBox="1"/>
          <p:nvPr/>
        </p:nvSpPr>
        <p:spPr>
          <a:xfrm>
            <a:off x="1882775" y="2545715"/>
            <a:ext cx="7164070" cy="92202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1931</a:t>
            </a:r>
            <a:r>
              <a:rPr lang="zh-CN" altLang="en-US">
                <a:latin typeface="微软雅黑" panose="020B0503020204020204" pitchFamily="34" charset="-122"/>
                <a:ea typeface="微软雅黑" panose="020B0503020204020204" pitchFamily="34" charset="-122"/>
                <a:cs typeface="微软雅黑" panose="020B0503020204020204" pitchFamily="34" charset="-122"/>
              </a:rPr>
              <a:t>年</a:t>
            </a:r>
            <a:r>
              <a:rPr lang="en-US" altLang="zh-CN">
                <a:latin typeface="微软雅黑" panose="020B0503020204020204" pitchFamily="34" charset="-122"/>
                <a:ea typeface="微软雅黑" panose="020B0503020204020204" pitchFamily="34" charset="-122"/>
                <a:cs typeface="微软雅黑" panose="020B0503020204020204" pitchFamily="34" charset="-122"/>
              </a:rPr>
              <a:t>11</a:t>
            </a:r>
            <a:r>
              <a:rPr lang="zh-CN" altLang="en-US">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rPr>
              <a:t>7</a:t>
            </a:r>
            <a:r>
              <a:rPr lang="zh-CN" altLang="en-US">
                <a:latin typeface="微软雅黑" panose="020B0503020204020204" pitchFamily="34" charset="-122"/>
                <a:ea typeface="微软雅黑" panose="020B0503020204020204" pitchFamily="34" charset="-122"/>
                <a:cs typeface="微软雅黑" panose="020B0503020204020204" pitchFamily="34" charset="-122"/>
              </a:rPr>
              <a:t>日清晨，瑞金叶坪红军阅兵广场人声鼎沸，中国工农红军第一方面军在这里隆重举行阅兵典礼，庆祝中华苏维埃第一次全国代表大会召开。</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7" name="AutoShape 14"/>
          <p:cNvSpPr>
            <a:spLocks noChangeArrowheads="1"/>
          </p:cNvSpPr>
          <p:nvPr/>
        </p:nvSpPr>
        <p:spPr bwMode="gray">
          <a:xfrm>
            <a:off x="1315720" y="944880"/>
            <a:ext cx="312420" cy="31051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24" name="文本框 23"/>
          <p:cNvSpPr txBox="1"/>
          <p:nvPr/>
        </p:nvSpPr>
        <p:spPr>
          <a:xfrm>
            <a:off x="1882775" y="3569335"/>
            <a:ext cx="6881495" cy="92202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11</a:t>
            </a:r>
            <a:r>
              <a:rPr lang="zh-CN" altLang="en-US">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rPr>
              <a:t>7</a:t>
            </a:r>
            <a:r>
              <a:rPr lang="zh-CN" altLang="en-US">
                <a:latin typeface="微软雅黑" panose="020B0503020204020204" pitchFamily="34" charset="-122"/>
                <a:ea typeface="微软雅黑" panose="020B0503020204020204" pitchFamily="34" charset="-122"/>
                <a:cs typeface="微软雅黑" panose="020B0503020204020204" pitchFamily="34" charset="-122"/>
              </a:rPr>
              <a:t>日下午，大会开幕式在叶坪村谢氏祠堂隆重举行。同日发表的《中华苏维埃共和国临时中央政府对外宣言》向世界庄严宣告：</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中华苏维埃共和国临时中央政府在江西正式成立了！</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5" name="文本框 24"/>
          <p:cNvSpPr txBox="1"/>
          <p:nvPr/>
        </p:nvSpPr>
        <p:spPr>
          <a:xfrm>
            <a:off x="1909445" y="4491355"/>
            <a:ext cx="6916420" cy="64516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11</a:t>
            </a:r>
            <a:r>
              <a:rPr lang="zh-CN" altLang="en-US">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rPr>
              <a:t>19</a:t>
            </a:r>
            <a:r>
              <a:rPr lang="zh-CN" altLang="en-US">
                <a:latin typeface="微软雅黑" panose="020B0503020204020204" pitchFamily="34" charset="-122"/>
                <a:ea typeface="微软雅黑" panose="020B0503020204020204" pitchFamily="34" charset="-122"/>
                <a:cs typeface="微软雅黑" panose="020B0503020204020204" pitchFamily="34" charset="-122"/>
              </a:rPr>
              <a:t>日，大会选出了毛泽东、项英、朱德、周恩来等</a:t>
            </a:r>
            <a:r>
              <a:rPr lang="en-US" altLang="zh-CN">
                <a:latin typeface="微软雅黑" panose="020B0503020204020204" pitchFamily="34" charset="-122"/>
                <a:ea typeface="微软雅黑" panose="020B0503020204020204" pitchFamily="34" charset="-122"/>
                <a:cs typeface="微软雅黑" panose="020B0503020204020204" pitchFamily="34" charset="-122"/>
              </a:rPr>
              <a:t>63</a:t>
            </a:r>
            <a:r>
              <a:rPr lang="zh-CN" altLang="en-US">
                <a:latin typeface="微软雅黑" panose="020B0503020204020204" pitchFamily="34" charset="-122"/>
                <a:ea typeface="微软雅黑" panose="020B0503020204020204" pitchFamily="34" charset="-122"/>
                <a:cs typeface="微软雅黑" panose="020B0503020204020204" pitchFamily="34" charset="-122"/>
              </a:rPr>
              <a:t>人组成的中央执行委员会。</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6" name="文本框 25"/>
          <p:cNvSpPr txBox="1"/>
          <p:nvPr/>
        </p:nvSpPr>
        <p:spPr>
          <a:xfrm>
            <a:off x="1909445" y="5231765"/>
            <a:ext cx="6917055" cy="922020"/>
          </a:xfrm>
          <a:prstGeom prst="rect">
            <a:avLst/>
          </a:prstGeom>
          <a:noFill/>
        </p:spPr>
        <p:txBody>
          <a:bodyPr wrap="square" rtlCol="0">
            <a:spAutoFit/>
          </a:bodyPr>
          <a:p>
            <a:r>
              <a:rPr lang="en-US" altLang="zh-CN">
                <a:latin typeface="微软雅黑" panose="020B0503020204020204" pitchFamily="34" charset="-122"/>
                <a:ea typeface="微软雅黑" panose="020B0503020204020204" pitchFamily="34" charset="-122"/>
                <a:cs typeface="微软雅黑" panose="020B0503020204020204" pitchFamily="34" charset="-122"/>
              </a:rPr>
              <a:t>11</a:t>
            </a:r>
            <a:r>
              <a:rPr lang="zh-CN" altLang="en-US">
                <a:latin typeface="微软雅黑" panose="020B0503020204020204" pitchFamily="34" charset="-122"/>
                <a:ea typeface="微软雅黑" panose="020B0503020204020204" pitchFamily="34" charset="-122"/>
                <a:cs typeface="微软雅黑" panose="020B0503020204020204" pitchFamily="34" charset="-122"/>
              </a:rPr>
              <a:t>月</a:t>
            </a:r>
            <a:r>
              <a:rPr lang="en-US" altLang="zh-CN">
                <a:latin typeface="微软雅黑" panose="020B0503020204020204" pitchFamily="34" charset="-122"/>
                <a:ea typeface="微软雅黑" panose="020B0503020204020204" pitchFamily="34" charset="-122"/>
                <a:cs typeface="微软雅黑" panose="020B0503020204020204" pitchFamily="34" charset="-122"/>
              </a:rPr>
              <a:t>20</a:t>
            </a:r>
            <a:r>
              <a:rPr lang="zh-CN" altLang="en-US">
                <a:latin typeface="微软雅黑" panose="020B0503020204020204" pitchFamily="34" charset="-122"/>
                <a:ea typeface="微软雅黑" panose="020B0503020204020204" pitchFamily="34" charset="-122"/>
                <a:cs typeface="微软雅黑" panose="020B0503020204020204" pitchFamily="34" charset="-122"/>
              </a:rPr>
              <a:t>日，大会举行闭幕式，通过了宪法大纲、劳动法、土地法令、婚姻条例、关于经济政策的决定等法律文件。并决定临时中央政府设在瑞金。</a:t>
            </a:r>
            <a:endParaRPr lang="zh-CN" altLang="en-US">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7" name="AutoShape 14"/>
          <p:cNvSpPr>
            <a:spLocks noChangeArrowheads="1"/>
          </p:cNvSpPr>
          <p:nvPr/>
        </p:nvSpPr>
        <p:spPr bwMode="gray">
          <a:xfrm>
            <a:off x="1315720" y="1466215"/>
            <a:ext cx="312420" cy="31051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
        <p:nvSpPr>
          <p:cNvPr id="31" name="AutoShape 14"/>
          <p:cNvSpPr>
            <a:spLocks noChangeArrowheads="1"/>
          </p:cNvSpPr>
          <p:nvPr/>
        </p:nvSpPr>
        <p:spPr bwMode="gray">
          <a:xfrm>
            <a:off x="1315720" y="1987550"/>
            <a:ext cx="312420" cy="310515"/>
          </a:xfrm>
          <a:prstGeom prst="diamond">
            <a:avLst/>
          </a:prstGeom>
          <a:solidFill>
            <a:schemeClr val="accent2"/>
          </a:solidFill>
          <a:ln w="9525">
            <a:miter lim="800000"/>
          </a:ln>
          <a:scene3d>
            <a:camera prst="legacyPerspectiveBottom">
              <a:rot lat="20999997" lon="0" rev="0"/>
            </a:camera>
            <a:lightRig rig="legacyFlat4" dir="b"/>
          </a:scene3d>
          <a:sp3d extrusionH="163500" prstMaterial="legacyMatte">
            <a:bevelT w="13500" h="13500" prst="angle"/>
            <a:bevelB w="13500" h="13500" prst="angle"/>
            <a:extrusionClr>
              <a:schemeClr val="accent2"/>
            </a:extrusionClr>
          </a:sp3d>
        </p:spPr>
        <p:txBody>
          <a:bodyPr wrap="none" anchor="ctr">
            <a:flatTx/>
          </a:bodyPr>
          <a:p>
            <a:pPr>
              <a:defRPr/>
            </a:pPr>
            <a:endParaRPr lang="zh-CN" altLang="en-US">
              <a:solidFill>
                <a:schemeClr val="bg2">
                  <a:lumMod val="50000"/>
                </a:schemeClr>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7"/>
          <p:cNvGrpSpPr/>
          <p:nvPr/>
        </p:nvGrpSpPr>
        <p:grpSpPr bwMode="auto">
          <a:xfrm>
            <a:off x="789305" y="1616075"/>
            <a:ext cx="7722870" cy="3549015"/>
            <a:chOff x="3602810" y="1928808"/>
            <a:chExt cx="4867338" cy="2428892"/>
          </a:xfrm>
        </p:grpSpPr>
        <p:sp>
          <p:nvSpPr>
            <p:cNvPr id="11" name="矩形 10"/>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4451" name="Rectangle 6"/>
          <p:cNvSpPr>
            <a:spLocks noChangeArrowheads="1"/>
          </p:cNvSpPr>
          <p:nvPr/>
        </p:nvSpPr>
        <p:spPr bwMode="auto">
          <a:xfrm>
            <a:off x="142844" y="2230117"/>
            <a:ext cx="9001156" cy="461665"/>
          </a:xfrm>
          <a:prstGeom prst="rect">
            <a:avLst/>
          </a:prstGeom>
          <a:noFill/>
          <a:ln w="9525">
            <a:noFill/>
            <a:miter lim="800000"/>
          </a:ln>
        </p:spPr>
        <p:txBody>
          <a:bodyPr wrap="square" anchor="ctr">
            <a:spAutoFit/>
          </a:bodyPr>
          <a:lstStyle/>
          <a:p>
            <a:pPr algn="just"/>
            <a:r>
              <a:rPr lang="zh-CN" altLang="en-US" sz="2400" dirty="0">
                <a:solidFill>
                  <a:srgbClr val="FF3333"/>
                </a:solidFill>
                <a:latin typeface="微软雅黑" panose="020B0503020204020204" pitchFamily="34" charset="-122"/>
                <a:ea typeface="微软雅黑" panose="020B0503020204020204" pitchFamily="34" charset="-122"/>
              </a:rPr>
              <a:t>    </a:t>
            </a:r>
            <a:endParaRPr lang="zh-CN" altLang="en-US" sz="2400" dirty="0">
              <a:solidFill>
                <a:srgbClr val="FF3333"/>
              </a:solidFill>
              <a:latin typeface="微软雅黑" panose="020B0503020204020204" pitchFamily="34" charset="-122"/>
              <a:ea typeface="微软雅黑" panose="020B0503020204020204" pitchFamily="34" charset="-122"/>
            </a:endParaRPr>
          </a:p>
        </p:txBody>
      </p:sp>
      <p:sp>
        <p:nvSpPr>
          <p:cNvPr id="104452" name="Rectangle 7"/>
          <p:cNvSpPr>
            <a:spLocks noChangeArrowheads="1"/>
          </p:cNvSpPr>
          <p:nvPr/>
        </p:nvSpPr>
        <p:spPr bwMode="auto">
          <a:xfrm>
            <a:off x="1105535" y="1855470"/>
            <a:ext cx="7138670" cy="3169285"/>
          </a:xfrm>
          <a:prstGeom prst="rect">
            <a:avLst/>
          </a:prstGeom>
          <a:noFill/>
          <a:ln w="9525">
            <a:noFill/>
            <a:miter lim="800000"/>
          </a:ln>
        </p:spPr>
        <p:txBody>
          <a:bodyPr wrap="square" anchor="ctr">
            <a:spAutoFit/>
          </a:bodyPr>
          <a:lstStyle/>
          <a:p>
            <a:pPr algn="just">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中华苏维埃共和国临时中央政府成立后，领导广大苏区军民开展了大规模的经济、文化等方面的建设，颁布了一系列的法律、法规和经济文化政策，对根据地的经济发展和社会进步起到了很大的推动作用。</a:t>
            </a:r>
            <a:endParaRPr lang="zh-CN"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endParaRPr lang="en-US"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中华苏维埃共和国的建立，是建立新中国的一次</a:t>
            </a:r>
            <a:r>
              <a:rPr lang="zh-CN" altLang="zh-CN" sz="2000" dirty="0" smtClean="0">
                <a:solidFill>
                  <a:srgbClr val="FF0000"/>
                </a:solidFill>
                <a:latin typeface="微软雅黑" panose="020B0503020204020204" pitchFamily="34" charset="-122"/>
                <a:ea typeface="微软雅黑" panose="020B0503020204020204" pitchFamily="34" charset="-122"/>
              </a:rPr>
              <a:t>预演</a:t>
            </a:r>
            <a:r>
              <a:rPr lang="zh-CN" altLang="zh-CN" sz="2000" dirty="0" smtClean="0">
                <a:latin typeface="微软雅黑" panose="020B0503020204020204" pitchFamily="34" charset="-122"/>
                <a:ea typeface="微软雅黑" panose="020B0503020204020204" pitchFamily="34" charset="-122"/>
              </a:rPr>
              <a:t>，是中国共产党领导和管理国家政权、学习治国安民艺术的一次</a:t>
            </a:r>
            <a:r>
              <a:rPr lang="zh-CN" altLang="zh-CN" sz="2000" dirty="0" smtClean="0">
                <a:solidFill>
                  <a:srgbClr val="FF0000"/>
                </a:solidFill>
                <a:latin typeface="微软雅黑" panose="020B0503020204020204" pitchFamily="34" charset="-122"/>
                <a:ea typeface="微软雅黑" panose="020B0503020204020204" pitchFamily="34" charset="-122"/>
              </a:rPr>
              <a:t>伟大尝试</a:t>
            </a:r>
            <a:r>
              <a:rPr lang="zh-CN" altLang="zh-CN" sz="2000" dirty="0" smtClean="0">
                <a:latin typeface="微软雅黑" panose="020B0503020204020204" pitchFamily="34" charset="-122"/>
                <a:ea typeface="微软雅黑" panose="020B0503020204020204" pitchFamily="34" charset="-122"/>
              </a:rPr>
              <a:t>。</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37"/>
          <p:cNvGrpSpPr/>
          <p:nvPr/>
        </p:nvGrpSpPr>
        <p:grpSpPr bwMode="auto">
          <a:xfrm>
            <a:off x="619760" y="2127885"/>
            <a:ext cx="7880350" cy="2118360"/>
            <a:chOff x="3602810" y="1928808"/>
            <a:chExt cx="4867338" cy="2428892"/>
          </a:xfrm>
        </p:grpSpPr>
        <p:sp>
          <p:nvSpPr>
            <p:cNvPr id="4" name="矩形 3"/>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5" name="直接连接符 4"/>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5476" name="Rectangle 6"/>
          <p:cNvSpPr>
            <a:spLocks noChangeArrowheads="1"/>
          </p:cNvSpPr>
          <p:nvPr/>
        </p:nvSpPr>
        <p:spPr bwMode="auto">
          <a:xfrm>
            <a:off x="890270" y="2341245"/>
            <a:ext cx="7546975" cy="1691640"/>
          </a:xfrm>
          <a:prstGeom prst="rect">
            <a:avLst/>
          </a:prstGeom>
          <a:noFill/>
          <a:ln w="9525">
            <a:noFill/>
            <a:miter lim="800000"/>
          </a:ln>
        </p:spPr>
        <p:txBody>
          <a:bodyPr wrap="square" anchor="ctr">
            <a:spAutoFit/>
          </a:bodyPr>
          <a:lstStyle/>
          <a:p>
            <a:pPr>
              <a:lnSpc>
                <a:spcPct val="130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中国共产党在中央苏区的斗争和实践，培育形成了伟大的苏区精神。</a:t>
            </a:r>
            <a:endParaRPr lang="en-US" altLang="zh-CN" sz="2000" dirty="0" smtClean="0">
              <a:latin typeface="微软雅黑" panose="020B0503020204020204" pitchFamily="34" charset="-122"/>
              <a:ea typeface="微软雅黑" panose="020B0503020204020204" pitchFamily="34" charset="-122"/>
            </a:endParaRPr>
          </a:p>
          <a:p>
            <a:pPr>
              <a:lnSpc>
                <a:spcPct val="130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苏区精神是老一辈革命家为后人留下的宝贵的精神财富，是铸就我们的国魂、军魂、党魂、民族魂的精神内核。</a:t>
            </a:r>
            <a:endParaRPr lang="en-US" altLang="zh-CN"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3" name="Rectangle 4"/>
          <p:cNvSpPr>
            <a:spLocks noChangeArrowheads="1"/>
          </p:cNvSpPr>
          <p:nvPr/>
        </p:nvSpPr>
        <p:spPr bwMode="auto">
          <a:xfrm>
            <a:off x="5026784" y="2036460"/>
            <a:ext cx="3960043" cy="2785378"/>
          </a:xfrm>
          <a:prstGeom prst="rect">
            <a:avLst/>
          </a:prstGeom>
          <a:noFill/>
          <a:ln w="9525">
            <a:noFill/>
            <a:miter lim="800000"/>
          </a:ln>
        </p:spPr>
        <p:txBody>
          <a:bodyPr wrap="square" anchor="ctr">
            <a:spAutoFit/>
          </a:bodyPr>
          <a:lstStyle/>
          <a:p>
            <a:pPr indent="187325">
              <a:lnSpc>
                <a:spcPct val="125000"/>
              </a:lnSpc>
            </a:pPr>
            <a:r>
              <a:rPr lang="zh-CN" altLang="en-US" sz="2000" dirty="0" smtClean="0">
                <a:latin typeface="微软雅黑" panose="020B0503020204020204" pitchFamily="34" charset="-122"/>
                <a:ea typeface="微软雅黑" panose="020B0503020204020204" pitchFamily="34" charset="-122"/>
              </a:rPr>
              <a:t>    在革命根据地的创建和发展中，在建立红色政权、探索革命道路的实践中，无数革命先辈用鲜血和生命铸就了以</a:t>
            </a:r>
            <a:r>
              <a:rPr lang="zh-CN" altLang="en-US" sz="2000" dirty="0" smtClean="0">
                <a:solidFill>
                  <a:srgbClr val="FF0000"/>
                </a:solidFill>
                <a:latin typeface="微软雅黑" panose="020B0503020204020204" pitchFamily="34" charset="-122"/>
                <a:ea typeface="微软雅黑" panose="020B0503020204020204" pitchFamily="34" charset="-122"/>
              </a:rPr>
              <a:t>坚定信念、求真务实、一心为民、清正廉洁、艰苦奋斗、争创一流、无私奉献</a:t>
            </a:r>
            <a:r>
              <a:rPr lang="zh-CN" altLang="en-US" sz="2000" dirty="0" smtClean="0">
                <a:latin typeface="微软雅黑" panose="020B0503020204020204" pitchFamily="34" charset="-122"/>
                <a:ea typeface="微软雅黑" panose="020B0503020204020204" pitchFamily="34" charset="-122"/>
              </a:rPr>
              <a:t>等为主要内涵的</a:t>
            </a:r>
            <a:r>
              <a:rPr lang="zh-CN" altLang="en-US" sz="2000" dirty="0" smtClean="0">
                <a:solidFill>
                  <a:srgbClr val="FF0000"/>
                </a:solidFill>
                <a:latin typeface="微软雅黑" panose="020B0503020204020204" pitchFamily="34" charset="-122"/>
                <a:ea typeface="微软雅黑" panose="020B0503020204020204" pitchFamily="34" charset="-122"/>
              </a:rPr>
              <a:t>苏区精神</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p:txBody>
      </p:sp>
      <p:pic>
        <p:nvPicPr>
          <p:cNvPr id="2" name="图片 1" descr="4.红都瑞金(1)"/>
          <p:cNvPicPr>
            <a:picLocks noChangeAspect="1"/>
          </p:cNvPicPr>
          <p:nvPr/>
        </p:nvPicPr>
        <p:blipFill>
          <a:blip r:embed="rId1"/>
          <a:stretch>
            <a:fillRect/>
          </a:stretch>
        </p:blipFill>
        <p:spPr>
          <a:xfrm>
            <a:off x="-11430" y="1959610"/>
            <a:ext cx="4907280" cy="293878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398270" y="1146810"/>
            <a:ext cx="6875780" cy="521970"/>
          </a:xfrm>
          <a:prstGeom prst="rect">
            <a:avLst/>
          </a:prstGeom>
          <a:noFill/>
        </p:spPr>
        <p:txBody>
          <a:bodyPr wrap="square" rtlCol="0" anchor="t">
            <a:spAutoFit/>
          </a:bodyPr>
          <a:p>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二</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、独特的文化魅力</a:t>
            </a:r>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：红色</a:t>
            </a:r>
            <a:r>
              <a:rPr lang="zh-CN" altLang="en-US" sz="2800" b="1" spc="300" dirty="0">
                <a:solidFill>
                  <a:srgbClr val="C00000"/>
                </a:solidFill>
                <a:latin typeface="微软雅黑" panose="020B0503020204020204" pitchFamily="34" charset="-122"/>
                <a:ea typeface="微软雅黑" panose="020B0503020204020204" pitchFamily="34" charset="-122"/>
                <a:sym typeface="+mn-ea"/>
              </a:rPr>
              <a:t>文化的</a:t>
            </a:r>
            <a:r>
              <a:rPr lang="zh-CN" altLang="en-US" sz="2800" b="1" spc="300" dirty="0" smtClean="0">
                <a:solidFill>
                  <a:srgbClr val="C00000"/>
                </a:solidFill>
                <a:latin typeface="微软雅黑" panose="020B0503020204020204" pitchFamily="34" charset="-122"/>
                <a:ea typeface="微软雅黑" panose="020B0503020204020204" pitchFamily="34" charset="-122"/>
                <a:sym typeface="+mn-ea"/>
              </a:rPr>
              <a:t>品格</a:t>
            </a:r>
            <a:endParaRPr lang="zh-CN" altLang="en-US" sz="2800"/>
          </a:p>
        </p:txBody>
      </p:sp>
      <p:sp>
        <p:nvSpPr>
          <p:cNvPr id="3" name="文本框 2"/>
          <p:cNvSpPr txBox="1"/>
          <p:nvPr/>
        </p:nvSpPr>
        <p:spPr>
          <a:xfrm>
            <a:off x="1398270" y="1909445"/>
            <a:ext cx="6974205" cy="4554220"/>
          </a:xfrm>
          <a:prstGeom prst="rect">
            <a:avLst/>
          </a:prstGeom>
          <a:noFill/>
        </p:spPr>
        <p:txBody>
          <a:bodyPr wrap="square" rtlCol="0" anchor="t">
            <a:spAutoFit/>
          </a:bodyPr>
          <a:p>
            <a:pPr>
              <a:lnSpc>
                <a:spcPct val="125000"/>
              </a:lnSpc>
              <a:buFont typeface="Wingdings" panose="05000000000000000000" pitchFamily="2" charset="2"/>
              <a:buChar char="l"/>
            </a:pPr>
            <a:r>
              <a:rPr lang="en-US" altLang="zh-CN" sz="2400" dirty="0" smtClean="0">
                <a:latin typeface="微软雅黑" panose="020B0503020204020204" pitchFamily="34" charset="-122"/>
                <a:ea typeface="微软雅黑" panose="020B0503020204020204" pitchFamily="34" charset="-122"/>
                <a:sym typeface="+mn-ea"/>
              </a:rPr>
              <a:t> </a:t>
            </a:r>
            <a:r>
              <a:rPr lang="zh-CN" altLang="zh-CN" sz="2000" dirty="0" smtClean="0">
                <a:latin typeface="微软雅黑" panose="020B0503020204020204" pitchFamily="34" charset="-122"/>
                <a:ea typeface="微软雅黑" panose="020B0503020204020204" pitchFamily="34" charset="-122"/>
                <a:sym typeface="+mn-ea"/>
              </a:rPr>
              <a:t>江西是中国红色文化的重要发祥地，江西红色文化是中国红色文化的重大文化成果之一。</a:t>
            </a:r>
            <a:endParaRPr lang="zh-CN" altLang="zh-CN" sz="2000" dirty="0" smtClean="0">
              <a:latin typeface="微软雅黑" panose="020B0503020204020204" pitchFamily="34" charset="-122"/>
              <a:ea typeface="微软雅黑" panose="020B0503020204020204" pitchFamily="34" charset="-122"/>
              <a:sym typeface="+mn-ea"/>
            </a:endParaRPr>
          </a:p>
          <a:p>
            <a:pPr>
              <a:lnSpc>
                <a:spcPct val="125000"/>
              </a:lnSpc>
              <a:buFont typeface="Wingdings" panose="05000000000000000000" pitchFamily="2" charset="2"/>
              <a:buChar char="l"/>
            </a:pPr>
            <a:endParaRPr lang="zh-CN" altLang="zh-CN" sz="2000" dirty="0" smtClean="0">
              <a:latin typeface="微软雅黑" panose="020B0503020204020204" pitchFamily="34" charset="-122"/>
              <a:ea typeface="微软雅黑" panose="020B0503020204020204" pitchFamily="34" charset="-122"/>
              <a:sym typeface="+mn-ea"/>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sym typeface="+mn-ea"/>
              </a:rPr>
              <a:t> 中国共产党领导人民在江西的革命斗争实践中，特别是在土地革命的洗礼与淬炼中，创造并培育了独具特色的红色文化。</a:t>
            </a:r>
            <a:endParaRPr lang="zh-CN" altLang="zh-CN" sz="2000" dirty="0" smtClean="0">
              <a:latin typeface="微软雅黑" panose="020B0503020204020204" pitchFamily="34" charset="-122"/>
              <a:ea typeface="微软雅黑" panose="020B0503020204020204" pitchFamily="34" charset="-122"/>
              <a:sym typeface="+mn-ea"/>
            </a:endParaRPr>
          </a:p>
          <a:p>
            <a:pPr>
              <a:lnSpc>
                <a:spcPct val="125000"/>
              </a:lnSpc>
              <a:buFont typeface="Wingdings" panose="05000000000000000000" pitchFamily="2" charset="2"/>
              <a:buChar char="l"/>
            </a:pPr>
            <a:endParaRPr lang="zh-CN" altLang="zh-CN" sz="2000" dirty="0" smtClean="0">
              <a:latin typeface="微软雅黑" panose="020B0503020204020204" pitchFamily="34" charset="-122"/>
              <a:ea typeface="微软雅黑" panose="020B0503020204020204" pitchFamily="34" charset="-122"/>
              <a:sym typeface="+mn-ea"/>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sym typeface="+mn-ea"/>
              </a:rPr>
              <a:t> 中国共产党人在江西的创造性文化实践与成果，直接继承了</a:t>
            </a:r>
            <a:r>
              <a:rPr lang="zh-CN" altLang="zh-CN" sz="2000" dirty="0" smtClean="0">
                <a:solidFill>
                  <a:srgbClr val="FF0000"/>
                </a:solidFill>
                <a:latin typeface="微软雅黑" panose="020B0503020204020204" pitchFamily="34" charset="-122"/>
                <a:ea typeface="微软雅黑" panose="020B0503020204020204" pitchFamily="34" charset="-122"/>
                <a:sym typeface="+mn-ea"/>
              </a:rPr>
              <a:t>红船红色文化</a:t>
            </a:r>
            <a:r>
              <a:rPr lang="zh-CN" altLang="zh-CN" sz="2000" dirty="0" smtClean="0">
                <a:latin typeface="微软雅黑" panose="020B0503020204020204" pitchFamily="34" charset="-122"/>
                <a:ea typeface="微软雅黑" panose="020B0503020204020204" pitchFamily="34" charset="-122"/>
                <a:sym typeface="+mn-ea"/>
              </a:rPr>
              <a:t>，丰富和发展了红色文化的内容和表现方式。</a:t>
            </a:r>
            <a:endParaRPr lang="zh-CN" altLang="zh-CN" sz="2000" dirty="0" smtClean="0">
              <a:latin typeface="微软雅黑" panose="020B0503020204020204" pitchFamily="34" charset="-122"/>
              <a:ea typeface="微软雅黑" panose="020B0503020204020204" pitchFamily="34" charset="-122"/>
              <a:sym typeface="+mn-ea"/>
            </a:endParaRPr>
          </a:p>
          <a:p>
            <a:pPr>
              <a:lnSpc>
                <a:spcPct val="125000"/>
              </a:lnSpc>
              <a:buFont typeface="Wingdings" panose="05000000000000000000" pitchFamily="2" charset="2"/>
              <a:buChar char="l"/>
            </a:pPr>
            <a:endParaRPr lang="zh-CN" altLang="zh-CN" sz="2400" dirty="0" smtClean="0">
              <a:latin typeface="微软雅黑" panose="020B0503020204020204" pitchFamily="34" charset="-122"/>
              <a:ea typeface="微软雅黑" panose="020B0503020204020204" pitchFamily="34" charset="-122"/>
              <a:sym typeface="+mn-ea"/>
            </a:endParaRPr>
          </a:p>
          <a:p>
            <a:pPr indent="0">
              <a:lnSpc>
                <a:spcPct val="125000"/>
              </a:lnSpc>
              <a:buFont typeface="Wingdings" panose="05000000000000000000" pitchFamily="2" charset="2"/>
              <a:buNone/>
            </a:pPr>
            <a:endParaRPr lang="en-US" altLang="zh-CN" sz="2400" dirty="0" smtClean="0">
              <a:latin typeface="微软雅黑" panose="020B0503020204020204" pitchFamily="34" charset="-122"/>
              <a:ea typeface="微软雅黑" panose="020B0503020204020204" pitchFamily="3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extBox 10"/>
          <p:cNvSpPr txBox="1">
            <a:spLocks noChangeArrowheads="1"/>
          </p:cNvSpPr>
          <p:nvPr/>
        </p:nvSpPr>
        <p:spPr bwMode="auto">
          <a:xfrm>
            <a:off x="0" y="980728"/>
            <a:ext cx="9144000" cy="583565"/>
          </a:xfrm>
          <a:prstGeom prst="rect">
            <a:avLst/>
          </a:prstGeom>
          <a:noFill/>
          <a:ln w="9525">
            <a:noFill/>
            <a:miter lim="800000"/>
          </a:ln>
        </p:spPr>
        <p:txBody>
          <a:bodyPr wrap="square">
            <a:spAutoFit/>
          </a:bodyPr>
          <a:lstStyle/>
          <a:p>
            <a:r>
              <a:rPr lang="zh-CN" altLang="en-US" sz="3200" b="1" dirty="0" smtClean="0">
                <a:solidFill>
                  <a:srgbClr val="C00000"/>
                </a:solidFill>
                <a:latin typeface="微软雅黑" panose="020B0503020204020204" pitchFamily="34" charset="-122"/>
                <a:ea typeface="微软雅黑" panose="020B0503020204020204" pitchFamily="34" charset="-122"/>
              </a:rPr>
              <a:t>          </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1030605" y="1376680"/>
            <a:ext cx="7456170" cy="3630930"/>
          </a:xfrm>
          <a:prstGeom prst="rect">
            <a:avLst/>
          </a:prstGeom>
        </p:spPr>
        <p:txBody>
          <a:bodyPr wrap="square">
            <a:spAutoFit/>
          </a:bodyPr>
          <a:lstStyle/>
          <a:p>
            <a:pPr>
              <a:lnSpc>
                <a:spcPct val="125000"/>
              </a:lnSpc>
              <a:buFont typeface="Wingdings" panose="05000000000000000000" pitchFamily="2" charset="2"/>
              <a:buChar char="l"/>
            </a:pPr>
            <a:r>
              <a:rPr lang="en-US" altLang="zh-CN" sz="24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江西红色文化把握了中国红色文化形成和发展的正确方向，它以正确的革命价值取向、先进的政治品格和文化精神、丰实的文化实践与成果，为此后</a:t>
            </a:r>
            <a:r>
              <a:rPr lang="zh-CN" altLang="zh-CN" sz="2000" dirty="0" smtClean="0">
                <a:solidFill>
                  <a:srgbClr val="FF0000"/>
                </a:solidFill>
                <a:latin typeface="微软雅黑" panose="020B0503020204020204" pitchFamily="34" charset="-122"/>
                <a:ea typeface="微软雅黑" panose="020B0503020204020204" pitchFamily="34" charset="-122"/>
              </a:rPr>
              <a:t>长征红色文化、延安红色文化、抗战红色文化、西柏坡红色文化</a:t>
            </a:r>
            <a:r>
              <a:rPr lang="zh-CN" altLang="zh-CN" sz="2000" dirty="0" smtClean="0">
                <a:latin typeface="微软雅黑" panose="020B0503020204020204" pitchFamily="34" charset="-122"/>
                <a:ea typeface="微软雅黑" panose="020B0503020204020204" pitchFamily="34" charset="-122"/>
              </a:rPr>
              <a:t>等的培育，为中国红色文化的不断发展，提供了坚实基础和丰富经验。</a:t>
            </a:r>
            <a:endParaRPr lang="zh-CN"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 江西红色文化的深邃内涵、鲜明特色构成了中国红色文化生生不息、弘扬发展的内在动力源泉，凸显了红色文化的红色意蕴、先进特质和独特品格。</a:t>
            </a:r>
            <a:endParaRPr lang="zh-CN" altLang="zh-CN" sz="2000" dirty="0" smtClean="0">
              <a:latin typeface="微软雅黑" panose="020B0503020204020204" pitchFamily="34" charset="-122"/>
              <a:ea typeface="微软雅黑" panose="020B0503020204020204" pitchFamily="34" charset="-122"/>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extBox 10"/>
          <p:cNvSpPr txBox="1">
            <a:spLocks noChangeArrowheads="1"/>
          </p:cNvSpPr>
          <p:nvPr/>
        </p:nvSpPr>
        <p:spPr bwMode="auto">
          <a:xfrm>
            <a:off x="1660957" y="955328"/>
            <a:ext cx="6696075" cy="460375"/>
          </a:xfrm>
          <a:prstGeom prst="rect">
            <a:avLst/>
          </a:prstGeom>
          <a:noFill/>
          <a:ln w="9525">
            <a:noFill/>
            <a:miter lim="800000"/>
          </a:ln>
        </p:spPr>
        <p:txBody>
          <a:bodyPr>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（一）红色</a:t>
            </a:r>
            <a:r>
              <a:rPr lang="zh-CN" altLang="en-US" sz="2400" b="1" spc="300" dirty="0">
                <a:solidFill>
                  <a:srgbClr val="C00000"/>
                </a:solidFill>
                <a:latin typeface="微软雅黑" panose="020B0503020204020204" pitchFamily="34" charset="-122"/>
                <a:ea typeface="微软雅黑" panose="020B0503020204020204" pitchFamily="34" charset="-122"/>
              </a:rPr>
              <a:t>意蕴：红色文化的鲜明底色</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110596" name="Rectangle 6"/>
          <p:cNvSpPr>
            <a:spLocks noChangeArrowheads="1"/>
          </p:cNvSpPr>
          <p:nvPr/>
        </p:nvSpPr>
        <p:spPr bwMode="auto">
          <a:xfrm>
            <a:off x="527050" y="3531200"/>
            <a:ext cx="8964488" cy="2476500"/>
          </a:xfrm>
          <a:prstGeom prst="rect">
            <a:avLst/>
          </a:prstGeom>
          <a:noFill/>
          <a:ln w="9525">
            <a:noFill/>
            <a:miter lim="800000"/>
          </a:ln>
        </p:spPr>
        <p:txBody>
          <a:bodyPr wrap="square" anchor="ctr">
            <a:spAutoFit/>
          </a:bodyPr>
          <a:lstStyle/>
          <a:p>
            <a:pPr>
              <a:lnSpc>
                <a:spcPct val="125000"/>
              </a:lnSpc>
              <a:buFont typeface="Wingdings" panose="05000000000000000000" pitchFamily="2" charset="2"/>
              <a:buChar char="l"/>
            </a:pPr>
            <a:r>
              <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rPr>
              <a:t> </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红色是血与火的自然色，象征着激情燃烧、革命斗志和光明前途。</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  红色文化的孕育、生成、演进和升华，始终同新民主主义革命的伟大</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indent="0">
              <a:lnSpc>
                <a:spcPct val="125000"/>
              </a:lnSpc>
              <a:buFont typeface="Wingdings" panose="05000000000000000000" pitchFamily="2" charset="2"/>
              <a:buNone/>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实践紧密相连。</a:t>
            </a:r>
            <a:endPar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  红色文化实践，始终是红色革命历史的重要组成部分。</a:t>
            </a:r>
            <a:endPar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solidFill>
                  <a:schemeClr val="tx1">
                    <a:lumMod val="95000"/>
                    <a:lumOff val="5000"/>
                  </a:schemeClr>
                </a:solidFill>
                <a:ea typeface="微软雅黑" panose="020B0503020204020204" pitchFamily="34" charset="-122"/>
              </a:rPr>
              <a:t>  红色</a:t>
            </a:r>
            <a:r>
              <a:rPr lang="zh-CN" altLang="en-US" sz="2000" dirty="0">
                <a:solidFill>
                  <a:schemeClr val="tx1">
                    <a:lumMod val="95000"/>
                    <a:lumOff val="5000"/>
                  </a:schemeClr>
                </a:solidFill>
                <a:ea typeface="微软雅黑" panose="020B0503020204020204" pitchFamily="34" charset="-122"/>
              </a:rPr>
              <a:t>文化中的</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95000"/>
                    <a:lumOff val="5000"/>
                  </a:schemeClr>
                </a:solidFill>
                <a:ea typeface="微软雅黑" panose="020B0503020204020204" pitchFamily="34" charset="-122"/>
              </a:rPr>
              <a:t>红色</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a:t>
            </a:r>
            <a:r>
              <a:rPr lang="zh-CN" altLang="en-US" sz="2000" dirty="0">
                <a:solidFill>
                  <a:schemeClr val="tx1">
                    <a:lumMod val="95000"/>
                    <a:lumOff val="5000"/>
                  </a:schemeClr>
                </a:solidFill>
                <a:ea typeface="微软雅黑" panose="020B0503020204020204" pitchFamily="34" charset="-122"/>
              </a:rPr>
              <a:t>，其象征意蕴包括</a:t>
            </a:r>
            <a:r>
              <a:rPr lang="zh-CN" altLang="en-US" sz="2000" dirty="0">
                <a:solidFill>
                  <a:srgbClr val="FF0000"/>
                </a:solidFill>
                <a:ea typeface="微软雅黑" panose="020B0503020204020204" pitchFamily="34" charset="-122"/>
              </a:rPr>
              <a:t>革命理论、革命道路</a:t>
            </a:r>
            <a:r>
              <a:rPr lang="zh-CN" altLang="en-US" sz="2000" dirty="0" smtClean="0">
                <a:solidFill>
                  <a:srgbClr val="FF0000"/>
                </a:solidFill>
                <a:ea typeface="微软雅黑" panose="020B0503020204020204" pitchFamily="34" charset="-122"/>
              </a:rPr>
              <a:t>、革命</a:t>
            </a:r>
            <a:endParaRPr lang="zh-CN" altLang="en-US" sz="2000" dirty="0" smtClean="0">
              <a:solidFill>
                <a:srgbClr val="FF0000"/>
              </a:solidFill>
              <a:ea typeface="微软雅黑" panose="020B0503020204020204" pitchFamily="34" charset="-122"/>
            </a:endParaRPr>
          </a:p>
          <a:p>
            <a:pPr indent="0">
              <a:lnSpc>
                <a:spcPct val="125000"/>
              </a:lnSpc>
              <a:buFont typeface="Wingdings" panose="05000000000000000000" pitchFamily="2" charset="2"/>
              <a:buNone/>
            </a:pPr>
            <a:r>
              <a:rPr lang="zh-CN" altLang="en-US" sz="2000" dirty="0">
                <a:solidFill>
                  <a:srgbClr val="FF0000"/>
                </a:solidFill>
                <a:ea typeface="微软雅黑" panose="020B0503020204020204" pitchFamily="34" charset="-122"/>
              </a:rPr>
              <a:t>政权</a:t>
            </a:r>
            <a:r>
              <a:rPr lang="zh-CN" altLang="en-US" sz="2000" dirty="0">
                <a:solidFill>
                  <a:schemeClr val="tx1">
                    <a:lumMod val="95000"/>
                    <a:lumOff val="5000"/>
                  </a:schemeClr>
                </a:solidFill>
                <a:ea typeface="微软雅黑" panose="020B0503020204020204" pitchFamily="34" charset="-122"/>
              </a:rPr>
              <a:t>及其</a:t>
            </a:r>
            <a:r>
              <a:rPr lang="zh-CN" altLang="en-US" sz="2000" dirty="0">
                <a:solidFill>
                  <a:srgbClr val="FF0000"/>
                </a:solidFill>
                <a:ea typeface="微软雅黑" panose="020B0503020204020204" pitchFamily="34" charset="-122"/>
              </a:rPr>
              <a:t>制度形态、革命宣传和文化教育、革命精神</a:t>
            </a:r>
            <a:r>
              <a:rPr lang="zh-CN" altLang="en-US" sz="2000" dirty="0" smtClean="0">
                <a:solidFill>
                  <a:srgbClr val="FF0000"/>
                </a:solidFill>
                <a:ea typeface="微软雅黑" panose="020B0503020204020204" pitchFamily="34" charset="-122"/>
              </a:rPr>
              <a:t>、革命</a:t>
            </a:r>
            <a:r>
              <a:rPr lang="zh-CN" altLang="en-US" sz="2000" dirty="0">
                <a:solidFill>
                  <a:srgbClr val="FF0000"/>
                </a:solidFill>
                <a:ea typeface="微软雅黑" panose="020B0503020204020204" pitchFamily="34" charset="-122"/>
              </a:rPr>
              <a:t>传统和作风</a:t>
            </a:r>
            <a:r>
              <a:rPr lang="zh-CN" altLang="en-US" sz="2000" dirty="0">
                <a:solidFill>
                  <a:schemeClr val="tx1">
                    <a:lumMod val="95000"/>
                    <a:lumOff val="5000"/>
                  </a:schemeClr>
                </a:solidFill>
                <a:ea typeface="微软雅黑" panose="020B0503020204020204" pitchFamily="34" charset="-122"/>
              </a:rPr>
              <a:t>等。</a:t>
            </a:r>
            <a:endParaRPr lang="zh-CN" altLang="en-US" sz="2000" dirty="0">
              <a:solidFill>
                <a:schemeClr val="tx1">
                  <a:lumMod val="95000"/>
                  <a:lumOff val="5000"/>
                </a:schemeClr>
              </a:solidFill>
              <a:ea typeface="微软雅黑" panose="020B0503020204020204" pitchFamily="34" charset="-122"/>
            </a:endParaRPr>
          </a:p>
        </p:txBody>
      </p:sp>
      <p:pic>
        <p:nvPicPr>
          <p:cNvPr id="5" name="Picture 2"/>
          <p:cNvPicPr>
            <a:picLocks noChangeAspect="1" noChangeArrowheads="1"/>
          </p:cNvPicPr>
          <p:nvPr/>
        </p:nvPicPr>
        <p:blipFill>
          <a:blip r:embed="rId1" cstate="print"/>
          <a:srcRect/>
          <a:stretch>
            <a:fillRect/>
          </a:stretch>
        </p:blipFill>
        <p:spPr bwMode="auto">
          <a:xfrm>
            <a:off x="3404235" y="1635125"/>
            <a:ext cx="2335530" cy="178625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strVal val="#ppt_w*0.70"/>
                                          </p:val>
                                        </p:tav>
                                        <p:tav tm="100000">
                                          <p:val>
                                            <p:strVal val="#ppt_w"/>
                                          </p:val>
                                        </p:tav>
                                      </p:tavLst>
                                    </p:anim>
                                    <p:anim calcmode="lin" valueType="num">
                                      <p:cBhvr>
                                        <p:cTn id="8" dur="2000" fill="hold"/>
                                        <p:tgtEl>
                                          <p:spTgt spid="5"/>
                                        </p:tgtEl>
                                        <p:attrNameLst>
                                          <p:attrName>ppt_h</p:attrName>
                                        </p:attrNameLst>
                                      </p:cBhvr>
                                      <p:tavLst>
                                        <p:tav tm="0">
                                          <p:val>
                                            <p:strVal val="#ppt_h"/>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5" name="Rectangle 11"/>
          <p:cNvSpPr>
            <a:spLocks noChangeArrowheads="1"/>
          </p:cNvSpPr>
          <p:nvPr/>
        </p:nvSpPr>
        <p:spPr bwMode="auto">
          <a:xfrm>
            <a:off x="2479328" y="1124019"/>
            <a:ext cx="4185761" cy="461665"/>
          </a:xfrm>
          <a:prstGeom prst="rect">
            <a:avLst/>
          </a:prstGeom>
          <a:noFill/>
          <a:ln w="9525">
            <a:noFill/>
            <a:miter lim="800000"/>
          </a:ln>
        </p:spPr>
        <p:txBody>
          <a:bodyPr wrap="none" anchor="ctr">
            <a:spAutoFit/>
          </a:bodyPr>
          <a:lstStyle/>
          <a:p>
            <a:r>
              <a:rPr lang="zh-CN" altLang="en-US" sz="2400" dirty="0">
                <a:ea typeface="微软雅黑" panose="020B0503020204020204" pitchFamily="34" charset="-122"/>
              </a:rPr>
              <a:t>红色文化形态多样，底色相同</a:t>
            </a:r>
            <a:endParaRPr lang="zh-CN" altLang="en-US" sz="2400" dirty="0">
              <a:ea typeface="微软雅黑" panose="020B0503020204020204" pitchFamily="34" charset="-122"/>
            </a:endParaRPr>
          </a:p>
        </p:txBody>
      </p:sp>
      <p:grpSp>
        <p:nvGrpSpPr>
          <p:cNvPr id="4" name="组合 37"/>
          <p:cNvGrpSpPr/>
          <p:nvPr/>
        </p:nvGrpSpPr>
        <p:grpSpPr bwMode="auto">
          <a:xfrm>
            <a:off x="821055" y="1784985"/>
            <a:ext cx="7915910" cy="2785745"/>
            <a:chOff x="3602810" y="1928808"/>
            <a:chExt cx="4867338" cy="2428892"/>
          </a:xfrm>
        </p:grpSpPr>
        <p:sp>
          <p:nvSpPr>
            <p:cNvPr id="5" name="矩形 4"/>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6" name="直接连接符 5"/>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0" name="矩形 9"/>
          <p:cNvSpPr/>
          <p:nvPr/>
        </p:nvSpPr>
        <p:spPr>
          <a:xfrm>
            <a:off x="1221740" y="1918335"/>
            <a:ext cx="7114540" cy="2476500"/>
          </a:xfrm>
          <a:prstGeom prst="rect">
            <a:avLst/>
          </a:prstGeom>
        </p:spPr>
        <p:txBody>
          <a:bodyPr wrap="square">
            <a:spAutoFit/>
          </a:bodyPr>
          <a:lstStyle/>
          <a:p>
            <a:pPr>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中国共产党人在革命发展的不同时期，培育生成了具有鲜明区域特色和革命阶段性特点的红色文化。无论是</a:t>
            </a:r>
            <a:r>
              <a:rPr lang="zh-CN" altLang="en-US" sz="2000" dirty="0" smtClean="0">
                <a:solidFill>
                  <a:srgbClr val="FF0000"/>
                </a:solidFill>
                <a:latin typeface="微软雅黑" panose="020B0503020204020204" pitchFamily="34" charset="-122"/>
                <a:ea typeface="微软雅黑" panose="020B0503020204020204" pitchFamily="34" charset="-122"/>
              </a:rPr>
              <a:t>红船红色文化</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井冈山红色文化</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苏区红色文化</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长征红色文化</a:t>
            </a:r>
            <a:r>
              <a:rPr lang="zh-CN" altLang="en-US" sz="2000" dirty="0" smtClean="0">
                <a:latin typeface="微软雅黑" panose="020B0503020204020204" pitchFamily="34" charset="-122"/>
                <a:ea typeface="微软雅黑" panose="020B0503020204020204" pitchFamily="34" charset="-122"/>
              </a:rPr>
              <a:t>，还是</a:t>
            </a:r>
            <a:r>
              <a:rPr lang="zh-CN" altLang="en-US" sz="2000" dirty="0" smtClean="0">
                <a:solidFill>
                  <a:srgbClr val="FF0000"/>
                </a:solidFill>
                <a:latin typeface="微软雅黑" panose="020B0503020204020204" pitchFamily="34" charset="-122"/>
                <a:ea typeface="微软雅黑" panose="020B0503020204020204" pitchFamily="34" charset="-122"/>
              </a:rPr>
              <a:t>延安红色文化</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抗战红色文化</a:t>
            </a:r>
            <a:r>
              <a:rPr lang="zh-CN" altLang="en-US" sz="2000" dirty="0" smtClean="0">
                <a:latin typeface="微软雅黑" panose="020B0503020204020204" pitchFamily="34" charset="-122"/>
                <a:ea typeface="微软雅黑" panose="020B0503020204020204" pitchFamily="34" charset="-122"/>
              </a:rPr>
              <a:t>、</a:t>
            </a:r>
            <a:r>
              <a:rPr lang="zh-CN" altLang="en-US" sz="2000" dirty="0" smtClean="0">
                <a:solidFill>
                  <a:srgbClr val="FF0000"/>
                </a:solidFill>
                <a:latin typeface="微软雅黑" panose="020B0503020204020204" pitchFamily="34" charset="-122"/>
                <a:ea typeface="微软雅黑" panose="020B0503020204020204" pitchFamily="34" charset="-122"/>
              </a:rPr>
              <a:t>西柏坡红色文化</a:t>
            </a:r>
            <a:r>
              <a:rPr lang="zh-CN" altLang="en-US" sz="2000" dirty="0" smtClean="0">
                <a:latin typeface="微软雅黑" panose="020B0503020204020204" pitchFamily="34" charset="-122"/>
                <a:ea typeface="微软雅黑" panose="020B0503020204020204" pitchFamily="34" charset="-122"/>
              </a:rPr>
              <a:t>，尽管其具体内容各不相同，表现形式和特点各异，但“红色”始终是它们最鲜明的底色，是它们最深刻的意蕴。</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7"/>
          <p:cNvGrpSpPr/>
          <p:nvPr/>
        </p:nvGrpSpPr>
        <p:grpSpPr bwMode="auto">
          <a:xfrm>
            <a:off x="664210" y="2366010"/>
            <a:ext cx="7980680" cy="2148205"/>
            <a:chOff x="3602810" y="1928808"/>
            <a:chExt cx="4867338" cy="2428892"/>
          </a:xfrm>
        </p:grpSpPr>
        <p:sp>
          <p:nvSpPr>
            <p:cNvPr id="10" name="矩形 9"/>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1" name="直接连接符 10"/>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910590" y="2575560"/>
            <a:ext cx="7486650" cy="1706880"/>
          </a:xfrm>
          <a:prstGeom prst="rect">
            <a:avLst/>
          </a:prstGeom>
        </p:spPr>
        <p:txBody>
          <a:bodyPr wrap="square">
            <a:spAutoFit/>
          </a:bodyPr>
          <a:lstStyle/>
          <a:p>
            <a:pPr algn="just">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中国共产党人的崇高理想、先进的革命理论和革命纲领、正确的革命斗争路线方针政策，必然决定红色文化的先进特质，这就是：中国共产党的</a:t>
            </a:r>
            <a:r>
              <a:rPr lang="zh-CN" altLang="en-US" sz="2000" dirty="0" smtClean="0">
                <a:solidFill>
                  <a:srgbClr val="FF0000"/>
                </a:solidFill>
                <a:latin typeface="微软雅黑" panose="020B0503020204020204" pitchFamily="34" charset="-122"/>
                <a:ea typeface="微软雅黑" panose="020B0503020204020204" pitchFamily="34" charset="-122"/>
              </a:rPr>
              <a:t>党性、革命性和人民性</a:t>
            </a:r>
            <a:r>
              <a:rPr lang="zh-CN" altLang="en-US" sz="2000" dirty="0" smtClean="0">
                <a:latin typeface="微软雅黑" panose="020B0503020204020204" pitchFamily="34" charset="-122"/>
                <a:ea typeface="微软雅黑" panose="020B0503020204020204" pitchFamily="34" charset="-122"/>
              </a:rPr>
              <a:t>的高度统一。正是这样的先进特质，造就了红色文化的恒久魅力。</a:t>
            </a:r>
            <a:endParaRPr lang="zh-CN" altLang="en-US" sz="2000" dirty="0">
              <a:latin typeface="微软雅黑" panose="020B0503020204020204" pitchFamily="34" charset="-122"/>
              <a:ea typeface="微软雅黑" panose="020B0503020204020204" pitchFamily="34" charset="-122"/>
            </a:endParaRPr>
          </a:p>
        </p:txBody>
      </p:sp>
      <p:sp>
        <p:nvSpPr>
          <p:cNvPr id="3" name="TextBox 10"/>
          <p:cNvSpPr txBox="1">
            <a:spLocks noChangeArrowheads="1"/>
          </p:cNvSpPr>
          <p:nvPr/>
        </p:nvSpPr>
        <p:spPr bwMode="auto">
          <a:xfrm>
            <a:off x="1763688" y="1556792"/>
            <a:ext cx="5544616"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（二）先进</a:t>
            </a:r>
            <a:r>
              <a:rPr lang="zh-CN" altLang="en-US" sz="2400" b="1" spc="300" dirty="0">
                <a:solidFill>
                  <a:srgbClr val="C00000"/>
                </a:solidFill>
                <a:latin typeface="微软雅黑" panose="020B0503020204020204" pitchFamily="34" charset="-122"/>
                <a:ea typeface="微软雅黑" panose="020B0503020204020204" pitchFamily="34" charset="-122"/>
              </a:rPr>
              <a:t>特质：红色文化的魅力 </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9"/>
          <p:cNvSpPr>
            <a:spLocks noChangeArrowheads="1"/>
          </p:cNvSpPr>
          <p:nvPr/>
        </p:nvSpPr>
        <p:spPr bwMode="auto">
          <a:xfrm>
            <a:off x="2761005" y="1165632"/>
            <a:ext cx="3455838" cy="523220"/>
          </a:xfrm>
          <a:prstGeom prst="rect">
            <a:avLst/>
          </a:prstGeom>
          <a:noFill/>
          <a:ln w="9525">
            <a:noFill/>
            <a:miter lim="800000"/>
          </a:ln>
        </p:spPr>
        <p:txBody>
          <a:bodyPr wrap="square" anchor="ctr">
            <a:spAutoFit/>
          </a:bodyPr>
          <a:lstStyle/>
          <a:p>
            <a:r>
              <a:rPr lang="zh-CN" altLang="en-US" sz="2800" dirty="0">
                <a:ea typeface="微软雅黑" panose="020B0503020204020204" pitchFamily="34" charset="-122"/>
              </a:rPr>
              <a:t>红色文化的先进特质</a:t>
            </a:r>
            <a:endParaRPr lang="zh-CN" altLang="en-US" sz="2800" dirty="0">
              <a:ea typeface="微软雅黑" panose="020B0503020204020204" pitchFamily="34" charset="-122"/>
            </a:endParaRPr>
          </a:p>
        </p:txBody>
      </p:sp>
      <p:sp>
        <p:nvSpPr>
          <p:cNvPr id="112644" name="Rectangle 10"/>
          <p:cNvSpPr>
            <a:spLocks noChangeArrowheads="1"/>
          </p:cNvSpPr>
          <p:nvPr/>
        </p:nvSpPr>
        <p:spPr bwMode="auto">
          <a:xfrm>
            <a:off x="1115616" y="1998489"/>
            <a:ext cx="1119217" cy="584775"/>
          </a:xfrm>
          <a:prstGeom prst="rect">
            <a:avLst/>
          </a:prstGeom>
          <a:noFill/>
          <a:ln w="9525">
            <a:noFill/>
            <a:miter lim="800000"/>
          </a:ln>
        </p:spPr>
        <p:txBody>
          <a:bodyPr wrap="none" anchor="ctr">
            <a:spAutoFit/>
          </a:bodyPr>
          <a:lstStyle/>
          <a:p>
            <a:r>
              <a:rPr lang="zh-CN" altLang="en-US" sz="3200" b="1" dirty="0">
                <a:solidFill>
                  <a:schemeClr val="tx1">
                    <a:lumMod val="95000"/>
                    <a:lumOff val="5000"/>
                  </a:schemeClr>
                </a:solidFill>
                <a:ea typeface="微软雅黑" panose="020B0503020204020204" pitchFamily="34" charset="-122"/>
              </a:rPr>
              <a:t>党 性</a:t>
            </a:r>
            <a:endParaRPr lang="zh-CN" altLang="en-US" sz="3200" b="1" dirty="0">
              <a:solidFill>
                <a:schemeClr val="tx1">
                  <a:lumMod val="95000"/>
                  <a:lumOff val="5000"/>
                </a:schemeClr>
              </a:solidFill>
              <a:ea typeface="微软雅黑" panose="020B0503020204020204" pitchFamily="34" charset="-122"/>
            </a:endParaRPr>
          </a:p>
        </p:txBody>
      </p:sp>
      <p:sp>
        <p:nvSpPr>
          <p:cNvPr id="112645" name="Rectangle 11"/>
          <p:cNvSpPr>
            <a:spLocks noChangeArrowheads="1"/>
          </p:cNvSpPr>
          <p:nvPr/>
        </p:nvSpPr>
        <p:spPr bwMode="auto">
          <a:xfrm>
            <a:off x="3863985" y="1998489"/>
            <a:ext cx="1415772" cy="584775"/>
          </a:xfrm>
          <a:prstGeom prst="rect">
            <a:avLst/>
          </a:prstGeom>
          <a:noFill/>
          <a:ln w="9525">
            <a:noFill/>
            <a:miter lim="800000"/>
          </a:ln>
        </p:spPr>
        <p:txBody>
          <a:bodyPr wrap="none" anchor="ctr">
            <a:spAutoFit/>
          </a:bodyPr>
          <a:lstStyle/>
          <a:p>
            <a:r>
              <a:rPr lang="zh-CN" altLang="en-US" sz="3200" b="1" dirty="0">
                <a:solidFill>
                  <a:schemeClr val="tx1">
                    <a:lumMod val="95000"/>
                    <a:lumOff val="5000"/>
                  </a:schemeClr>
                </a:solidFill>
                <a:ea typeface="微软雅黑" panose="020B0503020204020204" pitchFamily="34" charset="-122"/>
              </a:rPr>
              <a:t>革命性</a:t>
            </a:r>
            <a:endParaRPr lang="zh-CN" altLang="en-US" sz="3200" b="1" dirty="0">
              <a:solidFill>
                <a:schemeClr val="tx1">
                  <a:lumMod val="95000"/>
                  <a:lumOff val="5000"/>
                </a:schemeClr>
              </a:solidFill>
              <a:ea typeface="微软雅黑" panose="020B0503020204020204" pitchFamily="34" charset="-122"/>
            </a:endParaRPr>
          </a:p>
        </p:txBody>
      </p:sp>
      <p:sp>
        <p:nvSpPr>
          <p:cNvPr id="112646" name="Rectangle 12"/>
          <p:cNvSpPr>
            <a:spLocks noChangeArrowheads="1"/>
          </p:cNvSpPr>
          <p:nvPr/>
        </p:nvSpPr>
        <p:spPr bwMode="auto">
          <a:xfrm>
            <a:off x="6493991" y="1998489"/>
            <a:ext cx="1415772" cy="584775"/>
          </a:xfrm>
          <a:prstGeom prst="rect">
            <a:avLst/>
          </a:prstGeom>
          <a:noFill/>
          <a:ln w="9525">
            <a:noFill/>
            <a:miter lim="800000"/>
          </a:ln>
        </p:spPr>
        <p:txBody>
          <a:bodyPr wrap="none" anchor="ctr">
            <a:spAutoFit/>
          </a:bodyPr>
          <a:lstStyle/>
          <a:p>
            <a:r>
              <a:rPr lang="zh-CN" altLang="en-US" sz="3200" b="1" dirty="0">
                <a:solidFill>
                  <a:schemeClr val="tx1">
                    <a:lumMod val="95000"/>
                    <a:lumOff val="5000"/>
                  </a:schemeClr>
                </a:solidFill>
                <a:ea typeface="微软雅黑" panose="020B0503020204020204" pitchFamily="34" charset="-122"/>
              </a:rPr>
              <a:t>人民性</a:t>
            </a:r>
            <a:endParaRPr lang="zh-CN" altLang="en-US" sz="3200" b="1" dirty="0">
              <a:solidFill>
                <a:schemeClr val="tx1">
                  <a:lumMod val="95000"/>
                  <a:lumOff val="5000"/>
                </a:schemeClr>
              </a:solidFill>
              <a:ea typeface="微软雅黑" panose="020B0503020204020204" pitchFamily="34" charset="-122"/>
            </a:endParaRPr>
          </a:p>
        </p:txBody>
      </p:sp>
      <p:pic>
        <p:nvPicPr>
          <p:cNvPr id="112649" name="Picture 11" descr="u=3479887119,1008741395&amp;fm=26&amp;gp=0"/>
          <p:cNvPicPr>
            <a:picLocks noChangeAspect="1" noChangeArrowheads="1"/>
          </p:cNvPicPr>
          <p:nvPr/>
        </p:nvPicPr>
        <p:blipFill>
          <a:blip r:embed="rId1" cstate="print"/>
          <a:srcRect/>
          <a:stretch>
            <a:fillRect/>
          </a:stretch>
        </p:blipFill>
        <p:spPr bwMode="auto">
          <a:xfrm>
            <a:off x="4565650" y="2741930"/>
            <a:ext cx="2827655" cy="3096260"/>
          </a:xfrm>
          <a:prstGeom prst="rect">
            <a:avLst/>
          </a:prstGeom>
          <a:noFill/>
          <a:ln w="9525">
            <a:noFill/>
            <a:miter lim="800000"/>
            <a:headEnd/>
            <a:tailEnd/>
          </a:ln>
        </p:spPr>
      </p:pic>
      <p:pic>
        <p:nvPicPr>
          <p:cNvPr id="21505" name="Picture 1"/>
          <p:cNvPicPr>
            <a:picLocks noChangeAspect="1" noChangeArrowheads="1"/>
          </p:cNvPicPr>
          <p:nvPr/>
        </p:nvPicPr>
        <p:blipFill>
          <a:blip r:embed="rId2" cstate="print"/>
          <a:srcRect/>
          <a:stretch>
            <a:fillRect/>
          </a:stretch>
        </p:blipFill>
        <p:spPr bwMode="auto">
          <a:xfrm>
            <a:off x="1722180" y="2733174"/>
            <a:ext cx="2843808" cy="310521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descr="信纸.png"/>
          <p:cNvPicPr>
            <a:picLocks noChangeAspect="1"/>
          </p:cNvPicPr>
          <p:nvPr/>
        </p:nvPicPr>
        <p:blipFill>
          <a:blip r:embed="rId1" cstate="print"/>
          <a:stretch>
            <a:fillRect/>
          </a:stretch>
        </p:blipFill>
        <p:spPr>
          <a:xfrm>
            <a:off x="377" y="283"/>
            <a:ext cx="9143245" cy="6857434"/>
          </a:xfrm>
          <a:prstGeom prst="rect">
            <a:avLst/>
          </a:prstGeom>
        </p:spPr>
      </p:pic>
      <p:sp>
        <p:nvSpPr>
          <p:cNvPr id="4" name="TextBox 3"/>
          <p:cNvSpPr txBox="1"/>
          <p:nvPr/>
        </p:nvSpPr>
        <p:spPr>
          <a:xfrm>
            <a:off x="1043608" y="1571624"/>
            <a:ext cx="7416824" cy="4555093"/>
          </a:xfrm>
          <a:prstGeom prst="rect">
            <a:avLst/>
          </a:prstGeom>
          <a:noFill/>
        </p:spPr>
        <p:txBody>
          <a:bodyPr wrap="square">
            <a:spAutoFit/>
          </a:bodyPr>
          <a:lstStyle/>
          <a:p>
            <a:pPr algn="ctr" fontAlgn="auto">
              <a:lnSpc>
                <a:spcPct val="150000"/>
              </a:lnSpc>
              <a:spcBef>
                <a:spcPts val="0"/>
              </a:spcBef>
              <a:spcAft>
                <a:spcPts val="0"/>
              </a:spcAft>
              <a:defRPr/>
            </a:pPr>
            <a:r>
              <a:rPr lang="zh-CN" altLang="en-US" sz="2400" spc="300" dirty="0" smtClean="0">
                <a:latin typeface="隶书" panose="02010509060101010101" pitchFamily="49" charset="-122"/>
                <a:ea typeface="隶书" panose="02010509060101010101" pitchFamily="49" charset="-122"/>
              </a:rPr>
              <a:t>致</a:t>
            </a:r>
            <a:r>
              <a:rPr lang="zh-CN" altLang="en-US" sz="2400" spc="300" dirty="0">
                <a:latin typeface="隶书" panose="02010509060101010101" pitchFamily="49" charset="-122"/>
                <a:ea typeface="隶书" panose="02010509060101010101" pitchFamily="49" charset="-122"/>
              </a:rPr>
              <a:t>党内</a:t>
            </a:r>
            <a:r>
              <a:rPr lang="zh-CN" altLang="en-US" sz="2400" spc="300" dirty="0" smtClean="0">
                <a:latin typeface="隶书" panose="02010509060101010101" pitchFamily="49" charset="-122"/>
                <a:ea typeface="隶书" panose="02010509060101010101" pitchFamily="49" charset="-122"/>
              </a:rPr>
              <a:t>同志</a:t>
            </a:r>
            <a:endParaRPr lang="en-US" altLang="zh-CN" sz="2400" spc="300" dirty="0" smtClean="0">
              <a:latin typeface="隶书" panose="02010509060101010101" pitchFamily="49" charset="-122"/>
              <a:ea typeface="隶书" panose="02010509060101010101" pitchFamily="49" charset="-122"/>
            </a:endParaRPr>
          </a:p>
          <a:p>
            <a:pPr algn="ctr" fontAlgn="auto">
              <a:lnSpc>
                <a:spcPct val="150000"/>
              </a:lnSpc>
              <a:spcBef>
                <a:spcPts val="0"/>
              </a:spcBef>
              <a:spcAft>
                <a:spcPts val="0"/>
              </a:spcAft>
              <a:defRPr/>
            </a:pPr>
            <a:r>
              <a:rPr lang="zh-CN" altLang="en-US" sz="2000" spc="300" dirty="0" smtClean="0">
                <a:latin typeface="隶书" panose="02010509060101010101" pitchFamily="49" charset="-122"/>
                <a:ea typeface="隶书" panose="02010509060101010101" pitchFamily="49" charset="-122"/>
              </a:rPr>
              <a:t>（</a:t>
            </a:r>
            <a:r>
              <a:rPr lang="en-US" altLang="zh-CN" sz="2000" spc="300" dirty="0" smtClean="0">
                <a:latin typeface="隶书" panose="02010509060101010101" pitchFamily="49" charset="-122"/>
                <a:ea typeface="隶书" panose="02010509060101010101" pitchFamily="49" charset="-122"/>
              </a:rPr>
              <a:t>1928</a:t>
            </a:r>
            <a:r>
              <a:rPr lang="zh-CN" altLang="en-US" sz="2000" spc="300" dirty="0" smtClean="0">
                <a:latin typeface="隶书" panose="02010509060101010101" pitchFamily="49" charset="-122"/>
                <a:ea typeface="隶书" panose="02010509060101010101" pitchFamily="49" charset="-122"/>
              </a:rPr>
              <a:t>年</a:t>
            </a:r>
            <a:r>
              <a:rPr lang="en-US" altLang="zh-CN" sz="2000" spc="300" dirty="0" smtClean="0">
                <a:latin typeface="隶书" panose="02010509060101010101" pitchFamily="49" charset="-122"/>
                <a:ea typeface="隶书" panose="02010509060101010101" pitchFamily="49" charset="-122"/>
              </a:rPr>
              <a:t>4</a:t>
            </a:r>
            <a:r>
              <a:rPr lang="zh-CN" altLang="en-US" sz="2000" spc="300" dirty="0" smtClean="0">
                <a:latin typeface="隶书" panose="02010509060101010101" pitchFamily="49" charset="-122"/>
                <a:ea typeface="隶书" panose="02010509060101010101" pitchFamily="49" charset="-122"/>
              </a:rPr>
              <a:t>月）</a:t>
            </a:r>
            <a:endParaRPr lang="en-US" altLang="zh-CN" sz="2000" spc="300" dirty="0">
              <a:latin typeface="隶书" panose="02010509060101010101" pitchFamily="49" charset="-122"/>
              <a:ea typeface="隶书" panose="02010509060101010101" pitchFamily="49" charset="-122"/>
            </a:endParaRPr>
          </a:p>
          <a:p>
            <a:pPr fontAlgn="auto">
              <a:lnSpc>
                <a:spcPct val="150000"/>
              </a:lnSpc>
              <a:spcBef>
                <a:spcPts val="0"/>
              </a:spcBef>
              <a:spcAft>
                <a:spcPts val="0"/>
              </a:spcAft>
              <a:defRPr/>
            </a:pPr>
            <a:r>
              <a:rPr lang="zh-CN" altLang="en-US" sz="2000" spc="300" dirty="0" smtClean="0">
                <a:latin typeface="隶书" panose="02010509060101010101" pitchFamily="49" charset="-122"/>
                <a:ea typeface="隶书" panose="02010509060101010101" pitchFamily="49" charset="-122"/>
              </a:rPr>
              <a:t>     </a:t>
            </a:r>
            <a:r>
              <a:rPr lang="zh-CN" altLang="en-US" sz="2000" u="sng" spc="300" dirty="0" smtClean="0">
                <a:latin typeface="隶书" panose="02010509060101010101" pitchFamily="49" charset="-122"/>
                <a:ea typeface="隶书" panose="02010509060101010101" pitchFamily="49" charset="-122"/>
              </a:rPr>
              <a:t>同志们</a:t>
            </a:r>
            <a:r>
              <a:rPr lang="zh-CN" altLang="en-US" sz="2000" u="sng" spc="300" dirty="0">
                <a:latin typeface="隶书" panose="02010509060101010101" pitchFamily="49" charset="-122"/>
                <a:ea typeface="隶书" panose="02010509060101010101" pitchFamily="49" charset="-122"/>
              </a:rPr>
              <a:t>，我死诚不足惜，唯望凡我同志，一心一德，群策群力，在一条坚固的革命战线上完成我未竟之业。切勿悲观徘徊，犹豫不决；要在困难中找出路，求光明，最后胜利定属我们！如今而后，则我虽死犹生也，今当诀别之际，谨以至诚之谊，敬祝你们健康，努力！</a:t>
            </a:r>
            <a:endParaRPr lang="en-US" altLang="zh-CN" sz="2000" u="sng" spc="300" dirty="0">
              <a:latin typeface="隶书" panose="02010509060101010101" pitchFamily="49" charset="-122"/>
              <a:ea typeface="隶书" panose="02010509060101010101" pitchFamily="49" charset="-122"/>
            </a:endParaRPr>
          </a:p>
          <a:p>
            <a:pPr algn="r" fontAlgn="auto">
              <a:lnSpc>
                <a:spcPct val="125000"/>
              </a:lnSpc>
              <a:spcBef>
                <a:spcPts val="0"/>
              </a:spcBef>
              <a:spcAft>
                <a:spcPts val="0"/>
              </a:spcAft>
              <a:defRPr/>
            </a:pPr>
            <a:r>
              <a:rPr lang="zh-CN" altLang="en-US" sz="2000" dirty="0" smtClean="0">
                <a:latin typeface="隶书" panose="02010509060101010101" pitchFamily="49" charset="-122"/>
                <a:ea typeface="隶书" panose="02010509060101010101" pitchFamily="49" charset="-122"/>
              </a:rPr>
              <a:t>                                                              </a:t>
            </a:r>
            <a:endParaRPr lang="en-US" altLang="zh-CN" sz="2000" dirty="0" smtClean="0">
              <a:latin typeface="隶书" panose="02010509060101010101" pitchFamily="49" charset="-122"/>
              <a:ea typeface="隶书" panose="02010509060101010101" pitchFamily="49" charset="-122"/>
            </a:endParaRPr>
          </a:p>
          <a:p>
            <a:pPr algn="r" fontAlgn="auto">
              <a:lnSpc>
                <a:spcPct val="125000"/>
              </a:lnSpc>
              <a:spcBef>
                <a:spcPts val="0"/>
              </a:spcBef>
              <a:spcAft>
                <a:spcPts val="0"/>
              </a:spcAft>
              <a:defRPr/>
            </a:pPr>
            <a:r>
              <a:rPr lang="zh-CN" altLang="en-US" sz="2000" dirty="0" smtClean="0">
                <a:latin typeface="隶书" panose="02010509060101010101" pitchFamily="49" charset="-122"/>
                <a:ea typeface="隶书" panose="02010509060101010101" pitchFamily="49" charset="-122"/>
              </a:rPr>
              <a:t>  陈逸群</a:t>
            </a:r>
            <a:endParaRPr lang="en-US" altLang="zh-CN" sz="2000" dirty="0">
              <a:latin typeface="隶书" panose="02010509060101010101" pitchFamily="49" charset="-122"/>
              <a:ea typeface="隶书" panose="02010509060101010101" pitchFamily="49" charset="-122"/>
            </a:endParaRPr>
          </a:p>
          <a:p>
            <a:pPr fontAlgn="auto">
              <a:spcBef>
                <a:spcPts val="0"/>
              </a:spcBef>
              <a:spcAft>
                <a:spcPts val="0"/>
              </a:spcAft>
              <a:defRPr/>
            </a:pPr>
            <a:endParaRPr lang="zh-CN" altLang="en-US" dirty="0">
              <a:latin typeface="+mn-lt"/>
              <a:ea typeface="+mn-ea"/>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7"/>
          <p:cNvGrpSpPr/>
          <p:nvPr/>
        </p:nvGrpSpPr>
        <p:grpSpPr bwMode="auto">
          <a:xfrm>
            <a:off x="3711575" y="2238375"/>
            <a:ext cx="4827905" cy="3470275"/>
            <a:chOff x="3602810" y="1928808"/>
            <a:chExt cx="4867338" cy="2428892"/>
          </a:xfrm>
        </p:grpSpPr>
        <p:sp>
          <p:nvSpPr>
            <p:cNvPr id="7" name="矩形 6"/>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8" name="直接连接符 7"/>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3667" name="Rectangle 3"/>
          <p:cNvSpPr>
            <a:spLocks noChangeArrowheads="1"/>
          </p:cNvSpPr>
          <p:nvPr/>
        </p:nvSpPr>
        <p:spPr bwMode="auto">
          <a:xfrm>
            <a:off x="4000500" y="2538095"/>
            <a:ext cx="4381500" cy="2861310"/>
          </a:xfrm>
          <a:prstGeom prst="rect">
            <a:avLst/>
          </a:prstGeom>
          <a:noFill/>
          <a:ln w="9525">
            <a:noFill/>
            <a:miter lim="800000"/>
          </a:ln>
        </p:spPr>
        <p:txBody>
          <a:bodyPr wrap="square" anchor="ctr">
            <a:spAutoFit/>
          </a:bodyPr>
          <a:lstStyle/>
          <a:p>
            <a:pPr>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solidFill>
                  <a:srgbClr val="FF0000"/>
                </a:solidFill>
                <a:latin typeface="微软雅黑" panose="020B0503020204020204" pitchFamily="34" charset="-122"/>
                <a:ea typeface="微软雅黑" panose="020B0503020204020204" pitchFamily="34" charset="-122"/>
              </a:rPr>
              <a:t>红色</a:t>
            </a:r>
            <a:r>
              <a:rPr lang="zh-CN" altLang="en-US" sz="2000" dirty="0">
                <a:solidFill>
                  <a:srgbClr val="FF0000"/>
                </a:solidFill>
                <a:latin typeface="微软雅黑" panose="020B0503020204020204" pitchFamily="34" charset="-122"/>
                <a:ea typeface="微软雅黑" panose="020B0503020204020204" pitchFamily="34" charset="-122"/>
              </a:rPr>
              <a:t>文化的党性，是指它由谁领导、坚持什么样的指导思想和文化观等问题。</a:t>
            </a:r>
            <a:r>
              <a:rPr lang="zh-CN" altLang="en-US" sz="2000" dirty="0">
                <a:latin typeface="微软雅黑" panose="020B0503020204020204" pitchFamily="34" charset="-122"/>
                <a:ea typeface="微软雅黑" panose="020B0503020204020204" pitchFamily="34" charset="-122"/>
              </a:rPr>
              <a:t>红色文化的生成、发展和演进历程，就是中国共产党领导的文化创造性发展的进程，它始终坚持以马克思列宁主义为指导，始终为新民主主义革命斗争服务。 </a:t>
            </a:r>
            <a:endParaRPr lang="zh-CN" altLang="en-US" sz="2000" dirty="0">
              <a:latin typeface="微软雅黑" panose="020B0503020204020204" pitchFamily="34" charset="-122"/>
              <a:ea typeface="微软雅黑" panose="020B0503020204020204" pitchFamily="34" charset="-122"/>
            </a:endParaRPr>
          </a:p>
        </p:txBody>
      </p:sp>
      <p:sp>
        <p:nvSpPr>
          <p:cNvPr id="113668" name="Rectangle 4"/>
          <p:cNvSpPr>
            <a:spLocks noChangeArrowheads="1"/>
          </p:cNvSpPr>
          <p:nvPr/>
        </p:nvSpPr>
        <p:spPr bwMode="auto">
          <a:xfrm>
            <a:off x="1400176" y="1565466"/>
            <a:ext cx="1005403" cy="584775"/>
          </a:xfrm>
          <a:prstGeom prst="rect">
            <a:avLst/>
          </a:prstGeom>
          <a:noFill/>
          <a:ln w="9525">
            <a:noFill/>
            <a:miter lim="800000"/>
          </a:ln>
        </p:spPr>
        <p:txBody>
          <a:bodyPr wrap="none" anchor="ctr">
            <a:spAutoFit/>
          </a:bodyPr>
          <a:lstStyle/>
          <a:p>
            <a:r>
              <a:rPr lang="zh-CN" altLang="en-US" sz="3200" b="1">
                <a:ea typeface="微软雅黑" panose="020B0503020204020204" pitchFamily="34" charset="-122"/>
              </a:rPr>
              <a:t>党性</a:t>
            </a:r>
            <a:endParaRPr lang="zh-CN" altLang="en-US" sz="3200" b="1">
              <a:ea typeface="微软雅黑" panose="020B0503020204020204" pitchFamily="34" charset="-122"/>
            </a:endParaRPr>
          </a:p>
        </p:txBody>
      </p:sp>
      <p:pic>
        <p:nvPicPr>
          <p:cNvPr id="6" name="Picture 1"/>
          <p:cNvPicPr>
            <a:picLocks noChangeAspect="1" noChangeArrowheads="1"/>
          </p:cNvPicPr>
          <p:nvPr/>
        </p:nvPicPr>
        <p:blipFill>
          <a:blip r:embed="rId1" cstate="print"/>
          <a:srcRect/>
          <a:stretch>
            <a:fillRect/>
          </a:stretch>
        </p:blipFill>
        <p:spPr bwMode="auto">
          <a:xfrm>
            <a:off x="611560" y="2420888"/>
            <a:ext cx="2843808" cy="3105217"/>
          </a:xfrm>
          <a:prstGeom prst="rect">
            <a:avLst/>
          </a:prstGeom>
          <a:noFill/>
          <a:ln w="9525">
            <a:noFill/>
            <a:miter lim="800000"/>
            <a:headEnd/>
            <a:tailEnd/>
          </a:ln>
        </p:spPr>
      </p:pic>
      <p:sp>
        <p:nvSpPr>
          <p:cNvPr id="12" name="Rectangle 9"/>
          <p:cNvSpPr>
            <a:spLocks noChangeArrowheads="1"/>
          </p:cNvSpPr>
          <p:nvPr/>
        </p:nvSpPr>
        <p:spPr bwMode="auto">
          <a:xfrm>
            <a:off x="2771800" y="1196752"/>
            <a:ext cx="3455838" cy="523220"/>
          </a:xfrm>
          <a:prstGeom prst="rect">
            <a:avLst/>
          </a:prstGeom>
          <a:noFill/>
          <a:ln w="9525">
            <a:noFill/>
            <a:miter lim="800000"/>
          </a:ln>
        </p:spPr>
        <p:txBody>
          <a:bodyPr wrap="square" anchor="ctr">
            <a:spAutoFit/>
          </a:bodyPr>
          <a:lstStyle/>
          <a:p>
            <a:r>
              <a:rPr lang="zh-CN" altLang="en-US" sz="2800" dirty="0">
                <a:ea typeface="微软雅黑" panose="020B0503020204020204" pitchFamily="34" charset="-122"/>
              </a:rPr>
              <a:t>红色文化的先进特质</a:t>
            </a:r>
            <a:endParaRPr lang="zh-CN" altLang="en-US" sz="2800" dirty="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7"/>
          <p:cNvGrpSpPr/>
          <p:nvPr/>
        </p:nvGrpSpPr>
        <p:grpSpPr bwMode="auto">
          <a:xfrm>
            <a:off x="2665730" y="2248535"/>
            <a:ext cx="5470525" cy="2540000"/>
            <a:chOff x="3602810" y="1928808"/>
            <a:chExt cx="4867338" cy="2428892"/>
          </a:xfrm>
        </p:grpSpPr>
        <p:sp>
          <p:nvSpPr>
            <p:cNvPr id="8" name="矩形 7"/>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9" name="直接连接符 8"/>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4691" name="Rectangle 3"/>
          <p:cNvSpPr>
            <a:spLocks noChangeArrowheads="1"/>
          </p:cNvSpPr>
          <p:nvPr/>
        </p:nvSpPr>
        <p:spPr bwMode="auto">
          <a:xfrm>
            <a:off x="2915920" y="2344103"/>
            <a:ext cx="4979035" cy="2168525"/>
          </a:xfrm>
          <a:prstGeom prst="rect">
            <a:avLst/>
          </a:prstGeom>
          <a:noFill/>
          <a:ln w="9525">
            <a:noFill/>
            <a:miter lim="800000"/>
          </a:ln>
        </p:spPr>
        <p:txBody>
          <a:bodyPr wrap="square" anchor="ctr">
            <a:spAutoFit/>
          </a:bodyPr>
          <a:lstStyle/>
          <a:p>
            <a:pPr algn="just">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solidFill>
                  <a:srgbClr val="FF0000"/>
                </a:solidFill>
                <a:latin typeface="微软雅黑" panose="020B0503020204020204" pitchFamily="34" charset="-122"/>
                <a:ea typeface="微软雅黑" panose="020B0503020204020204" pitchFamily="34" charset="-122"/>
              </a:rPr>
              <a:t>红色</a:t>
            </a:r>
            <a:r>
              <a:rPr lang="zh-CN" altLang="en-US" sz="2000" dirty="0">
                <a:solidFill>
                  <a:srgbClr val="FF0000"/>
                </a:solidFill>
                <a:latin typeface="微软雅黑" panose="020B0503020204020204" pitchFamily="34" charset="-122"/>
                <a:ea typeface="微软雅黑" panose="020B0503020204020204" pitchFamily="34" charset="-122"/>
              </a:rPr>
              <a:t>文化的革命性，是指它彻底地反帝反封建的革命性</a:t>
            </a:r>
            <a:r>
              <a:rPr lang="zh-CN" altLang="en-US" sz="2000" dirty="0">
                <a:latin typeface="微软雅黑" panose="020B0503020204020204" pitchFamily="34" charset="-122"/>
                <a:ea typeface="微软雅黑" panose="020B0503020204020204" pitchFamily="34" charset="-122"/>
              </a:rPr>
              <a:t>，其理论、制度、精神、作风、文艺等层面的思想内涵，具有强烈的革命性；其实践手段和表现形式，同样具有革命性和战斗性。</a:t>
            </a:r>
            <a:r>
              <a:rPr lang="zh-CN" altLang="en-US" sz="2400" dirty="0">
                <a:latin typeface="微软雅黑" panose="020B0503020204020204" pitchFamily="34" charset="-122"/>
                <a:ea typeface="微软雅黑" panose="020B0503020204020204" pitchFamily="34" charset="-122"/>
              </a:rPr>
              <a:t> </a:t>
            </a:r>
            <a:endParaRPr lang="zh-CN" altLang="en-US" sz="2400" dirty="0">
              <a:latin typeface="微软雅黑" panose="020B0503020204020204" pitchFamily="34" charset="-122"/>
              <a:ea typeface="微软雅黑" panose="020B0503020204020204" pitchFamily="34" charset="-122"/>
            </a:endParaRPr>
          </a:p>
        </p:txBody>
      </p:sp>
      <p:sp>
        <p:nvSpPr>
          <p:cNvPr id="114692" name="Rectangle 4"/>
          <p:cNvSpPr>
            <a:spLocks noChangeArrowheads="1"/>
          </p:cNvSpPr>
          <p:nvPr/>
        </p:nvSpPr>
        <p:spPr bwMode="auto">
          <a:xfrm>
            <a:off x="1154728" y="3136161"/>
            <a:ext cx="1415772" cy="584775"/>
          </a:xfrm>
          <a:prstGeom prst="rect">
            <a:avLst/>
          </a:prstGeom>
          <a:noFill/>
          <a:ln w="9525">
            <a:noFill/>
            <a:miter lim="800000"/>
          </a:ln>
        </p:spPr>
        <p:txBody>
          <a:bodyPr wrap="none" anchor="ctr">
            <a:spAutoFit/>
          </a:bodyPr>
          <a:lstStyle/>
          <a:p>
            <a:r>
              <a:rPr lang="zh-CN" altLang="en-US" sz="3200" b="1" dirty="0">
                <a:ea typeface="微软雅黑" panose="020B0503020204020204" pitchFamily="34" charset="-122"/>
              </a:rPr>
              <a:t>革命性</a:t>
            </a:r>
            <a:endParaRPr lang="zh-CN" altLang="en-US" sz="3200" b="1" dirty="0">
              <a:ea typeface="微软雅黑" panose="020B0503020204020204" pitchFamily="34" charset="-122"/>
            </a:endParaRPr>
          </a:p>
        </p:txBody>
      </p:sp>
      <p:sp>
        <p:nvSpPr>
          <p:cNvPr id="13" name="Rectangle 9"/>
          <p:cNvSpPr>
            <a:spLocks noChangeArrowheads="1"/>
          </p:cNvSpPr>
          <p:nvPr/>
        </p:nvSpPr>
        <p:spPr bwMode="auto">
          <a:xfrm>
            <a:off x="2915816" y="1052736"/>
            <a:ext cx="3455838" cy="523220"/>
          </a:xfrm>
          <a:prstGeom prst="rect">
            <a:avLst/>
          </a:prstGeom>
          <a:noFill/>
          <a:ln w="9525">
            <a:noFill/>
            <a:miter lim="800000"/>
          </a:ln>
        </p:spPr>
        <p:txBody>
          <a:bodyPr wrap="square" anchor="ctr">
            <a:spAutoFit/>
          </a:bodyPr>
          <a:lstStyle/>
          <a:p>
            <a:r>
              <a:rPr lang="zh-CN" altLang="en-US" sz="2800" dirty="0">
                <a:ea typeface="微软雅黑" panose="020B0503020204020204" pitchFamily="34" charset="-122"/>
              </a:rPr>
              <a:t>红色文化的先进特质</a:t>
            </a:r>
            <a:endParaRPr lang="zh-CN" altLang="en-US" sz="2800" dirty="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37"/>
          <p:cNvGrpSpPr/>
          <p:nvPr/>
        </p:nvGrpSpPr>
        <p:grpSpPr bwMode="auto">
          <a:xfrm>
            <a:off x="3780155" y="2564130"/>
            <a:ext cx="4968875" cy="2708275"/>
            <a:chOff x="3602810" y="1928808"/>
            <a:chExt cx="4867338" cy="2428892"/>
          </a:xfrm>
        </p:grpSpPr>
        <p:sp>
          <p:nvSpPr>
            <p:cNvPr id="8" name="矩形 7"/>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9" name="直接连接符 8"/>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5715" name="Rectangle 3"/>
          <p:cNvSpPr>
            <a:spLocks noChangeArrowheads="1"/>
          </p:cNvSpPr>
          <p:nvPr/>
        </p:nvSpPr>
        <p:spPr bwMode="auto">
          <a:xfrm>
            <a:off x="4123690" y="2872740"/>
            <a:ext cx="4281170" cy="2091690"/>
          </a:xfrm>
          <a:prstGeom prst="rect">
            <a:avLst/>
          </a:prstGeom>
          <a:noFill/>
          <a:ln w="9525">
            <a:noFill/>
            <a:miter lim="800000"/>
          </a:ln>
        </p:spPr>
        <p:txBody>
          <a:bodyPr wrap="square" anchor="ctr">
            <a:spAutoFit/>
          </a:bodyPr>
          <a:lstStyle/>
          <a:p>
            <a:pPr>
              <a:lnSpc>
                <a:spcPct val="125000"/>
              </a:lnSpc>
            </a:pPr>
            <a:r>
              <a:rPr lang="zh-CN" altLang="en-US" sz="2400" dirty="0" smtClean="0">
                <a:solidFill>
                  <a:srgbClr val="FF0000"/>
                </a:solidFill>
                <a:latin typeface="微软雅黑" panose="020B0503020204020204" pitchFamily="34" charset="-122"/>
                <a:ea typeface="微软雅黑" panose="020B0503020204020204" pitchFamily="34" charset="-122"/>
              </a:rPr>
              <a:t>     </a:t>
            </a:r>
            <a:r>
              <a:rPr lang="zh-CN" altLang="en-US" sz="2000" dirty="0" smtClean="0">
                <a:solidFill>
                  <a:srgbClr val="FF0000"/>
                </a:solidFill>
                <a:latin typeface="微软雅黑" panose="020B0503020204020204" pitchFamily="34" charset="-122"/>
                <a:ea typeface="微软雅黑" panose="020B0503020204020204" pitchFamily="34" charset="-122"/>
              </a:rPr>
              <a:t>红色</a:t>
            </a:r>
            <a:r>
              <a:rPr lang="zh-CN" altLang="en-US" sz="2000" dirty="0">
                <a:solidFill>
                  <a:srgbClr val="FF0000"/>
                </a:solidFill>
                <a:latin typeface="微软雅黑" panose="020B0503020204020204" pitchFamily="34" charset="-122"/>
                <a:ea typeface="微软雅黑" panose="020B0503020204020204" pitchFamily="34" charset="-122"/>
              </a:rPr>
              <a:t>文化的人民性，是指它依靠谁、为谁服务等问题。</a:t>
            </a:r>
            <a:r>
              <a:rPr lang="zh-CN" altLang="en-US" sz="2000" dirty="0">
                <a:latin typeface="微软雅黑" panose="020B0503020204020204" pitchFamily="34" charset="-122"/>
                <a:ea typeface="微软雅黑" panose="020B0503020204020204" pitchFamily="34" charset="-122"/>
              </a:rPr>
              <a:t>红色文化始终依靠广大人民、始终为了广大人民，其价值目标是民族的独立和人民的解放，其成果为广大人民所享有。 </a:t>
            </a:r>
            <a:endParaRPr lang="zh-CN" altLang="en-US" sz="2000" dirty="0">
              <a:latin typeface="微软雅黑" panose="020B0503020204020204" pitchFamily="34" charset="-122"/>
              <a:ea typeface="微软雅黑" panose="020B0503020204020204" pitchFamily="34" charset="-122"/>
            </a:endParaRPr>
          </a:p>
        </p:txBody>
      </p:sp>
      <p:sp>
        <p:nvSpPr>
          <p:cNvPr id="115716" name="Rectangle 4"/>
          <p:cNvSpPr>
            <a:spLocks noChangeArrowheads="1"/>
          </p:cNvSpPr>
          <p:nvPr/>
        </p:nvSpPr>
        <p:spPr bwMode="auto">
          <a:xfrm>
            <a:off x="1259632" y="1772816"/>
            <a:ext cx="1415772" cy="584775"/>
          </a:xfrm>
          <a:prstGeom prst="rect">
            <a:avLst/>
          </a:prstGeom>
          <a:noFill/>
          <a:ln w="9525">
            <a:noFill/>
            <a:miter lim="800000"/>
          </a:ln>
        </p:spPr>
        <p:txBody>
          <a:bodyPr wrap="none" anchor="ctr">
            <a:spAutoFit/>
          </a:bodyPr>
          <a:lstStyle/>
          <a:p>
            <a:r>
              <a:rPr lang="zh-CN" altLang="en-US" sz="3200" b="1" dirty="0">
                <a:ea typeface="微软雅黑" panose="020B0503020204020204" pitchFamily="34" charset="-122"/>
              </a:rPr>
              <a:t>人民性</a:t>
            </a:r>
            <a:endParaRPr lang="zh-CN" altLang="en-US" sz="3200" b="1" dirty="0">
              <a:ea typeface="微软雅黑" panose="020B0503020204020204" pitchFamily="34" charset="-122"/>
            </a:endParaRPr>
          </a:p>
        </p:txBody>
      </p:sp>
      <p:pic>
        <p:nvPicPr>
          <p:cNvPr id="6" name="Picture 11" descr="u=3479887119,1008741395&amp;fm=26&amp;gp=0"/>
          <p:cNvPicPr>
            <a:picLocks noChangeAspect="1" noChangeArrowheads="1"/>
          </p:cNvPicPr>
          <p:nvPr/>
        </p:nvPicPr>
        <p:blipFill>
          <a:blip r:embed="rId1" cstate="print"/>
          <a:srcRect/>
          <a:stretch>
            <a:fillRect/>
          </a:stretch>
        </p:blipFill>
        <p:spPr bwMode="auto">
          <a:xfrm>
            <a:off x="683568" y="2420888"/>
            <a:ext cx="2664296" cy="3240360"/>
          </a:xfrm>
          <a:prstGeom prst="rect">
            <a:avLst/>
          </a:prstGeom>
          <a:noFill/>
          <a:ln w="9525">
            <a:noFill/>
            <a:miter lim="800000"/>
            <a:headEnd/>
            <a:tailEnd/>
          </a:ln>
        </p:spPr>
      </p:pic>
      <p:sp>
        <p:nvSpPr>
          <p:cNvPr id="13" name="Rectangle 9"/>
          <p:cNvSpPr>
            <a:spLocks noChangeArrowheads="1"/>
          </p:cNvSpPr>
          <p:nvPr/>
        </p:nvSpPr>
        <p:spPr bwMode="auto">
          <a:xfrm>
            <a:off x="2915816" y="1052736"/>
            <a:ext cx="3455838" cy="523220"/>
          </a:xfrm>
          <a:prstGeom prst="rect">
            <a:avLst/>
          </a:prstGeom>
          <a:noFill/>
          <a:ln w="9525">
            <a:noFill/>
            <a:miter lim="800000"/>
          </a:ln>
        </p:spPr>
        <p:txBody>
          <a:bodyPr wrap="square" anchor="ctr">
            <a:spAutoFit/>
          </a:bodyPr>
          <a:lstStyle/>
          <a:p>
            <a:r>
              <a:rPr lang="zh-CN" altLang="en-US" sz="2800" dirty="0">
                <a:ea typeface="微软雅黑" panose="020B0503020204020204" pitchFamily="34" charset="-122"/>
              </a:rPr>
              <a:t>红色文化的先进特质</a:t>
            </a:r>
            <a:endParaRPr lang="zh-CN" altLang="en-US" sz="2800" dirty="0">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Box 10"/>
          <p:cNvSpPr txBox="1">
            <a:spLocks noChangeArrowheads="1"/>
          </p:cNvSpPr>
          <p:nvPr/>
        </p:nvSpPr>
        <p:spPr bwMode="auto">
          <a:xfrm>
            <a:off x="1367329" y="1920389"/>
            <a:ext cx="6696075" cy="460375"/>
          </a:xfrm>
          <a:prstGeom prst="rect">
            <a:avLst/>
          </a:prstGeom>
          <a:noFill/>
          <a:ln w="9525">
            <a:noFill/>
            <a:miter lim="800000"/>
          </a:ln>
        </p:spPr>
        <p:txBody>
          <a:bodyPr>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（三）独特</a:t>
            </a:r>
            <a:r>
              <a:rPr lang="zh-CN" altLang="en-US" sz="2400" b="1" spc="300" dirty="0">
                <a:solidFill>
                  <a:srgbClr val="C00000"/>
                </a:solidFill>
                <a:latin typeface="微软雅黑" panose="020B0503020204020204" pitchFamily="34" charset="-122"/>
                <a:ea typeface="微软雅黑" panose="020B0503020204020204" pitchFamily="34" charset="-122"/>
              </a:rPr>
              <a:t>品格：红色文化的理论创新 </a:t>
            </a:r>
            <a:endParaRPr lang="zh-CN" altLang="en-US" sz="2400" b="1" spc="300" dirty="0">
              <a:solidFill>
                <a:srgbClr val="C00000"/>
              </a:solidFill>
              <a:latin typeface="微软雅黑" panose="020B0503020204020204" pitchFamily="34" charset="-122"/>
              <a:ea typeface="微软雅黑" panose="020B0503020204020204" pitchFamily="34" charset="-122"/>
            </a:endParaRPr>
          </a:p>
        </p:txBody>
      </p:sp>
      <p:sp>
        <p:nvSpPr>
          <p:cNvPr id="116739" name="Rectangle 3"/>
          <p:cNvSpPr>
            <a:spLocks noChangeArrowheads="1"/>
          </p:cNvSpPr>
          <p:nvPr/>
        </p:nvSpPr>
        <p:spPr bwMode="auto">
          <a:xfrm>
            <a:off x="1367071" y="2828022"/>
            <a:ext cx="6336704" cy="1706880"/>
          </a:xfrm>
          <a:prstGeom prst="rect">
            <a:avLst/>
          </a:prstGeom>
          <a:noFill/>
          <a:ln w="9525">
            <a:noFill/>
            <a:miter lim="800000"/>
          </a:ln>
        </p:spPr>
        <p:txBody>
          <a:bodyPr wrap="square" anchor="ctr">
            <a:spAutoFit/>
          </a:bodyPr>
          <a:lstStyle/>
          <a:p>
            <a:pPr algn="just">
              <a:lnSpc>
                <a:spcPct val="125000"/>
              </a:lnSpc>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红色</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文化是一种</a:t>
            </a:r>
            <a:r>
              <a:rPr lang="zh-CN" altLang="en-US" sz="2000" dirty="0">
                <a:solidFill>
                  <a:srgbClr val="FF0000"/>
                </a:solidFill>
                <a:latin typeface="微软雅黑" panose="020B0503020204020204" pitchFamily="34" charset="-122"/>
                <a:ea typeface="微软雅黑" panose="020B0503020204020204" pitchFamily="34" charset="-122"/>
              </a:rPr>
              <a:t>内生的自觉自信</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rPr>
              <a:t>的</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文化； 红色文化是一种</a:t>
            </a:r>
            <a:r>
              <a:rPr lang="zh-CN" altLang="en-US" sz="2000" dirty="0" smtClean="0">
                <a:solidFill>
                  <a:srgbClr val="FF0000"/>
                </a:solidFill>
                <a:latin typeface="微软雅黑" panose="020B0503020204020204" pitchFamily="34" charset="-122"/>
                <a:ea typeface="微软雅黑" panose="020B0503020204020204" pitchFamily="34" charset="-122"/>
              </a:rPr>
              <a:t>革命的、科学的</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文化；</a:t>
            </a:r>
            <a:endParaRPr lang="en-US" altLang="zh-CN" sz="2000" dirty="0" smtClean="0">
              <a:solidFill>
                <a:schemeClr val="tx1">
                  <a:lumMod val="95000"/>
                  <a:lumOff val="5000"/>
                </a:schemeClr>
              </a:solidFill>
              <a:latin typeface="微软雅黑" panose="020B0503020204020204" pitchFamily="34" charset="-122"/>
              <a:ea typeface="微软雅黑" panose="020B0503020204020204" pitchFamily="34" charset="-122"/>
            </a:endParaRPr>
          </a:p>
          <a:p>
            <a:pPr algn="just">
              <a:lnSpc>
                <a:spcPct val="125000"/>
              </a:lnSpc>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红色文化是一种</a:t>
            </a:r>
            <a:r>
              <a:rPr lang="zh-CN" altLang="en-US" sz="2000" dirty="0" smtClean="0">
                <a:solidFill>
                  <a:srgbClr val="FF0000"/>
                </a:solidFill>
                <a:latin typeface="微软雅黑" panose="020B0503020204020204" pitchFamily="34" charset="-122"/>
                <a:ea typeface="微软雅黑" panose="020B0503020204020204" pitchFamily="34" charset="-122"/>
              </a:rPr>
              <a:t>内在传承和自生创新</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的文化；红色文化是一种</a:t>
            </a:r>
            <a:r>
              <a:rPr lang="zh-CN" altLang="en-US" sz="2000" dirty="0" smtClean="0">
                <a:solidFill>
                  <a:srgbClr val="FF0000"/>
                </a:solidFill>
                <a:latin typeface="微软雅黑" panose="020B0503020204020204" pitchFamily="34" charset="-122"/>
                <a:ea typeface="微软雅黑" panose="020B0503020204020204" pitchFamily="34" charset="-122"/>
              </a:rPr>
              <a:t>包容开放的“集群性”</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rPr>
              <a:t>文化。</a:t>
            </a:r>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 </a:t>
            </a:r>
            <a:endParaRPr lang="zh-CN" altLang="en-US" sz="24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Box 10"/>
          <p:cNvSpPr txBox="1">
            <a:spLocks noChangeArrowheads="1"/>
          </p:cNvSpPr>
          <p:nvPr/>
        </p:nvSpPr>
        <p:spPr bwMode="auto">
          <a:xfrm>
            <a:off x="683568" y="1412776"/>
            <a:ext cx="8072494" cy="523220"/>
          </a:xfrm>
          <a:prstGeom prst="rect">
            <a:avLst/>
          </a:prstGeom>
          <a:noFill/>
          <a:ln w="9525">
            <a:noFill/>
            <a:miter lim="800000"/>
          </a:ln>
        </p:spPr>
        <p:txBody>
          <a:bodyPr wrap="square">
            <a:spAutoFit/>
          </a:bodyPr>
          <a:lstStyle/>
          <a:p>
            <a:r>
              <a:rPr lang="zh-CN" altLang="en-US" sz="2800" b="1" spc="300" dirty="0">
                <a:solidFill>
                  <a:srgbClr val="C00000"/>
                </a:solidFill>
                <a:latin typeface="微软雅黑" panose="020B0503020204020204" pitchFamily="34" charset="-122"/>
                <a:ea typeface="微软雅黑" panose="020B0503020204020204" pitchFamily="34" charset="-122"/>
              </a:rPr>
              <a:t>三、跨越时空的价值</a:t>
            </a:r>
            <a:r>
              <a:rPr lang="zh-CN" altLang="en-US" sz="2800" b="1" spc="300" dirty="0" smtClean="0">
                <a:solidFill>
                  <a:srgbClr val="C00000"/>
                </a:solidFill>
                <a:latin typeface="微软雅黑" panose="020B0503020204020204" pitchFamily="34" charset="-122"/>
                <a:ea typeface="微软雅黑" panose="020B0503020204020204" pitchFamily="34" charset="-122"/>
              </a:rPr>
              <a:t>： 红色</a:t>
            </a:r>
            <a:r>
              <a:rPr lang="zh-CN" altLang="en-US" sz="2800" b="1" spc="300" dirty="0">
                <a:solidFill>
                  <a:srgbClr val="C00000"/>
                </a:solidFill>
                <a:latin typeface="微软雅黑" panose="020B0503020204020204" pitchFamily="34" charset="-122"/>
                <a:ea typeface="微软雅黑" panose="020B0503020204020204" pitchFamily="34" charset="-122"/>
              </a:rPr>
              <a:t>文化走进新时代</a:t>
            </a:r>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pic>
        <p:nvPicPr>
          <p:cNvPr id="117763" name="Picture 3" descr="u=4258542752,1341737458&amp;fm=26&amp;gp=0"/>
          <p:cNvPicPr>
            <a:picLocks noChangeAspect="1" noChangeArrowheads="1"/>
          </p:cNvPicPr>
          <p:nvPr/>
        </p:nvPicPr>
        <p:blipFill>
          <a:blip r:embed="rId1" cstate="print"/>
          <a:srcRect/>
          <a:stretch>
            <a:fillRect/>
          </a:stretch>
        </p:blipFill>
        <p:spPr bwMode="auto">
          <a:xfrm>
            <a:off x="1187624" y="2132856"/>
            <a:ext cx="6954308" cy="374441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17763"/>
                                        </p:tgtEl>
                                        <p:attrNameLst>
                                          <p:attrName>style.visibility</p:attrName>
                                        </p:attrNameLst>
                                      </p:cBhvr>
                                      <p:to>
                                        <p:strVal val="visible"/>
                                      </p:to>
                                    </p:set>
                                    <p:anim calcmode="lin" valueType="num">
                                      <p:cBhvr>
                                        <p:cTn id="7" dur="1000" fill="hold"/>
                                        <p:tgtEl>
                                          <p:spTgt spid="117763"/>
                                        </p:tgtEl>
                                        <p:attrNameLst>
                                          <p:attrName>ppt_x</p:attrName>
                                        </p:attrNameLst>
                                      </p:cBhvr>
                                      <p:tavLst>
                                        <p:tav tm="0">
                                          <p:val>
                                            <p:strVal val="#ppt_x-.2"/>
                                          </p:val>
                                        </p:tav>
                                        <p:tav tm="100000">
                                          <p:val>
                                            <p:strVal val="#ppt_x"/>
                                          </p:val>
                                        </p:tav>
                                      </p:tavLst>
                                    </p:anim>
                                    <p:anim calcmode="lin" valueType="num">
                                      <p:cBhvr>
                                        <p:cTn id="8" dur="1000" fill="hold"/>
                                        <p:tgtEl>
                                          <p:spTgt spid="117763"/>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77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7"/>
          <p:cNvGrpSpPr/>
          <p:nvPr/>
        </p:nvGrpSpPr>
        <p:grpSpPr bwMode="auto">
          <a:xfrm>
            <a:off x="179512" y="2060848"/>
            <a:ext cx="4464496" cy="3816424"/>
            <a:chOff x="3602810" y="1928808"/>
            <a:chExt cx="4867338" cy="2428892"/>
          </a:xfrm>
        </p:grpSpPr>
        <p:sp>
          <p:nvSpPr>
            <p:cNvPr id="6" name="矩形 5"/>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7" name="直接连接符 6"/>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4780657" y="2440702"/>
            <a:ext cx="4104456" cy="2861310"/>
          </a:xfrm>
          <a:prstGeom prst="rect">
            <a:avLst/>
          </a:prstGeom>
        </p:spPr>
        <p:txBody>
          <a:bodyPr wrap="square">
            <a:spAutoFit/>
          </a:bodyPr>
          <a:lstStyle/>
          <a:p>
            <a:pPr algn="just">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红色文化与中国特色社会主义文化，都是中华民族伟大复兴历史进程中的优秀成果。</a:t>
            </a:r>
            <a:endParaRPr lang="zh-CN" altLang="en-US" sz="2000" dirty="0" smtClean="0">
              <a:latin typeface="微软雅黑" panose="020B0503020204020204" pitchFamily="34" charset="-122"/>
              <a:ea typeface="微软雅黑" panose="020B0503020204020204" pitchFamily="34" charset="-122"/>
            </a:endParaRPr>
          </a:p>
          <a:p>
            <a:pPr algn="just">
              <a:lnSpc>
                <a:spcPct val="125000"/>
              </a:lnSpc>
            </a:pPr>
            <a:r>
              <a:rPr lang="zh-CN" altLang="en-US" sz="2000" dirty="0" smtClean="0">
                <a:latin typeface="微软雅黑" panose="020B0503020204020204" pitchFamily="34" charset="-122"/>
                <a:ea typeface="微软雅黑" panose="020B0503020204020204" pitchFamily="34" charset="-122"/>
              </a:rPr>
              <a:t>      红色文化是新时代中国特色社会主义文化建设的</a:t>
            </a:r>
            <a:r>
              <a:rPr lang="zh-CN" altLang="en-US" sz="2000" dirty="0" smtClean="0">
                <a:solidFill>
                  <a:srgbClr val="FF0000"/>
                </a:solidFill>
                <a:latin typeface="微软雅黑" panose="020B0503020204020204" pitchFamily="34" charset="-122"/>
                <a:ea typeface="微软雅黑" panose="020B0503020204020204" pitchFamily="34" charset="-122"/>
              </a:rPr>
              <a:t>活水源头</a:t>
            </a:r>
            <a:r>
              <a:rPr lang="zh-CN" altLang="en-US" sz="2000" dirty="0" smtClean="0">
                <a:latin typeface="微软雅黑" panose="020B0503020204020204" pitchFamily="34" charset="-122"/>
                <a:ea typeface="微软雅黑" panose="020B0503020204020204" pitchFamily="34" charset="-122"/>
              </a:rPr>
              <a:t>，构成了中国特色社会主义文化的优质基因。</a:t>
            </a:r>
            <a:endParaRPr lang="zh-CN" altLang="en-US" sz="2000" dirty="0">
              <a:latin typeface="微软雅黑" panose="020B0503020204020204" pitchFamily="34" charset="-122"/>
              <a:ea typeface="微软雅黑" panose="020B0503020204020204" pitchFamily="34" charset="-122"/>
            </a:endParaRPr>
          </a:p>
        </p:txBody>
      </p:sp>
      <p:sp>
        <p:nvSpPr>
          <p:cNvPr id="3" name="TextBox 10"/>
          <p:cNvSpPr txBox="1">
            <a:spLocks noChangeArrowheads="1"/>
          </p:cNvSpPr>
          <p:nvPr/>
        </p:nvSpPr>
        <p:spPr bwMode="auto">
          <a:xfrm>
            <a:off x="395918" y="1298352"/>
            <a:ext cx="8424936"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（一）活水</a:t>
            </a:r>
            <a:r>
              <a:rPr lang="zh-CN" altLang="en-US" sz="2400" b="1" spc="300" dirty="0">
                <a:solidFill>
                  <a:srgbClr val="C00000"/>
                </a:solidFill>
                <a:latin typeface="微软雅黑" panose="020B0503020204020204" pitchFamily="34" charset="-122"/>
                <a:ea typeface="微软雅黑" panose="020B0503020204020204" pitchFamily="34" charset="-122"/>
              </a:rPr>
              <a:t>源头：中国特色社会主义文化的优质</a:t>
            </a:r>
            <a:r>
              <a:rPr lang="zh-CN" altLang="en-US" sz="2400" b="1" spc="300" dirty="0" smtClean="0">
                <a:solidFill>
                  <a:srgbClr val="C00000"/>
                </a:solidFill>
                <a:latin typeface="微软雅黑" panose="020B0503020204020204" pitchFamily="34" charset="-122"/>
                <a:ea typeface="微软雅黑" panose="020B0503020204020204" pitchFamily="34" charset="-122"/>
              </a:rPr>
              <a:t>基因</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pic>
        <p:nvPicPr>
          <p:cNvPr id="125954" name="Picture 2" descr="https://timgsa.baidu.com/timg?image&amp;quality=80&amp;size=b9999_10000&amp;sec=1550730868094&amp;di=310a5532367114ec88c8bdae14ac747d&amp;imgtype=0&amp;src=http%3A%2F%2Fimg.bimg.126.net%2Fphoto%2FlgeNVM7BJylppKH2Slbo6w%3D%3D%2F5789095846008576107.jpg"/>
          <p:cNvPicPr>
            <a:picLocks noChangeAspect="1" noChangeArrowheads="1"/>
          </p:cNvPicPr>
          <p:nvPr/>
        </p:nvPicPr>
        <p:blipFill>
          <a:blip r:embed="rId1" cstate="print"/>
          <a:srcRect/>
          <a:stretch>
            <a:fillRect/>
          </a:stretch>
        </p:blipFill>
        <p:spPr bwMode="auto">
          <a:xfrm>
            <a:off x="467544" y="2348880"/>
            <a:ext cx="3888432" cy="333541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nodeType="clickEffect">
                                  <p:stCondLst>
                                    <p:cond delay="0"/>
                                  </p:stCondLst>
                                  <p:childTnLst>
                                    <p:set>
                                      <p:cBhvr>
                                        <p:cTn id="12" dur="1" fill="hold">
                                          <p:stCondLst>
                                            <p:cond delay="0"/>
                                          </p:stCondLst>
                                        </p:cTn>
                                        <p:tgtEl>
                                          <p:spTgt spid="125954"/>
                                        </p:tgtEl>
                                        <p:attrNameLst>
                                          <p:attrName>style.visibility</p:attrName>
                                        </p:attrNameLst>
                                      </p:cBhvr>
                                      <p:to>
                                        <p:strVal val="visible"/>
                                      </p:to>
                                    </p:set>
                                    <p:animEffect transition="in" filter="wheel(4)">
                                      <p:cBhvr>
                                        <p:cTn id="13" dur="2000"/>
                                        <p:tgtEl>
                                          <p:spTgt spid="125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7"/>
          <p:cNvGrpSpPr/>
          <p:nvPr/>
        </p:nvGrpSpPr>
        <p:grpSpPr bwMode="auto">
          <a:xfrm>
            <a:off x="1393825" y="1848485"/>
            <a:ext cx="6529705" cy="2846070"/>
            <a:chOff x="3602810" y="1928808"/>
            <a:chExt cx="4867338" cy="2428892"/>
          </a:xfrm>
        </p:grpSpPr>
        <p:sp>
          <p:nvSpPr>
            <p:cNvPr id="13" name="矩形 12"/>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4" name="直接连接符 13"/>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812" name="Rectangle 6"/>
          <p:cNvSpPr>
            <a:spLocks noChangeArrowheads="1"/>
          </p:cNvSpPr>
          <p:nvPr/>
        </p:nvSpPr>
        <p:spPr bwMode="auto">
          <a:xfrm>
            <a:off x="1638300" y="2071370"/>
            <a:ext cx="6041390" cy="2399665"/>
          </a:xfrm>
          <a:prstGeom prst="rect">
            <a:avLst/>
          </a:prstGeom>
          <a:noFill/>
          <a:ln w="9525">
            <a:noFill/>
            <a:miter lim="800000"/>
          </a:ln>
        </p:spPr>
        <p:txBody>
          <a:bodyPr wrap="square" anchor="ctr">
            <a:spAutoFit/>
          </a:bodyPr>
          <a:lstStyle/>
          <a:p>
            <a:pPr indent="575945" algn="just">
              <a:lnSpc>
                <a:spcPct val="125000"/>
              </a:lnSpc>
            </a:pPr>
            <a:r>
              <a:rPr lang="zh-CN" altLang="zh-CN" sz="2000" dirty="0" smtClean="0">
                <a:latin typeface="微软雅黑" panose="020B0503020204020204" pitchFamily="34" charset="-122"/>
                <a:ea typeface="微软雅黑" panose="020B0503020204020204" pitchFamily="34" charset="-122"/>
                <a:sym typeface="+mn-ea"/>
              </a:rPr>
              <a:t>中国共产党人在革命、建设和改革时期的文化创造，已经证明了红色文化与中国特色社会主义文化的历史渊源与继承关系。</a:t>
            </a:r>
            <a:endParaRPr lang="zh-CN" altLang="zh-CN" sz="2000" dirty="0" smtClean="0">
              <a:latin typeface="微软雅黑" panose="020B0503020204020204" pitchFamily="34" charset="-122"/>
              <a:ea typeface="微软雅黑" panose="020B0503020204020204" pitchFamily="34" charset="-122"/>
              <a:sym typeface="+mn-ea"/>
            </a:endParaRPr>
          </a:p>
          <a:p>
            <a:pPr indent="575945" algn="just">
              <a:lnSpc>
                <a:spcPct val="125000"/>
              </a:lnSpc>
            </a:pPr>
            <a:r>
              <a:rPr lang="zh-CN" altLang="zh-CN" sz="2000" dirty="0" smtClean="0">
                <a:latin typeface="微软雅黑" panose="020B0503020204020204" pitchFamily="34" charset="-122"/>
                <a:ea typeface="微软雅黑" panose="020B0503020204020204" pitchFamily="34" charset="-122"/>
              </a:rPr>
              <a:t>红色文化代表了中国先进文化前进的方向，是中国共产党人持续不断地进行文化实践创新、推动中华传统文化现代转型发展的内生动力源泉。</a:t>
            </a:r>
            <a:endParaRPr lang="zh-CN" altLang="zh-CN"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37"/>
          <p:cNvGrpSpPr/>
          <p:nvPr/>
        </p:nvGrpSpPr>
        <p:grpSpPr bwMode="auto">
          <a:xfrm>
            <a:off x="996315" y="2240280"/>
            <a:ext cx="7227570" cy="2248535"/>
            <a:chOff x="3602810" y="1928808"/>
            <a:chExt cx="4867338" cy="2428892"/>
          </a:xfrm>
        </p:grpSpPr>
        <p:sp>
          <p:nvSpPr>
            <p:cNvPr id="13" name="矩形 12"/>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4" name="直接连接符 13"/>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9812" name="Rectangle 6"/>
          <p:cNvSpPr>
            <a:spLocks noChangeArrowheads="1"/>
          </p:cNvSpPr>
          <p:nvPr/>
        </p:nvSpPr>
        <p:spPr bwMode="auto">
          <a:xfrm>
            <a:off x="1241425" y="2084705"/>
            <a:ext cx="6737985" cy="2091690"/>
          </a:xfrm>
          <a:prstGeom prst="rect">
            <a:avLst/>
          </a:prstGeom>
          <a:noFill/>
          <a:ln w="9525">
            <a:noFill/>
            <a:miter lim="800000"/>
          </a:ln>
        </p:spPr>
        <p:txBody>
          <a:bodyPr wrap="square" anchor="ctr">
            <a:spAutoFit/>
          </a:bodyPr>
          <a:lstStyle/>
          <a:p>
            <a:pPr indent="575945">
              <a:lnSpc>
                <a:spcPct val="125000"/>
              </a:lnSpc>
            </a:pPr>
            <a:endParaRPr lang="zh-CN" altLang="zh-CN" sz="2400" dirty="0" smtClean="0">
              <a:latin typeface="微软雅黑" panose="020B0503020204020204" pitchFamily="34" charset="-122"/>
              <a:ea typeface="微软雅黑" panose="020B0503020204020204" pitchFamily="34" charset="-122"/>
            </a:endParaRPr>
          </a:p>
          <a:p>
            <a:pPr indent="575945">
              <a:lnSpc>
                <a:spcPct val="125000"/>
              </a:lnSpc>
            </a:pPr>
            <a:r>
              <a:rPr lang="zh-CN" altLang="zh-CN" sz="2000" dirty="0" smtClean="0">
                <a:latin typeface="微软雅黑" panose="020B0503020204020204" pitchFamily="34" charset="-122"/>
                <a:ea typeface="微软雅黑" panose="020B0503020204020204" pitchFamily="34" charset="-122"/>
              </a:rPr>
              <a:t>红色文化正是在思想本源上为中国特色社会主义文化建设提供了优质的文化基因。</a:t>
            </a:r>
            <a:endParaRPr lang="zh-CN" altLang="zh-CN" sz="2000" dirty="0" smtClean="0">
              <a:latin typeface="微软雅黑" panose="020B0503020204020204" pitchFamily="34" charset="-122"/>
              <a:ea typeface="微软雅黑" panose="020B0503020204020204" pitchFamily="34" charset="-122"/>
            </a:endParaRPr>
          </a:p>
          <a:p>
            <a:pPr indent="575945">
              <a:lnSpc>
                <a:spcPct val="125000"/>
              </a:lnSpc>
            </a:pPr>
            <a:r>
              <a:rPr lang="zh-CN" altLang="zh-CN" sz="2000" dirty="0" smtClean="0">
                <a:latin typeface="微软雅黑" panose="020B0503020204020204" pitchFamily="34" charset="-122"/>
                <a:ea typeface="微软雅黑" panose="020B0503020204020204" pitchFamily="34" charset="-122"/>
              </a:rPr>
              <a:t>新时代，红色文化以其强大的基因活力，成为中国特色社会主义文化创新发展的动力本源。</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7"/>
          <p:cNvGrpSpPr/>
          <p:nvPr/>
        </p:nvGrpSpPr>
        <p:grpSpPr bwMode="auto">
          <a:xfrm>
            <a:off x="1201420" y="2657475"/>
            <a:ext cx="7392035" cy="2047875"/>
            <a:chOff x="3602810" y="1928808"/>
            <a:chExt cx="4867338" cy="2428892"/>
          </a:xfrm>
        </p:grpSpPr>
        <p:sp>
          <p:nvSpPr>
            <p:cNvPr id="13" name="矩形 12"/>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4" name="直接连接符 13"/>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1" name="矩形 10"/>
          <p:cNvSpPr/>
          <p:nvPr/>
        </p:nvSpPr>
        <p:spPr>
          <a:xfrm>
            <a:off x="1493436" y="1340768"/>
            <a:ext cx="6156176" cy="829945"/>
          </a:xfrm>
          <a:prstGeom prst="rect">
            <a:avLst/>
          </a:prstGeom>
        </p:spPr>
        <p:txBody>
          <a:bodyPr wrap="square">
            <a:spAutoFit/>
          </a:bodyPr>
          <a:lstStyle/>
          <a:p>
            <a:pPr indent="-457200"/>
            <a:r>
              <a:rPr lang="zh-CN" altLang="en-US" sz="2400" b="1" spc="300" dirty="0" smtClean="0">
                <a:solidFill>
                  <a:srgbClr val="C00000"/>
                </a:solidFill>
                <a:latin typeface="微软雅黑" panose="020B0503020204020204" pitchFamily="34" charset="-122"/>
                <a:ea typeface="微软雅黑" panose="020B0503020204020204" pitchFamily="34" charset="-122"/>
              </a:rPr>
              <a:t>（二）精神源泉：中国特色社会主义</a:t>
            </a:r>
            <a:endParaRPr lang="en-US" altLang="zh-CN" sz="2400" b="1" spc="300" dirty="0" smtClean="0">
              <a:solidFill>
                <a:srgbClr val="C00000"/>
              </a:solidFill>
              <a:latin typeface="微软雅黑" panose="020B0503020204020204" pitchFamily="34" charset="-122"/>
              <a:ea typeface="微软雅黑" panose="020B0503020204020204" pitchFamily="34" charset="-122"/>
            </a:endParaRPr>
          </a:p>
          <a:p>
            <a:pPr indent="-457200"/>
            <a:r>
              <a:rPr lang="en-US" altLang="zh-CN" sz="2400" b="1" spc="300" dirty="0" smtClean="0">
                <a:solidFill>
                  <a:srgbClr val="C00000"/>
                </a:solidFill>
                <a:latin typeface="微软雅黑" panose="020B0503020204020204" pitchFamily="34" charset="-122"/>
                <a:ea typeface="微软雅黑" panose="020B0503020204020204" pitchFamily="34" charset="-122"/>
              </a:rPr>
              <a:t>          </a:t>
            </a:r>
            <a:r>
              <a:rPr lang="zh-CN" altLang="en-US" sz="2400" b="1" spc="300" dirty="0" smtClean="0">
                <a:solidFill>
                  <a:srgbClr val="C00000"/>
                </a:solidFill>
                <a:latin typeface="微软雅黑" panose="020B0503020204020204" pitchFamily="34" charset="-122"/>
                <a:ea typeface="微软雅黑" panose="020B0503020204020204" pitchFamily="34" charset="-122"/>
              </a:rPr>
              <a:t>“四个自信”的文化本源</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12" name="矩形 11"/>
          <p:cNvSpPr/>
          <p:nvPr/>
        </p:nvSpPr>
        <p:spPr>
          <a:xfrm>
            <a:off x="1493520" y="3020060"/>
            <a:ext cx="6807835" cy="1322070"/>
          </a:xfrm>
          <a:prstGeom prst="rect">
            <a:avLst/>
          </a:prstGeom>
        </p:spPr>
        <p:txBody>
          <a:bodyPr wrap="square">
            <a:spAutoFit/>
          </a:bodyPr>
          <a:lstStyle/>
          <a:p>
            <a:pPr algn="just">
              <a:lnSpc>
                <a:spcPct val="125000"/>
              </a:lnSpc>
            </a:pPr>
            <a:r>
              <a:rPr lang="en-US" altLang="zh-CN" sz="2400" dirty="0" smtClean="0">
                <a:latin typeface="微软雅黑" panose="020B0503020204020204" pitchFamily="34" charset="-122"/>
                <a:ea typeface="微软雅黑" panose="020B0503020204020204" pitchFamily="34" charset="-122"/>
              </a:rPr>
              <a:t>      </a:t>
            </a:r>
            <a:r>
              <a:rPr lang="zh-CN" altLang="zh-CN" sz="2000" dirty="0" smtClean="0">
                <a:latin typeface="微软雅黑" panose="020B0503020204020204" pitchFamily="34" charset="-122"/>
                <a:ea typeface="微软雅黑" panose="020B0503020204020204" pitchFamily="34" charset="-122"/>
              </a:rPr>
              <a:t>在中国特色社会主义“四个自信”中，</a:t>
            </a:r>
            <a:r>
              <a:rPr lang="zh-CN" altLang="zh-CN" sz="2000" dirty="0" smtClean="0">
                <a:solidFill>
                  <a:srgbClr val="FF0000"/>
                </a:solidFill>
                <a:latin typeface="微软雅黑" panose="020B0503020204020204" pitchFamily="34" charset="-122"/>
                <a:ea typeface="微软雅黑" panose="020B0503020204020204" pitchFamily="34" charset="-122"/>
              </a:rPr>
              <a:t>文化自信</a:t>
            </a:r>
            <a:r>
              <a:rPr lang="zh-CN" altLang="zh-CN" sz="2000" dirty="0" smtClean="0">
                <a:latin typeface="微软雅黑" panose="020B0503020204020204" pitchFamily="34" charset="-122"/>
                <a:ea typeface="微软雅黑" panose="020B0503020204020204" pitchFamily="34" charset="-122"/>
              </a:rPr>
              <a:t>是更基础、更广泛、更深厚的自信。中国共产党人的文化创造，是从红色文化的创造性实践开始的。</a:t>
            </a:r>
            <a:endParaRPr lang="en-US" altLang="zh-CN"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37"/>
          <p:cNvGrpSpPr/>
          <p:nvPr/>
        </p:nvGrpSpPr>
        <p:grpSpPr bwMode="auto">
          <a:xfrm>
            <a:off x="3563620" y="1845310"/>
            <a:ext cx="5328285" cy="3237230"/>
            <a:chOff x="3602810" y="1928808"/>
            <a:chExt cx="4867338" cy="2428892"/>
          </a:xfrm>
        </p:grpSpPr>
        <p:sp>
          <p:nvSpPr>
            <p:cNvPr id="11" name="矩形 10"/>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2883" name="Rectangle 14"/>
          <p:cNvSpPr>
            <a:spLocks noGrp="1"/>
          </p:cNvSpPr>
          <p:nvPr>
            <p:ph type="body" sz="half" idx="4294967295"/>
          </p:nvPr>
        </p:nvSpPr>
        <p:spPr>
          <a:xfrm>
            <a:off x="3495675" y="2176145"/>
            <a:ext cx="5147945" cy="3100070"/>
          </a:xfrm>
        </p:spPr>
        <p:txBody>
          <a:bodyPr/>
          <a:lstStyle/>
          <a:p>
            <a:pPr algn="just" eaLnBrk="1" hangingPunct="1">
              <a:lnSpc>
                <a:spcPct val="125000"/>
              </a:lnSpc>
              <a:buFont typeface="Arial" panose="020B0604020202020204" pitchFamily="34" charset="0"/>
              <a:buNone/>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自从中国人学会了马克思列宁主义以后，中国人在精神上就由被动转入主动。从这时起，近代世界历史上那种看不起中国人，看不起中国文化的时代应当完结了。 </a:t>
            </a:r>
            <a:endParaRPr lang="en-US" altLang="zh-CN" sz="2000" dirty="0" smtClean="0">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毛泽东选集</a:t>
            </a:r>
            <a:r>
              <a:rPr lang="en-US" altLang="zh-CN" sz="2000" dirty="0" smtClean="0">
                <a:latin typeface="微软雅黑" panose="020B0503020204020204" pitchFamily="34" charset="-122"/>
                <a:ea typeface="微软雅黑" panose="020B0503020204020204" pitchFamily="34" charset="-122"/>
              </a:rPr>
              <a:t>》</a:t>
            </a:r>
            <a:r>
              <a:rPr lang="zh-CN" altLang="en-US" sz="2000" dirty="0" smtClean="0">
                <a:latin typeface="微软雅黑" panose="020B0503020204020204" pitchFamily="34" charset="-122"/>
                <a:ea typeface="微软雅黑" panose="020B0503020204020204" pitchFamily="34" charset="-122"/>
              </a:rPr>
              <a:t>第</a:t>
            </a:r>
            <a:r>
              <a:rPr lang="en-US" altLang="zh-CN" sz="2000" dirty="0" smtClean="0">
                <a:latin typeface="微软雅黑" panose="020B0503020204020204" pitchFamily="34" charset="-122"/>
                <a:ea typeface="微软雅黑" panose="020B0503020204020204" pitchFamily="34" charset="-122"/>
              </a:rPr>
              <a:t>4</a:t>
            </a:r>
            <a:r>
              <a:rPr lang="zh-CN" altLang="en-US" sz="2000" dirty="0" smtClean="0">
                <a:latin typeface="微软雅黑" panose="020B0503020204020204" pitchFamily="34" charset="-122"/>
                <a:ea typeface="微软雅黑" panose="020B0503020204020204" pitchFamily="34" charset="-122"/>
              </a:rPr>
              <a:t>卷，人民出版社</a:t>
            </a:r>
            <a:r>
              <a:rPr lang="en-US" altLang="zh-CN" sz="2000" dirty="0" smtClean="0">
                <a:latin typeface="微软雅黑" panose="020B0503020204020204" pitchFamily="34" charset="-122"/>
                <a:ea typeface="微软雅黑" panose="020B0503020204020204" pitchFamily="34" charset="-122"/>
              </a:rPr>
              <a:t>1991</a:t>
            </a:r>
            <a:r>
              <a:rPr lang="zh-CN" altLang="en-US" sz="2000" dirty="0" smtClean="0">
                <a:latin typeface="微软雅黑" panose="020B0503020204020204" pitchFamily="34" charset="-122"/>
                <a:ea typeface="微软雅黑" panose="020B0503020204020204" pitchFamily="34" charset="-122"/>
              </a:rPr>
              <a:t>年版，第</a:t>
            </a:r>
            <a:r>
              <a:rPr lang="en-US" altLang="zh-CN" sz="2000" dirty="0" smtClean="0">
                <a:latin typeface="微软雅黑" panose="020B0503020204020204" pitchFamily="34" charset="-122"/>
                <a:ea typeface="微软雅黑" panose="020B0503020204020204" pitchFamily="34" charset="-122"/>
              </a:rPr>
              <a:t>1516</a:t>
            </a:r>
            <a:r>
              <a:rPr lang="zh-CN" altLang="en-US" sz="2000" dirty="0" smtClean="0">
                <a:latin typeface="微软雅黑" panose="020B0503020204020204" pitchFamily="34" charset="-122"/>
                <a:ea typeface="微软雅黑" panose="020B0503020204020204" pitchFamily="34" charset="-122"/>
              </a:rPr>
              <a:t>页</a:t>
            </a:r>
            <a:r>
              <a:rPr lang="zh-CN" altLang="en-US" sz="2400" dirty="0" smtClean="0">
                <a:latin typeface="微软雅黑" panose="020B0503020204020204" pitchFamily="34" charset="-122"/>
                <a:ea typeface="微软雅黑" panose="020B0503020204020204" pitchFamily="34" charset="-122"/>
              </a:rPr>
              <a:t>。 </a:t>
            </a:r>
            <a:endParaRPr lang="zh-CN" altLang="en-US" sz="2400" dirty="0" smtClean="0">
              <a:latin typeface="微软雅黑" panose="020B0503020204020204" pitchFamily="34" charset="-122"/>
              <a:ea typeface="微软雅黑" panose="020B0503020204020204" pitchFamily="34" charset="-122"/>
            </a:endParaRPr>
          </a:p>
        </p:txBody>
      </p:sp>
      <p:pic>
        <p:nvPicPr>
          <p:cNvPr id="122884" name="Picture 15" descr="timg"/>
          <p:cNvPicPr>
            <a:picLocks noChangeAspect="1" noChangeArrowheads="1"/>
          </p:cNvPicPr>
          <p:nvPr/>
        </p:nvPicPr>
        <p:blipFill>
          <a:blip r:embed="rId1" cstate="print"/>
          <a:srcRect/>
          <a:stretch>
            <a:fillRect/>
          </a:stretch>
        </p:blipFill>
        <p:spPr bwMode="auto">
          <a:xfrm>
            <a:off x="510724" y="1496586"/>
            <a:ext cx="2781300" cy="3863975"/>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22884"/>
                                        </p:tgtEl>
                                        <p:attrNameLst>
                                          <p:attrName>style.visibility</p:attrName>
                                        </p:attrNameLst>
                                      </p:cBhvr>
                                      <p:to>
                                        <p:strVal val="visible"/>
                                      </p:to>
                                    </p:set>
                                    <p:animScale>
                                      <p:cBhvr>
                                        <p:cTn id="13" dur="1000" decel="50000" fill="hold">
                                          <p:stCondLst>
                                            <p:cond delay="0"/>
                                          </p:stCondLst>
                                        </p:cTn>
                                        <p:tgtEl>
                                          <p:spTgt spid="12288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4" dur="1000" decel="50000" fill="hold">
                                          <p:stCondLst>
                                            <p:cond delay="0"/>
                                          </p:stCondLst>
                                        </p:cTn>
                                        <p:tgtEl>
                                          <p:spTgt spid="122884"/>
                                        </p:tgtEl>
                                        <p:attrNameLst>
                                          <p:attrName>ppt_x</p:attrName>
                                          <p:attrName>ppt_y</p:attrName>
                                        </p:attrNameLst>
                                      </p:cBhvr>
                                    </p:animMotion>
                                    <p:animEffect transition="in" filter="fade">
                                      <p:cBhvr>
                                        <p:cTn id="15" dur="1000"/>
                                        <p:tgtEl>
                                          <p:spTgt spid="1228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286116" y="2285992"/>
            <a:ext cx="5245744" cy="2365519"/>
          </a:xfrm>
          <a:prstGeom prst="rect">
            <a:avLst/>
          </a:prstGeom>
          <a:noFill/>
        </p:spPr>
        <p:txBody>
          <a:bodyPr wrap="square">
            <a:spAutoFit/>
          </a:bodyPr>
          <a:lstStyle/>
          <a:p>
            <a:pPr indent="539750" fontAlgn="auto">
              <a:lnSpc>
                <a:spcPct val="125000"/>
              </a:lnSpc>
              <a:spcBef>
                <a:spcPts val="0"/>
              </a:spcBef>
              <a:spcAft>
                <a:spcPts val="0"/>
              </a:spcAft>
              <a:defRPr/>
            </a:pPr>
            <a:r>
              <a:rPr lang="zh-CN" altLang="en-US" sz="2000" spc="300" dirty="0">
                <a:latin typeface="微软雅黑" panose="020B0503020204020204" pitchFamily="34" charset="-122"/>
                <a:ea typeface="微软雅黑" panose="020B0503020204020204" pitchFamily="34" charset="-122"/>
              </a:rPr>
              <a:t>陈逸群，</a:t>
            </a:r>
            <a:r>
              <a:rPr lang="en-US" altLang="zh-CN" sz="2000" spc="300" dirty="0">
                <a:latin typeface="微软雅黑" panose="020B0503020204020204" pitchFamily="34" charset="-122"/>
                <a:ea typeface="微软雅黑" panose="020B0503020204020204" pitchFamily="34" charset="-122"/>
              </a:rPr>
              <a:t>1905</a:t>
            </a:r>
            <a:r>
              <a:rPr lang="zh-CN" altLang="en-US" sz="2000" spc="300" dirty="0">
                <a:latin typeface="微软雅黑" panose="020B0503020204020204" pitchFamily="34" charset="-122"/>
                <a:ea typeface="微软雅黑" panose="020B0503020204020204" pitchFamily="34" charset="-122"/>
              </a:rPr>
              <a:t>年生，江西铜鼓人，</a:t>
            </a:r>
            <a:r>
              <a:rPr lang="en-US" altLang="zh-CN" sz="2000" spc="300" dirty="0">
                <a:latin typeface="微软雅黑" panose="020B0503020204020204" pitchFamily="34" charset="-122"/>
                <a:ea typeface="微软雅黑" panose="020B0503020204020204" pitchFamily="34" charset="-122"/>
              </a:rPr>
              <a:t>1926</a:t>
            </a:r>
            <a:r>
              <a:rPr lang="zh-CN" altLang="en-US" sz="2000" spc="300" dirty="0">
                <a:latin typeface="微软雅黑" panose="020B0503020204020204" pitchFamily="34" charset="-122"/>
                <a:ea typeface="微软雅黑" panose="020B0503020204020204" pitchFamily="34" charset="-122"/>
              </a:rPr>
              <a:t>年从江西省立第一师范学校毕业后回铜鼓从事工人运动</a:t>
            </a:r>
            <a:r>
              <a:rPr lang="zh-CN" altLang="en-US" sz="2000" spc="300" dirty="0" smtClean="0">
                <a:latin typeface="微软雅黑" panose="020B0503020204020204" pitchFamily="34" charset="-122"/>
                <a:ea typeface="微软雅黑" panose="020B0503020204020204" pitchFamily="34" charset="-122"/>
              </a:rPr>
              <a:t>。</a:t>
            </a:r>
            <a:r>
              <a:rPr lang="en-US" altLang="zh-CN" sz="2000" spc="300" dirty="0" smtClean="0">
                <a:latin typeface="微软雅黑" panose="020B0503020204020204" pitchFamily="34" charset="-122"/>
                <a:ea typeface="微软雅黑" panose="020B0503020204020204" pitchFamily="34" charset="-122"/>
              </a:rPr>
              <a:t>1927</a:t>
            </a:r>
            <a:r>
              <a:rPr lang="zh-CN" altLang="en-US" sz="2000" spc="300" dirty="0">
                <a:latin typeface="微软雅黑" panose="020B0503020204020204" pitchFamily="34" charset="-122"/>
                <a:ea typeface="微软雅黑" panose="020B0503020204020204" pitchFamily="34" charset="-122"/>
              </a:rPr>
              <a:t>年</a:t>
            </a:r>
            <a:r>
              <a:rPr lang="en-US" altLang="zh-CN" sz="2000" spc="300" dirty="0">
                <a:latin typeface="微软雅黑" panose="020B0503020204020204" pitchFamily="34" charset="-122"/>
                <a:ea typeface="微软雅黑" panose="020B0503020204020204" pitchFamily="34" charset="-122"/>
              </a:rPr>
              <a:t>12</a:t>
            </a:r>
            <a:r>
              <a:rPr lang="zh-CN" altLang="en-US" sz="2000" spc="300" dirty="0">
                <a:latin typeface="微软雅黑" panose="020B0503020204020204" pitchFamily="34" charset="-122"/>
                <a:ea typeface="微软雅黑" panose="020B0503020204020204" pitchFamily="34" charset="-122"/>
              </a:rPr>
              <a:t>月</a:t>
            </a:r>
            <a:r>
              <a:rPr lang="en-US" altLang="zh-CN" sz="2000" spc="300" dirty="0">
                <a:latin typeface="微软雅黑" panose="020B0503020204020204" pitchFamily="34" charset="-122"/>
                <a:ea typeface="微软雅黑" panose="020B0503020204020204" pitchFamily="34" charset="-122"/>
              </a:rPr>
              <a:t>3</a:t>
            </a:r>
            <a:r>
              <a:rPr lang="zh-CN" altLang="en-US" sz="2000" spc="300" dirty="0">
                <a:latin typeface="微软雅黑" panose="020B0503020204020204" pitchFamily="34" charset="-122"/>
                <a:ea typeface="微软雅黑" panose="020B0503020204020204" pitchFamily="34" charset="-122"/>
              </a:rPr>
              <a:t>日，陈逸群不幸被捕。</a:t>
            </a:r>
            <a:r>
              <a:rPr lang="en-US" altLang="zh-CN" sz="2000" spc="300" dirty="0">
                <a:latin typeface="微软雅黑" panose="020B0503020204020204" pitchFamily="34" charset="-122"/>
                <a:ea typeface="微软雅黑" panose="020B0503020204020204" pitchFamily="34" charset="-122"/>
              </a:rPr>
              <a:t>1928</a:t>
            </a:r>
            <a:r>
              <a:rPr lang="zh-CN" altLang="en-US" sz="2000" spc="300" dirty="0">
                <a:latin typeface="微软雅黑" panose="020B0503020204020204" pitchFamily="34" charset="-122"/>
                <a:ea typeface="微软雅黑" panose="020B0503020204020204" pitchFamily="34" charset="-122"/>
              </a:rPr>
              <a:t>年</a:t>
            </a:r>
            <a:r>
              <a:rPr lang="en-US" altLang="zh-CN" sz="2000" spc="300" dirty="0">
                <a:latin typeface="微软雅黑" panose="020B0503020204020204" pitchFamily="34" charset="-122"/>
                <a:ea typeface="微软雅黑" panose="020B0503020204020204" pitchFamily="34" charset="-122"/>
              </a:rPr>
              <a:t>4</a:t>
            </a:r>
            <a:r>
              <a:rPr lang="zh-CN" altLang="en-US" sz="2000" spc="300" dirty="0">
                <a:latin typeface="微软雅黑" panose="020B0503020204020204" pitchFamily="34" charset="-122"/>
                <a:ea typeface="微软雅黑" panose="020B0503020204020204" pitchFamily="34" charset="-122"/>
              </a:rPr>
              <a:t>月，陈逸群在临刑前写了这封铿锵有力的绝笔信后，英勇就义，时年</a:t>
            </a:r>
            <a:r>
              <a:rPr lang="en-US" altLang="zh-CN" sz="2000" spc="300" dirty="0">
                <a:latin typeface="微软雅黑" panose="020B0503020204020204" pitchFamily="34" charset="-122"/>
                <a:ea typeface="微软雅黑" panose="020B0503020204020204" pitchFamily="34" charset="-122"/>
              </a:rPr>
              <a:t>23</a:t>
            </a:r>
            <a:r>
              <a:rPr lang="zh-CN" altLang="en-US" sz="2000" spc="300" dirty="0">
                <a:latin typeface="微软雅黑" panose="020B0503020204020204" pitchFamily="34" charset="-122"/>
                <a:ea typeface="微软雅黑" panose="020B0503020204020204" pitchFamily="34" charset="-122"/>
              </a:rPr>
              <a:t>岁</a:t>
            </a:r>
            <a:r>
              <a:rPr lang="zh-CN" altLang="en-US" sz="2000" spc="300" dirty="0" smtClean="0">
                <a:latin typeface="微软雅黑" panose="020B0503020204020204" pitchFamily="34" charset="-122"/>
                <a:ea typeface="微软雅黑" panose="020B0503020204020204" pitchFamily="34" charset="-122"/>
              </a:rPr>
              <a:t>。</a:t>
            </a:r>
            <a:endParaRPr lang="zh-CN" altLang="en-US" sz="2000" spc="300" dirty="0">
              <a:latin typeface="微软雅黑" panose="020B0503020204020204" pitchFamily="34" charset="-122"/>
              <a:ea typeface="微软雅黑" panose="020B0503020204020204" pitchFamily="34" charset="-122"/>
            </a:endParaRPr>
          </a:p>
        </p:txBody>
      </p:sp>
      <p:pic>
        <p:nvPicPr>
          <p:cNvPr id="1026" name="Picture 2" descr="C:\Users\Administrator\Desktop\91529822720e0cf3c0e5588a0c46f21fbe09aab4.jpg"/>
          <p:cNvPicPr>
            <a:picLocks noChangeAspect="1" noChangeArrowheads="1"/>
          </p:cNvPicPr>
          <p:nvPr/>
        </p:nvPicPr>
        <p:blipFill>
          <a:blip r:embed="rId1" cstate="print"/>
          <a:srcRect/>
          <a:stretch>
            <a:fillRect/>
          </a:stretch>
        </p:blipFill>
        <p:spPr bwMode="auto">
          <a:xfrm>
            <a:off x="899592" y="2204864"/>
            <a:ext cx="1976441" cy="280527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6" name="TextBox 5"/>
          <p:cNvSpPr txBox="1"/>
          <p:nvPr/>
        </p:nvSpPr>
        <p:spPr>
          <a:xfrm>
            <a:off x="4427984" y="1268760"/>
            <a:ext cx="1785950" cy="523220"/>
          </a:xfrm>
          <a:prstGeom prst="rect">
            <a:avLst/>
          </a:prstGeom>
          <a:noFill/>
        </p:spPr>
        <p:txBody>
          <a:bodyPr wrap="square" rtlCol="0">
            <a:spAutoFit/>
          </a:bodyPr>
          <a:lstStyle/>
          <a:p>
            <a:r>
              <a:rPr lang="zh-CN" altLang="en-US" sz="2800" b="1" dirty="0">
                <a:solidFill>
                  <a:srgbClr val="C00000"/>
                </a:solidFill>
                <a:latin typeface="微软雅黑" panose="020B0503020204020204" pitchFamily="34" charset="-122"/>
                <a:ea typeface="微软雅黑" panose="020B0503020204020204" pitchFamily="34" charset="-122"/>
              </a:rPr>
              <a:t>人物介绍</a:t>
            </a:r>
            <a:endParaRPr lang="zh-CN" altLang="en-US" sz="2800" b="1" dirty="0">
              <a:solidFill>
                <a:srgbClr val="C00000"/>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2758258" y="1916832"/>
            <a:ext cx="5702174" cy="0"/>
          </a:xfrm>
          <a:prstGeom prst="line">
            <a:avLst/>
          </a:prstGeom>
          <a:ln w="19050" cmpd="dbl">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组合 37"/>
          <p:cNvGrpSpPr/>
          <p:nvPr/>
        </p:nvGrpSpPr>
        <p:grpSpPr bwMode="auto">
          <a:xfrm>
            <a:off x="179512" y="2060848"/>
            <a:ext cx="3744416" cy="3096344"/>
            <a:chOff x="3602810" y="1928808"/>
            <a:chExt cx="4867338" cy="2428892"/>
          </a:xfrm>
        </p:grpSpPr>
        <p:sp>
          <p:nvSpPr>
            <p:cNvPr id="17" name="矩形 16"/>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8" name="直接连接符 17"/>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grpSp>
        <p:nvGrpSpPr>
          <p:cNvPr id="10" name="组合 37"/>
          <p:cNvGrpSpPr/>
          <p:nvPr/>
        </p:nvGrpSpPr>
        <p:grpSpPr bwMode="auto">
          <a:xfrm>
            <a:off x="4139952" y="2132856"/>
            <a:ext cx="4824536" cy="3096344"/>
            <a:chOff x="3602810" y="1928808"/>
            <a:chExt cx="4867338" cy="2428892"/>
          </a:xfrm>
        </p:grpSpPr>
        <p:sp>
          <p:nvSpPr>
            <p:cNvPr id="11" name="矩形 10"/>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2" name="直接连接符 11"/>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123907" name="Rectangle 3"/>
          <p:cNvSpPr>
            <a:spLocks noGrp="1"/>
          </p:cNvSpPr>
          <p:nvPr>
            <p:ph type="body" sz="half" idx="4294967295"/>
          </p:nvPr>
        </p:nvSpPr>
        <p:spPr>
          <a:xfrm>
            <a:off x="4139952" y="2348880"/>
            <a:ext cx="4788024" cy="2952327"/>
          </a:xfrm>
        </p:spPr>
        <p:txBody>
          <a:bodyPr/>
          <a:lstStyle/>
          <a:p>
            <a:pPr eaLnBrk="1" hangingPunct="1">
              <a:lnSpc>
                <a:spcPct val="125000"/>
              </a:lnSpc>
              <a:buFont typeface="Arial" panose="020B0604020202020204" pitchFamily="34" charset="0"/>
              <a:buNone/>
            </a:pPr>
            <a:r>
              <a:rPr lang="zh-CN" altLang="en-US" sz="2000" dirty="0" smtClean="0">
                <a:latin typeface="微软雅黑" panose="020B0503020204020204" pitchFamily="34" charset="-122"/>
                <a:ea typeface="微软雅黑" panose="020B0503020204020204" pitchFamily="34" charset="-122"/>
              </a:rPr>
              <a:t>           在马克思列宁主义同中国工人运动的结合过程中，一九二一年中国共产党应运而生。从此，中国人民谋求民族独立、人民解放和国家富强、人民幸福的斗争就有了主心骨，中国人民就从精神上由被动转为主动。 </a:t>
            </a:r>
            <a:endParaRPr lang="zh-CN" altLang="en-US" sz="2000" dirty="0" smtClean="0">
              <a:latin typeface="微软雅黑" panose="020B0503020204020204" pitchFamily="34" charset="-122"/>
              <a:ea typeface="微软雅黑" panose="020B0503020204020204" pitchFamily="34" charset="-122"/>
            </a:endParaRPr>
          </a:p>
          <a:p>
            <a:pPr eaLnBrk="1" hangingPunct="1">
              <a:lnSpc>
                <a:spcPct val="125000"/>
              </a:lnSpc>
              <a:buFont typeface="Arial" panose="020B0604020202020204" pitchFamily="34" charset="0"/>
              <a:buNone/>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习近平</a:t>
            </a:r>
            <a:endParaRPr lang="zh-CN" altLang="en-US" sz="2000" dirty="0" smtClean="0">
              <a:latin typeface="微软雅黑" panose="020B0503020204020204" pitchFamily="34" charset="-122"/>
              <a:ea typeface="微软雅黑" panose="020B0503020204020204" pitchFamily="34" charset="-122"/>
            </a:endParaRPr>
          </a:p>
        </p:txBody>
      </p:sp>
      <p:pic>
        <p:nvPicPr>
          <p:cNvPr id="123908" name="Picture 5" descr="下载"/>
          <p:cNvPicPr>
            <a:picLocks noChangeAspect="1" noChangeArrowheads="1"/>
          </p:cNvPicPr>
          <p:nvPr/>
        </p:nvPicPr>
        <p:blipFill>
          <a:blip r:embed="rId1" cstate="print"/>
          <a:srcRect/>
          <a:stretch>
            <a:fillRect/>
          </a:stretch>
        </p:blipFill>
        <p:spPr bwMode="auto">
          <a:xfrm>
            <a:off x="251520" y="2276872"/>
            <a:ext cx="3599808" cy="2664296"/>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37"/>
          <p:cNvGrpSpPr/>
          <p:nvPr/>
        </p:nvGrpSpPr>
        <p:grpSpPr bwMode="auto">
          <a:xfrm>
            <a:off x="683260" y="1983105"/>
            <a:ext cx="7848600" cy="3966210"/>
            <a:chOff x="3602810" y="1928808"/>
            <a:chExt cx="4867338" cy="2428892"/>
          </a:xfrm>
        </p:grpSpPr>
        <p:sp>
          <p:nvSpPr>
            <p:cNvPr id="13" name="矩形 12"/>
            <p:cNvSpPr/>
            <p:nvPr/>
          </p:nvSpPr>
          <p:spPr>
            <a:xfrm>
              <a:off x="3642870" y="1928808"/>
              <a:ext cx="4787217" cy="2058383"/>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4" name="直接连接符 13"/>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6" name="矩形 5"/>
          <p:cNvSpPr/>
          <p:nvPr/>
        </p:nvSpPr>
        <p:spPr>
          <a:xfrm>
            <a:off x="934517" y="2271286"/>
            <a:ext cx="7346007" cy="2784475"/>
          </a:xfrm>
          <a:prstGeom prst="rect">
            <a:avLst/>
          </a:prstGeom>
        </p:spPr>
        <p:txBody>
          <a:bodyPr wrap="square">
            <a:spAutoFit/>
          </a:bodyPr>
          <a:lstStyle/>
          <a:p>
            <a:pPr>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红色文化特别是其中蕴含的中国共产党革命精神，是我们最宝贵的文化资源。</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红色文化具有</a:t>
            </a:r>
            <a:r>
              <a:rPr lang="zh-CN" altLang="en-US" sz="2000" dirty="0" smtClean="0">
                <a:solidFill>
                  <a:srgbClr val="FF3333"/>
                </a:solidFill>
                <a:latin typeface="微软雅黑" panose="020B0503020204020204" pitchFamily="34" charset="-122"/>
                <a:ea typeface="微软雅黑" panose="020B0503020204020204" pitchFamily="34" charset="-122"/>
              </a:rPr>
              <a:t>教育的内涵性</a:t>
            </a:r>
            <a:r>
              <a:rPr lang="zh-CN" altLang="en-US" sz="2000" dirty="0" smtClean="0">
                <a:latin typeface="微软雅黑" panose="020B0503020204020204" pitchFamily="34" charset="-122"/>
                <a:ea typeface="微软雅黑" panose="020B0503020204020204" pitchFamily="34" charset="-122"/>
              </a:rPr>
              <a:t>。它厚重的文化内涵，蕴含着中国共产党人的价值追求和高尚精神，折射出革命先辈的崇高理想、坚定信念、爱国情怀和高尚品质。</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利用红色文化进行思想政治教育，具有广泛的</a:t>
            </a:r>
            <a:r>
              <a:rPr lang="zh-CN" altLang="en-US" sz="2000" dirty="0" smtClean="0">
                <a:solidFill>
                  <a:srgbClr val="FF3333"/>
                </a:solidFill>
                <a:latin typeface="微软雅黑" panose="020B0503020204020204" pitchFamily="34" charset="-122"/>
                <a:ea typeface="微软雅黑" panose="020B0503020204020204" pitchFamily="34" charset="-122"/>
              </a:rPr>
              <a:t>适应性和针对性</a:t>
            </a:r>
            <a:r>
              <a:rPr lang="zh-CN" altLang="en-US" sz="2000" dirty="0" smtClean="0">
                <a:latin typeface="微软雅黑" panose="020B0503020204020204" pitchFamily="34" charset="-122"/>
                <a:ea typeface="微软雅黑" panose="020B0503020204020204" pitchFamily="34" charset="-122"/>
              </a:rPr>
              <a:t>。</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利用红色文化开展思想政治教育，具有应用的</a:t>
            </a:r>
            <a:r>
              <a:rPr lang="zh-CN" altLang="en-US" sz="2000" dirty="0" smtClean="0">
                <a:solidFill>
                  <a:srgbClr val="FF3333"/>
                </a:solidFill>
                <a:latin typeface="微软雅黑" panose="020B0503020204020204" pitchFamily="34" charset="-122"/>
                <a:ea typeface="微软雅黑" panose="020B0503020204020204" pitchFamily="34" charset="-122"/>
              </a:rPr>
              <a:t>多样性</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p:txBody>
      </p:sp>
      <p:sp>
        <p:nvSpPr>
          <p:cNvPr id="7" name="TextBox 10"/>
          <p:cNvSpPr txBox="1">
            <a:spLocks noChangeArrowheads="1"/>
          </p:cNvSpPr>
          <p:nvPr/>
        </p:nvSpPr>
        <p:spPr bwMode="auto">
          <a:xfrm>
            <a:off x="1187450" y="1044575"/>
            <a:ext cx="6726555"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（三）优质</a:t>
            </a:r>
            <a:r>
              <a:rPr lang="zh-CN" altLang="en-US" sz="2400" b="1" spc="300" dirty="0">
                <a:solidFill>
                  <a:srgbClr val="C00000"/>
                </a:solidFill>
                <a:latin typeface="微软雅黑" panose="020B0503020204020204" pitchFamily="34" charset="-122"/>
                <a:ea typeface="微软雅黑" panose="020B0503020204020204" pitchFamily="34" charset="-122"/>
              </a:rPr>
              <a:t>资源：思想政治教育的生动</a:t>
            </a:r>
            <a:r>
              <a:rPr lang="zh-CN" altLang="en-US" sz="2400" b="1" spc="300" dirty="0" smtClean="0">
                <a:solidFill>
                  <a:srgbClr val="C00000"/>
                </a:solidFill>
                <a:latin typeface="微软雅黑" panose="020B0503020204020204" pitchFamily="34" charset="-122"/>
                <a:ea typeface="微软雅黑" panose="020B0503020204020204" pitchFamily="34" charset="-122"/>
              </a:rPr>
              <a:t>教材</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1" name="Rectangle 5"/>
          <p:cNvSpPr>
            <a:spLocks noChangeArrowheads="1"/>
          </p:cNvSpPr>
          <p:nvPr/>
        </p:nvSpPr>
        <p:spPr bwMode="auto">
          <a:xfrm>
            <a:off x="3203848" y="1628800"/>
            <a:ext cx="2709396" cy="523220"/>
          </a:xfrm>
          <a:prstGeom prst="rect">
            <a:avLst/>
          </a:prstGeom>
          <a:noFill/>
          <a:ln w="9525">
            <a:noFill/>
            <a:miter lim="800000"/>
          </a:ln>
        </p:spPr>
        <p:txBody>
          <a:bodyPr wrap="none">
            <a:spAutoFit/>
          </a:bodyPr>
          <a:lstStyle/>
          <a:p>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红色文化的载体</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124932" name="Picture 6" descr="下载 (2)"/>
          <p:cNvPicPr>
            <a:picLocks noChangeAspect="1" noChangeArrowheads="1"/>
          </p:cNvPicPr>
          <p:nvPr/>
        </p:nvPicPr>
        <p:blipFill>
          <a:blip r:embed="rId1" cstate="print"/>
          <a:srcRect/>
          <a:stretch>
            <a:fillRect/>
          </a:stretch>
        </p:blipFill>
        <p:spPr bwMode="auto">
          <a:xfrm>
            <a:off x="251520" y="2204864"/>
            <a:ext cx="4415952" cy="3312368"/>
          </a:xfrm>
          <a:prstGeom prst="rect">
            <a:avLst/>
          </a:prstGeom>
          <a:ln>
            <a:noFill/>
          </a:ln>
          <a:effectLst>
            <a:softEdge rad="112500"/>
          </a:effectLst>
        </p:spPr>
      </p:pic>
      <p:pic>
        <p:nvPicPr>
          <p:cNvPr id="124933" name="Picture 7" descr="u=3557956085,2540441955&amp;fm=26&amp;gp=0"/>
          <p:cNvPicPr>
            <a:picLocks noChangeAspect="1" noChangeArrowheads="1"/>
          </p:cNvPicPr>
          <p:nvPr/>
        </p:nvPicPr>
        <p:blipFill>
          <a:blip r:embed="rId2" cstate="print"/>
          <a:srcRect/>
          <a:stretch>
            <a:fillRect/>
          </a:stretch>
        </p:blipFill>
        <p:spPr bwMode="auto">
          <a:xfrm>
            <a:off x="4788024" y="2276872"/>
            <a:ext cx="4152900" cy="3240087"/>
          </a:xfrm>
          <a:prstGeom prst="rect">
            <a:avLst/>
          </a:prstGeom>
          <a:ln>
            <a:noFill/>
          </a:ln>
          <a:effectLst>
            <a:softEdge rad="112500"/>
          </a:effectLst>
        </p:spPr>
      </p:pic>
      <p:sp>
        <p:nvSpPr>
          <p:cNvPr id="5" name="TextBox 10"/>
          <p:cNvSpPr txBox="1">
            <a:spLocks noChangeArrowheads="1"/>
          </p:cNvSpPr>
          <p:nvPr/>
        </p:nvSpPr>
        <p:spPr bwMode="auto">
          <a:xfrm>
            <a:off x="1229995" y="1036320"/>
            <a:ext cx="7133590"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（三）优质</a:t>
            </a:r>
            <a:r>
              <a:rPr lang="zh-CN" altLang="en-US" sz="2400" b="1" spc="300" dirty="0">
                <a:solidFill>
                  <a:srgbClr val="C00000"/>
                </a:solidFill>
                <a:latin typeface="微软雅黑" panose="020B0503020204020204" pitchFamily="34" charset="-122"/>
                <a:ea typeface="微软雅黑" panose="020B0503020204020204" pitchFamily="34" charset="-122"/>
              </a:rPr>
              <a:t>资源：思想政治教育的生动</a:t>
            </a:r>
            <a:r>
              <a:rPr lang="zh-CN" altLang="en-US" sz="2400" b="1" spc="300" dirty="0" smtClean="0">
                <a:solidFill>
                  <a:srgbClr val="C00000"/>
                </a:solidFill>
                <a:latin typeface="微软雅黑" panose="020B0503020204020204" pitchFamily="34" charset="-122"/>
                <a:ea typeface="微软雅黑" panose="020B0503020204020204" pitchFamily="34" charset="-122"/>
              </a:rPr>
              <a:t>教材</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timgsa.baidu.com/timg?image&amp;quality=80&amp;size=b9999_10000&amp;sec=1550736798967&amp;di=54155059407091bec3b90d86af90ee2e&amp;imgtype=0&amp;src=http%3A%2F%2Fi.gtimg.cn%2Fqqlive%2Fimages%2Fnewcolumn%2Fv1%2Fi%2Fifnaon.jpg"/>
          <p:cNvPicPr>
            <a:picLocks noChangeAspect="1" noChangeArrowheads="1"/>
          </p:cNvPicPr>
          <p:nvPr/>
        </p:nvPicPr>
        <p:blipFill>
          <a:blip r:embed="rId1" cstate="print"/>
          <a:srcRect/>
          <a:stretch>
            <a:fillRect/>
          </a:stretch>
        </p:blipFill>
        <p:spPr bwMode="auto">
          <a:xfrm>
            <a:off x="1370628" y="1994297"/>
            <a:ext cx="2447925" cy="3388619"/>
          </a:xfrm>
          <a:prstGeom prst="rect">
            <a:avLst/>
          </a:prstGeom>
          <a:noFill/>
        </p:spPr>
      </p:pic>
      <p:sp>
        <p:nvSpPr>
          <p:cNvPr id="8" name="Rectangle 3"/>
          <p:cNvSpPr>
            <a:spLocks noChangeArrowheads="1"/>
          </p:cNvSpPr>
          <p:nvPr/>
        </p:nvSpPr>
        <p:spPr bwMode="auto">
          <a:xfrm>
            <a:off x="3319036" y="1259230"/>
            <a:ext cx="2698175" cy="523220"/>
          </a:xfrm>
          <a:prstGeom prst="rect">
            <a:avLst/>
          </a:prstGeom>
          <a:noFill/>
          <a:ln w="9525">
            <a:noFill/>
            <a:miter lim="800000"/>
          </a:ln>
        </p:spPr>
        <p:txBody>
          <a:bodyPr wrap="none">
            <a:spAutoFit/>
          </a:bodyPr>
          <a:lstStyle/>
          <a:p>
            <a:r>
              <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rPr>
              <a:t>红色文化的载体</a:t>
            </a:r>
            <a:endParaRPr lang="zh-CN" altLang="en-US" sz="2800" dirty="0">
              <a:solidFill>
                <a:schemeClr val="tx1">
                  <a:lumMod val="95000"/>
                  <a:lumOff val="5000"/>
                </a:schemeClr>
              </a:solidFill>
              <a:latin typeface="微软雅黑" panose="020B0503020204020204" pitchFamily="34" charset="-122"/>
              <a:ea typeface="微软雅黑" panose="020B0503020204020204" pitchFamily="34" charset="-122"/>
            </a:endParaRPr>
          </a:p>
        </p:txBody>
      </p:sp>
      <p:sp>
        <p:nvSpPr>
          <p:cNvPr id="11" name="Rectangle 3"/>
          <p:cNvSpPr>
            <a:spLocks noChangeArrowheads="1"/>
          </p:cNvSpPr>
          <p:nvPr/>
        </p:nvSpPr>
        <p:spPr bwMode="auto">
          <a:xfrm>
            <a:off x="5101590" y="2857500"/>
            <a:ext cx="2871470" cy="460375"/>
          </a:xfrm>
          <a:prstGeom prst="rect">
            <a:avLst/>
          </a:prstGeom>
          <a:noFill/>
          <a:ln w="9525">
            <a:noFill/>
            <a:miter lim="800000"/>
          </a:ln>
        </p:spPr>
        <p:txBody>
          <a:bodyPr wrap="square">
            <a:spAutoFit/>
          </a:bodyPr>
          <a:lstStyle/>
          <a:p>
            <a:r>
              <a:rPr lang="zh-CN" altLang="en-US" sz="2400" dirty="0" smtClean="0">
                <a:solidFill>
                  <a:schemeClr val="tx1">
                    <a:lumMod val="95000"/>
                    <a:lumOff val="5000"/>
                  </a:schemeClr>
                </a:solidFill>
                <a:latin typeface="微软雅黑" panose="020B0503020204020204" pitchFamily="34" charset="-122"/>
                <a:ea typeface="微软雅黑" panose="020B0503020204020204" pitchFamily="34" charset="-122"/>
              </a:rPr>
              <a:t>歌曲：《十送红军》</a:t>
            </a:r>
            <a:endParaRPr lang="en-US" altLang="zh-CN" sz="2400" dirty="0" smtClean="0">
              <a:solidFill>
                <a:schemeClr val="tx1">
                  <a:lumMod val="95000"/>
                  <a:lumOff val="5000"/>
                </a:schemeClr>
              </a:solidFill>
              <a:latin typeface="微软雅黑" panose="020B0503020204020204" pitchFamily="34" charset="-122"/>
              <a:ea typeface="微软雅黑" panose="020B0503020204020204" pitchFamily="34" charset="-122"/>
            </a:endParaRPr>
          </a:p>
        </p:txBody>
      </p:sp>
      <p:pic>
        <p:nvPicPr>
          <p:cNvPr id="7" name="6.十送红军.mp3">
            <a:hlinkClick r:id="" action="ppaction://media"/>
          </p:cNvPr>
          <p:cNvPicPr>
            <a:picLocks noRot="1" noChangeAspect="1"/>
          </p:cNvPicPr>
          <p:nvPr>
            <a:audioFile r:link="rId2"/>
            <p:extLst>
              <p:ext uri="{DAA4B4D4-6D71-4841-9C94-3DE7FCFB9230}">
                <p14:media xmlns:p14="http://schemas.microsoft.com/office/powerpoint/2010/main" r:link="rId3"/>
              </p:ext>
            </p:extLst>
          </p:nvPr>
        </p:nvPicPr>
        <p:blipFill>
          <a:blip r:embed="rId4" cstate="print"/>
          <a:stretch>
            <a:fillRect/>
          </a:stretch>
        </p:blipFill>
        <p:spPr>
          <a:xfrm>
            <a:off x="4679057" y="2935044"/>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62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Box 10"/>
          <p:cNvSpPr txBox="1">
            <a:spLocks noChangeArrowheads="1"/>
          </p:cNvSpPr>
          <p:nvPr/>
        </p:nvSpPr>
        <p:spPr bwMode="auto">
          <a:xfrm>
            <a:off x="395605" y="1374775"/>
            <a:ext cx="8213090"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（四）文化</a:t>
            </a:r>
            <a:r>
              <a:rPr lang="zh-CN" altLang="en-US" sz="2400" b="1" spc="300" dirty="0">
                <a:solidFill>
                  <a:srgbClr val="C00000"/>
                </a:solidFill>
                <a:latin typeface="微软雅黑" panose="020B0503020204020204" pitchFamily="34" charset="-122"/>
                <a:ea typeface="微软雅黑" panose="020B0503020204020204" pitchFamily="34" charset="-122"/>
              </a:rPr>
              <a:t>滋养：新时代大学生成长成才的鲜活</a:t>
            </a:r>
            <a:r>
              <a:rPr lang="zh-CN" altLang="en-US" sz="2400" b="1" spc="300" dirty="0" smtClean="0">
                <a:solidFill>
                  <a:srgbClr val="C00000"/>
                </a:solidFill>
                <a:latin typeface="微软雅黑" panose="020B0503020204020204" pitchFamily="34" charset="-122"/>
                <a:ea typeface="微软雅黑" panose="020B0503020204020204" pitchFamily="34" charset="-122"/>
              </a:rPr>
              <a:t>养分</a:t>
            </a:r>
            <a:endParaRPr lang="zh-CN" altLang="en-US"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5" name="矩形 4"/>
          <p:cNvSpPr/>
          <p:nvPr/>
        </p:nvSpPr>
        <p:spPr>
          <a:xfrm>
            <a:off x="4902835" y="2502535"/>
            <a:ext cx="3705860" cy="2476500"/>
          </a:xfrm>
          <a:prstGeom prst="rect">
            <a:avLst/>
          </a:prstGeom>
        </p:spPr>
        <p:txBody>
          <a:bodyPr wrap="square">
            <a:spAutoFit/>
          </a:bodyPr>
          <a:lstStyle/>
          <a:p>
            <a:pPr algn="just">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新时代，红色文化为教育和引导青年大学生健康成长，真正成为担当民族复兴大任的时代新人，提供重要的文化滋养，发挥着本源性价值引导作用。</a:t>
            </a:r>
            <a:endParaRPr lang="zh-CN" altLang="en-US" sz="2000" dirty="0" smtClean="0">
              <a:latin typeface="微软雅黑" panose="020B0503020204020204" pitchFamily="34" charset="-122"/>
              <a:ea typeface="微软雅黑" panose="020B0503020204020204" pitchFamily="34" charset="-122"/>
            </a:endParaRPr>
          </a:p>
        </p:txBody>
      </p:sp>
      <p:pic>
        <p:nvPicPr>
          <p:cNvPr id="129029" name="Picture 5" descr="https://timgsa.baidu.com/timg?image&amp;quality=80&amp;size=b9999_10000&amp;sec=1550739994472&amp;di=e76404a7806b2f6875b08647b3eb8a00&amp;imgtype=0&amp;src=http%3A%2F%2Fbpic.ooopic.com%2F18%2F40%2F45%2F18404555-723c9bd91d629fb6eee4191eba4dff8f-0.jpg"/>
          <p:cNvPicPr>
            <a:picLocks noChangeAspect="1" noChangeArrowheads="1"/>
          </p:cNvPicPr>
          <p:nvPr/>
        </p:nvPicPr>
        <p:blipFill>
          <a:blip r:embed="rId1" cstate="print"/>
          <a:srcRect/>
          <a:stretch>
            <a:fillRect/>
          </a:stretch>
        </p:blipFill>
        <p:spPr bwMode="auto">
          <a:xfrm>
            <a:off x="395536" y="2348880"/>
            <a:ext cx="4218996" cy="3168352"/>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74540" y="1844675"/>
            <a:ext cx="4257675" cy="3169285"/>
          </a:xfrm>
          <a:prstGeom prst="rect">
            <a:avLst/>
          </a:prstGeom>
        </p:spPr>
        <p:txBody>
          <a:bodyPr wrap="square">
            <a:spAutoFit/>
          </a:bodyPr>
          <a:lstStyle/>
          <a:p>
            <a:pPr algn="just">
              <a:lnSpc>
                <a:spcPct val="125000"/>
              </a:lnSpc>
              <a:buFont typeface="Wingdings" panose="05000000000000000000" pitchFamily="2" charset="2"/>
              <a:buChar char="l"/>
            </a:pPr>
            <a:r>
              <a:rPr lang="en-US" altLang="zh-CN" sz="20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红色文化是中华民族复兴历史进程中形成的先进文化成果。</a:t>
            </a:r>
            <a:endParaRPr lang="zh-CN" altLang="en-US"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实现民族独立和振兴、国家富强和兴盛、人民解放和幸福，是红色文化的价值目标。</a:t>
            </a:r>
            <a:endParaRPr lang="en-US" altLang="zh-CN" sz="2000" dirty="0" smtClean="0">
              <a:latin typeface="微软雅黑" panose="020B0503020204020204" pitchFamily="34" charset="-122"/>
              <a:ea typeface="微软雅黑" panose="020B0503020204020204" pitchFamily="34" charset="-122"/>
            </a:endParaRPr>
          </a:p>
          <a:p>
            <a:pPr algn="just">
              <a:lnSpc>
                <a:spcPct val="125000"/>
              </a:lnSpc>
              <a:buFont typeface="Wingdings" panose="05000000000000000000" pitchFamily="2" charset="2"/>
              <a:buChar char="l"/>
            </a:pPr>
            <a:r>
              <a:rPr lang="zh-CN" altLang="en-US" sz="2000" dirty="0" smtClean="0">
                <a:latin typeface="微软雅黑" panose="020B0503020204020204" pitchFamily="34" charset="-122"/>
                <a:ea typeface="微软雅黑" panose="020B0503020204020204" pitchFamily="34" charset="-122"/>
              </a:rPr>
              <a:t> 红色文化蕴含的中国共产党人的先进性、本源性的价值追求，天然地具有理想信念教育的导向功能。</a:t>
            </a:r>
            <a:endParaRPr lang="zh-CN" altLang="en-US" sz="2000" dirty="0">
              <a:latin typeface="微软雅黑" panose="020B0503020204020204" pitchFamily="34" charset="-122"/>
              <a:ea typeface="微软雅黑" panose="020B0503020204020204" pitchFamily="34" charset="-122"/>
            </a:endParaRPr>
          </a:p>
        </p:txBody>
      </p:sp>
      <p:pic>
        <p:nvPicPr>
          <p:cNvPr id="4" name="Picture 3"/>
          <p:cNvPicPr>
            <a:picLocks noChangeAspect="1" noChangeArrowheads="1"/>
          </p:cNvPicPr>
          <p:nvPr/>
        </p:nvPicPr>
        <p:blipFill>
          <a:blip r:embed="rId1" cstate="print"/>
          <a:srcRect/>
          <a:stretch>
            <a:fillRect/>
          </a:stretch>
        </p:blipFill>
        <p:spPr bwMode="auto">
          <a:xfrm>
            <a:off x="312733" y="1952640"/>
            <a:ext cx="4104456" cy="2952328"/>
          </a:xfrm>
          <a:prstGeom prst="rect">
            <a:avLst/>
          </a:prstGeom>
          <a:noFill/>
          <a:ln w="9525">
            <a:noFill/>
            <a:miter lim="800000"/>
            <a:headEnd/>
            <a:tailEnd/>
          </a:ln>
          <a:scene3d>
            <a:camera prst="orthographicFront"/>
            <a:lightRig rig="threePt" dir="t"/>
          </a:scene3d>
          <a:sp3d>
            <a:bevelT w="6350" h="25400"/>
          </a:sp3d>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https://timgsa.baidu.com/timg?image&amp;quality=80&amp;size=b9999_10000&amp;sec=1550737957450&amp;di=9c71b71c4f59823556d6df53bcb8eeae&amp;imgtype=0&amp;src=http%3A%2F%2Fimg1.cache.netease.com%2Fcatchpic%2FB%2FB8%2FB865F7E2186A89DFD984230DF70B3955.jpg"/>
          <p:cNvPicPr>
            <a:picLocks noChangeAspect="1" noChangeArrowheads="1"/>
          </p:cNvPicPr>
          <p:nvPr/>
        </p:nvPicPr>
        <p:blipFill>
          <a:blip r:embed="rId1" cstate="print"/>
          <a:srcRect/>
          <a:stretch>
            <a:fillRect/>
          </a:stretch>
        </p:blipFill>
        <p:spPr bwMode="auto">
          <a:xfrm>
            <a:off x="4589780" y="2233295"/>
            <a:ext cx="4124325" cy="2926080"/>
          </a:xfrm>
          <a:prstGeom prst="rect">
            <a:avLst/>
          </a:prstGeom>
          <a:noFill/>
        </p:spPr>
      </p:pic>
      <p:sp>
        <p:nvSpPr>
          <p:cNvPr id="7" name="TextBox 10"/>
          <p:cNvSpPr txBox="1">
            <a:spLocks noChangeArrowheads="1"/>
          </p:cNvSpPr>
          <p:nvPr/>
        </p:nvSpPr>
        <p:spPr bwMode="auto">
          <a:xfrm>
            <a:off x="3485277" y="1449472"/>
            <a:ext cx="2376264" cy="461665"/>
          </a:xfrm>
          <a:prstGeom prst="rect">
            <a:avLst/>
          </a:prstGeom>
          <a:noFill/>
          <a:ln w="9525">
            <a:noFill/>
            <a:miter lim="800000"/>
          </a:ln>
        </p:spPr>
        <p:txBody>
          <a:bodyPr wrap="square">
            <a:spAutoFit/>
          </a:bodyPr>
          <a:lstStyle/>
          <a:p>
            <a:pPr algn="just"/>
            <a:r>
              <a:rPr lang="zh-CN" altLang="en-US" sz="2400" dirty="0" smtClean="0">
                <a:latin typeface="微软雅黑" panose="020B0503020204020204" pitchFamily="34" charset="-122"/>
                <a:ea typeface="微软雅黑" panose="020B0503020204020204" pitchFamily="34" charset="-122"/>
              </a:rPr>
              <a:t>传承红色文化</a:t>
            </a:r>
            <a:endParaRPr lang="zh-CN" altLang="en-US" sz="2400" dirty="0">
              <a:latin typeface="微软雅黑" panose="020B0503020204020204" pitchFamily="34" charset="-122"/>
              <a:ea typeface="微软雅黑" panose="020B0503020204020204" pitchFamily="34" charset="-122"/>
            </a:endParaRPr>
          </a:p>
        </p:txBody>
      </p:sp>
      <p:pic>
        <p:nvPicPr>
          <p:cNvPr id="6149" name="Picture 5" descr="https://timgsa.baidu.com/timg?image&amp;quality=80&amp;size=b9999_10000&amp;sec=1550740092054&amp;di=1cca4f7de3a951537b03436f849bcfb9&amp;imgtype=0&amp;src=http%3A%2F%2Fa2.att.hudong.com%2F28%2F74%2F01300000358882124105748544582.jpg"/>
          <p:cNvPicPr>
            <a:picLocks noChangeAspect="1" noChangeArrowheads="1"/>
          </p:cNvPicPr>
          <p:nvPr/>
        </p:nvPicPr>
        <p:blipFill>
          <a:blip r:embed="rId2" cstate="print"/>
          <a:srcRect/>
          <a:stretch>
            <a:fillRect/>
          </a:stretch>
        </p:blipFill>
        <p:spPr bwMode="auto">
          <a:xfrm>
            <a:off x="394970" y="2223770"/>
            <a:ext cx="4194810" cy="2935605"/>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37"/>
          <p:cNvGrpSpPr/>
          <p:nvPr/>
        </p:nvGrpSpPr>
        <p:grpSpPr bwMode="auto">
          <a:xfrm>
            <a:off x="808355" y="1470660"/>
            <a:ext cx="7752080" cy="3951605"/>
            <a:chOff x="3602810" y="1928808"/>
            <a:chExt cx="4867338" cy="2428892"/>
          </a:xfrm>
        </p:grpSpPr>
        <p:sp>
          <p:nvSpPr>
            <p:cNvPr id="10" name="矩形 9"/>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11" name="直接连接符 10"/>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1221105" y="1823720"/>
            <a:ext cx="6926580" cy="3246120"/>
          </a:xfrm>
          <a:prstGeom prst="rect">
            <a:avLst/>
          </a:prstGeom>
        </p:spPr>
        <p:txBody>
          <a:bodyPr wrap="square">
            <a:spAutoFit/>
          </a:bodyPr>
          <a:lstStyle/>
          <a:p>
            <a:pPr algn="just">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smtClean="0">
                <a:latin typeface="微软雅黑" panose="020B0503020204020204" pitchFamily="34" charset="-122"/>
                <a:ea typeface="微软雅黑" panose="020B0503020204020204" pitchFamily="34" charset="-122"/>
              </a:rPr>
              <a:t>总之，新时代的大学生学习和</a:t>
            </a:r>
            <a:r>
              <a:rPr lang="zh-CN" altLang="en-US" sz="2000" dirty="0" smtClean="0">
                <a:solidFill>
                  <a:srgbClr val="FF3333"/>
                </a:solidFill>
                <a:latin typeface="微软雅黑" panose="020B0503020204020204" pitchFamily="34" charset="-122"/>
                <a:ea typeface="微软雅黑" panose="020B0503020204020204" pitchFamily="34" charset="-122"/>
              </a:rPr>
              <a:t>弘扬红色文化，传承红色基因</a:t>
            </a:r>
            <a:r>
              <a:rPr lang="zh-CN" altLang="en-US" sz="2000" dirty="0" smtClean="0">
                <a:latin typeface="微软雅黑" panose="020B0503020204020204" pitchFamily="34" charset="-122"/>
                <a:ea typeface="微软雅黑" panose="020B0503020204020204" pitchFamily="34" charset="-122"/>
              </a:rPr>
              <a:t>，就是要以实现民族复兴为己任，努力树立共产主义远大理想，牢固树立中国特色社会主义共同理想；不断增强“</a:t>
            </a:r>
            <a:r>
              <a:rPr lang="zh-CN" altLang="en-US" sz="2000" dirty="0" smtClean="0">
                <a:solidFill>
                  <a:srgbClr val="FF3333"/>
                </a:solidFill>
                <a:latin typeface="微软雅黑" panose="020B0503020204020204" pitchFamily="34" charset="-122"/>
                <a:ea typeface="微软雅黑" panose="020B0503020204020204" pitchFamily="34" charset="-122"/>
              </a:rPr>
              <a:t>四个自信</a:t>
            </a:r>
            <a:r>
              <a:rPr lang="zh-CN" altLang="en-US" sz="2000" dirty="0" smtClean="0">
                <a:latin typeface="微软雅黑" panose="020B0503020204020204" pitchFamily="34" charset="-122"/>
                <a:ea typeface="微软雅黑" panose="020B0503020204020204" pitchFamily="34" charset="-122"/>
              </a:rPr>
              <a:t>”，不断培养爱国爱民情怀、使命担当意识、艰苦奋斗精神；带头</a:t>
            </a:r>
            <a:r>
              <a:rPr lang="zh-CN" altLang="en-US" sz="2000" dirty="0" smtClean="0">
                <a:solidFill>
                  <a:srgbClr val="FF3333"/>
                </a:solidFill>
                <a:latin typeface="微软雅黑" panose="020B0503020204020204" pitchFamily="34" charset="-122"/>
                <a:ea typeface="微软雅黑" panose="020B0503020204020204" pitchFamily="34" charset="-122"/>
              </a:rPr>
              <a:t>践行社会主义核心价值观</a:t>
            </a:r>
            <a:r>
              <a:rPr lang="zh-CN" altLang="en-US" sz="2000" dirty="0" smtClean="0">
                <a:latin typeface="微软雅黑" panose="020B0503020204020204" pitchFamily="34" charset="-122"/>
                <a:ea typeface="微软雅黑" panose="020B0503020204020204" pitchFamily="34" charset="-122"/>
              </a:rPr>
              <a:t>，刻苦学习</a:t>
            </a:r>
            <a:r>
              <a:rPr lang="zh-CN" altLang="en-US" sz="2000" dirty="0" smtClean="0">
                <a:solidFill>
                  <a:srgbClr val="FF3333"/>
                </a:solidFill>
                <a:latin typeface="微软雅黑" panose="020B0503020204020204" pitchFamily="34" charset="-122"/>
                <a:ea typeface="微软雅黑" panose="020B0503020204020204" pitchFamily="34" charset="-122"/>
              </a:rPr>
              <a:t>科学文化</a:t>
            </a:r>
            <a:r>
              <a:rPr lang="zh-CN" altLang="en-US" sz="2000" dirty="0" smtClean="0">
                <a:latin typeface="微软雅黑" panose="020B0503020204020204" pitchFamily="34" charset="-122"/>
                <a:ea typeface="微软雅黑" panose="020B0503020204020204" pitchFamily="34" charset="-122"/>
              </a:rPr>
              <a:t>，积极参加</a:t>
            </a:r>
            <a:r>
              <a:rPr lang="zh-CN" altLang="en-US" sz="2000" dirty="0" smtClean="0">
                <a:solidFill>
                  <a:srgbClr val="FF3333"/>
                </a:solidFill>
                <a:latin typeface="微软雅黑" panose="020B0503020204020204" pitchFamily="34" charset="-122"/>
                <a:ea typeface="微软雅黑" panose="020B0503020204020204" pitchFamily="34" charset="-122"/>
              </a:rPr>
              <a:t>社会实践</a:t>
            </a:r>
            <a:r>
              <a:rPr lang="zh-CN" altLang="en-US" sz="2000" dirty="0" smtClean="0">
                <a:latin typeface="微软雅黑" panose="020B0503020204020204" pitchFamily="34" charset="-122"/>
                <a:ea typeface="微软雅黑" panose="020B0503020204020204" pitchFamily="34" charset="-122"/>
              </a:rPr>
              <a:t>，练就服务祖国和人民的本领；勇做时代的弄潮儿，做改革创新的生力军，把自己锻造成为担当民族复兴大任的时代新人。</a:t>
            </a:r>
            <a:endParaRPr lang="zh-CN" altLang="en-US" sz="2000"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5"/>
          <p:cNvSpPr>
            <a:spLocks noChangeArrowheads="1"/>
          </p:cNvSpPr>
          <p:nvPr/>
        </p:nvSpPr>
        <p:spPr bwMode="auto">
          <a:xfrm>
            <a:off x="683260" y="1901825"/>
            <a:ext cx="8190865" cy="3246120"/>
          </a:xfrm>
          <a:prstGeom prst="rect">
            <a:avLst/>
          </a:prstGeom>
          <a:noFill/>
          <a:ln w="9525">
            <a:noFill/>
            <a:miter lim="800000"/>
          </a:ln>
        </p:spPr>
        <p:txBody>
          <a:bodyPr wrap="square" anchor="ctr">
            <a:spAutoFit/>
          </a:bodyPr>
          <a:lstStyle/>
          <a:p>
            <a:pPr indent="575945" algn="just">
              <a:lnSpc>
                <a:spcPct val="125000"/>
              </a:lnSpc>
            </a:pPr>
            <a:r>
              <a:rPr lang="en-US" altLang="zh-CN" sz="2400" dirty="0" smtClean="0">
                <a:latin typeface="微软雅黑" panose="020B0503020204020204" pitchFamily="34" charset="-122"/>
                <a:ea typeface="微软雅黑" panose="020B0503020204020204" pitchFamily="34" charset="-122"/>
              </a:rPr>
              <a:t> </a:t>
            </a:r>
            <a:r>
              <a:rPr lang="en-US" altLang="zh-CN" sz="2000" dirty="0" smtClean="0">
                <a:latin typeface="微软雅黑" panose="020B0503020204020204" pitchFamily="34" charset="-122"/>
                <a:ea typeface="微软雅黑" panose="020B0503020204020204" pitchFamily="34" charset="-122"/>
              </a:rPr>
              <a:t>1</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毛泽东选集</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第一卷，人民出版社</a:t>
            </a:r>
            <a:r>
              <a:rPr lang="en-US" altLang="zh-CN" sz="2000" dirty="0">
                <a:latin typeface="微软雅黑" panose="020B0503020204020204" pitchFamily="34" charset="-122"/>
                <a:ea typeface="微软雅黑" panose="020B0503020204020204" pitchFamily="34" charset="-122"/>
              </a:rPr>
              <a:t>1991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en-US" altLang="zh-CN" sz="2000" dirty="0" smtClean="0">
                <a:latin typeface="微软雅黑" panose="020B0503020204020204" pitchFamily="34" charset="-122"/>
                <a:ea typeface="微软雅黑" panose="020B0503020204020204" pitchFamily="34" charset="-122"/>
              </a:rPr>
              <a:t> 2</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毛泽东选集</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第二卷，人民出版社</a:t>
            </a:r>
            <a:r>
              <a:rPr lang="en-US" altLang="zh-CN" sz="2000" dirty="0">
                <a:latin typeface="微软雅黑" panose="020B0503020204020204" pitchFamily="34" charset="-122"/>
                <a:ea typeface="微软雅黑" panose="020B0503020204020204" pitchFamily="34" charset="-122"/>
              </a:rPr>
              <a:t>1991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en-US" altLang="zh-CN" sz="2000" dirty="0" smtClean="0">
                <a:latin typeface="微软雅黑" panose="020B0503020204020204" pitchFamily="34" charset="-122"/>
                <a:ea typeface="微软雅黑" panose="020B0503020204020204" pitchFamily="34" charset="-122"/>
              </a:rPr>
              <a:t> 3</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毛泽东选集</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第三卷，人民出版社</a:t>
            </a:r>
            <a:r>
              <a:rPr lang="en-US" altLang="zh-CN" sz="2000" dirty="0">
                <a:latin typeface="微软雅黑" panose="020B0503020204020204" pitchFamily="34" charset="-122"/>
                <a:ea typeface="微软雅黑" panose="020B0503020204020204" pitchFamily="34" charset="-122"/>
              </a:rPr>
              <a:t>1991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en-US" altLang="zh-CN" sz="2000" dirty="0" smtClean="0">
                <a:latin typeface="微软雅黑" panose="020B0503020204020204" pitchFamily="34" charset="-122"/>
                <a:ea typeface="微软雅黑" panose="020B0503020204020204" pitchFamily="34" charset="-122"/>
              </a:rPr>
              <a:t> 4</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毛泽东选集</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第四卷，人民出版社</a:t>
            </a:r>
            <a:r>
              <a:rPr lang="en-US" altLang="zh-CN" sz="2000" dirty="0">
                <a:latin typeface="微软雅黑" panose="020B0503020204020204" pitchFamily="34" charset="-122"/>
                <a:ea typeface="微软雅黑" panose="020B0503020204020204" pitchFamily="34" charset="-122"/>
              </a:rPr>
              <a:t>1991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en-US" altLang="zh-CN" sz="2000" dirty="0" smtClean="0">
                <a:latin typeface="微软雅黑" panose="020B0503020204020204" pitchFamily="34" charset="-122"/>
                <a:ea typeface="微软雅黑" panose="020B0503020204020204" pitchFamily="34" charset="-122"/>
              </a:rPr>
              <a:t> 5</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中共中央党史研究室：</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中国共产党历史</a:t>
            </a:r>
            <a:r>
              <a:rPr lang="en-US" altLang="zh-CN" sz="2000" dirty="0">
                <a:latin typeface="微软雅黑" panose="020B0503020204020204" pitchFamily="34" charset="-122"/>
                <a:ea typeface="微软雅黑" panose="020B0503020204020204" pitchFamily="34" charset="-122"/>
              </a:rPr>
              <a:t>》</a:t>
            </a:r>
            <a:endParaRPr lang="en-US" altLang="zh-CN" sz="2000" dirty="0">
              <a:latin typeface="微软雅黑" panose="020B0503020204020204" pitchFamily="34" charset="-122"/>
              <a:ea typeface="微软雅黑" panose="020B0503020204020204" pitchFamily="34" charset="-122"/>
            </a:endParaRPr>
          </a:p>
          <a:p>
            <a:pPr indent="575945" algn="just">
              <a:lnSpc>
                <a:spcPct val="125000"/>
              </a:lnSpc>
            </a:pPr>
            <a:r>
              <a:rPr lang="zh-CN" altLang="en-US" sz="2000" dirty="0">
                <a:latin typeface="微软雅黑" panose="020B0503020204020204" pitchFamily="34" charset="-122"/>
                <a:ea typeface="微软雅黑" panose="020B0503020204020204" pitchFamily="34" charset="-122"/>
              </a:rPr>
              <a:t>第一</a:t>
            </a:r>
            <a:r>
              <a:rPr lang="zh-CN" altLang="en-US" sz="2000" dirty="0" smtClean="0">
                <a:latin typeface="微软雅黑" panose="020B0503020204020204" pitchFamily="34" charset="-122"/>
                <a:ea typeface="微软雅黑" panose="020B0503020204020204" pitchFamily="34" charset="-122"/>
              </a:rPr>
              <a:t>卷      （</a:t>
            </a:r>
            <a:r>
              <a:rPr lang="en-US" altLang="zh-CN" sz="2000" dirty="0" smtClean="0">
                <a:latin typeface="微软雅黑" panose="020B0503020204020204" pitchFamily="34" charset="-122"/>
                <a:ea typeface="微软雅黑" panose="020B0503020204020204" pitchFamily="34" charset="-122"/>
              </a:rPr>
              <a:t>1921—1949</a:t>
            </a:r>
            <a:r>
              <a:rPr lang="zh-CN" altLang="en-US" sz="2000" dirty="0">
                <a:latin typeface="微软雅黑" panose="020B0503020204020204" pitchFamily="34" charset="-122"/>
                <a:ea typeface="微软雅黑" panose="020B0503020204020204" pitchFamily="34" charset="-122"/>
              </a:rPr>
              <a:t>），中共党史出版社</a:t>
            </a:r>
            <a:r>
              <a:rPr lang="en-US" altLang="zh-CN" sz="2000" dirty="0">
                <a:latin typeface="微软雅黑" panose="020B0503020204020204" pitchFamily="34" charset="-122"/>
                <a:ea typeface="微软雅黑" panose="020B0503020204020204" pitchFamily="34" charset="-122"/>
              </a:rPr>
              <a:t>2011</a:t>
            </a:r>
            <a:r>
              <a:rPr lang="zh-CN" altLang="en-US" sz="2000" dirty="0">
                <a:latin typeface="微软雅黑" panose="020B0503020204020204" pitchFamily="34" charset="-122"/>
                <a:ea typeface="微软雅黑" panose="020B0503020204020204" pitchFamily="34" charset="-122"/>
              </a:rPr>
              <a:t>年版。</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en-US" altLang="zh-CN" sz="2000" dirty="0" smtClean="0">
                <a:latin typeface="微软雅黑" panose="020B0503020204020204" pitchFamily="34" charset="-122"/>
                <a:ea typeface="微软雅黑" panose="020B0503020204020204" pitchFamily="34" charset="-122"/>
              </a:rPr>
              <a:t>  6</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中共中央党史研究室：</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中国共产党历史</a:t>
            </a:r>
            <a:r>
              <a:rPr lang="en-US" altLang="zh-CN" sz="2000" dirty="0">
                <a:latin typeface="微软雅黑" panose="020B0503020204020204" pitchFamily="34" charset="-122"/>
                <a:ea typeface="微软雅黑" panose="020B0503020204020204" pitchFamily="34" charset="-122"/>
              </a:rPr>
              <a:t>》</a:t>
            </a:r>
            <a:r>
              <a:rPr lang="zh-CN" altLang="en-US" sz="2000" dirty="0">
                <a:latin typeface="微软雅黑" panose="020B0503020204020204" pitchFamily="34" charset="-122"/>
                <a:ea typeface="微软雅黑" panose="020B0503020204020204" pitchFamily="34" charset="-122"/>
              </a:rPr>
              <a:t>第二卷</a:t>
            </a:r>
            <a:endParaRPr lang="zh-CN" altLang="en-US" sz="2000" dirty="0">
              <a:latin typeface="微软雅黑" panose="020B0503020204020204" pitchFamily="34" charset="-122"/>
              <a:ea typeface="微软雅黑" panose="020B0503020204020204" pitchFamily="34" charset="-122"/>
            </a:endParaRPr>
          </a:p>
          <a:p>
            <a:pPr indent="575945" algn="just">
              <a:lnSpc>
                <a:spcPct val="125000"/>
              </a:lnSpc>
            </a:pPr>
            <a:r>
              <a:rPr lang="zh-CN" altLang="en-US" sz="2000" dirty="0">
                <a:latin typeface="微软雅黑" panose="020B0503020204020204" pitchFamily="34" charset="-122"/>
                <a:ea typeface="微软雅黑" panose="020B0503020204020204" pitchFamily="34" charset="-122"/>
              </a:rPr>
              <a:t>（</a:t>
            </a:r>
            <a:r>
              <a:rPr lang="en-US" altLang="zh-CN" sz="2000" dirty="0">
                <a:latin typeface="微软雅黑" panose="020B0503020204020204" pitchFamily="34" charset="-122"/>
                <a:ea typeface="微软雅黑" panose="020B0503020204020204" pitchFamily="34" charset="-122"/>
              </a:rPr>
              <a:t>1949—1978</a:t>
            </a:r>
            <a:r>
              <a:rPr lang="zh-CN" altLang="en-US" sz="2000" dirty="0">
                <a:latin typeface="微软雅黑" panose="020B0503020204020204" pitchFamily="34" charset="-122"/>
                <a:ea typeface="微软雅黑" panose="020B0503020204020204" pitchFamily="34" charset="-122"/>
              </a:rPr>
              <a:t>），中共党史出版社</a:t>
            </a:r>
            <a:r>
              <a:rPr lang="en-US" altLang="zh-CN" sz="2000" dirty="0">
                <a:latin typeface="微软雅黑" panose="020B0503020204020204" pitchFamily="34" charset="-122"/>
                <a:ea typeface="微软雅黑" panose="020B0503020204020204" pitchFamily="34" charset="-122"/>
              </a:rPr>
              <a:t>2011</a:t>
            </a:r>
            <a:r>
              <a:rPr lang="zh-CN" altLang="en-US" sz="2000" dirty="0">
                <a:latin typeface="微软雅黑" panose="020B0503020204020204" pitchFamily="34" charset="-122"/>
                <a:ea typeface="微软雅黑" panose="020B0503020204020204" pitchFamily="34" charset="-122"/>
              </a:rPr>
              <a:t>年版。 </a:t>
            </a:r>
            <a:endParaRPr lang="zh-CN" altLang="en-US" sz="2000" dirty="0">
              <a:latin typeface="微软雅黑" panose="020B0503020204020204" pitchFamily="34" charset="-122"/>
              <a:ea typeface="微软雅黑" panose="020B0503020204020204" pitchFamily="34" charset="-122"/>
            </a:endParaRPr>
          </a:p>
        </p:txBody>
      </p:sp>
      <p:sp>
        <p:nvSpPr>
          <p:cNvPr id="17" name="星形: 五角 3"/>
          <p:cNvSpPr/>
          <p:nvPr/>
        </p:nvSpPr>
        <p:spPr>
          <a:xfrm>
            <a:off x="683568" y="1124744"/>
            <a:ext cx="432048" cy="432048"/>
          </a:xfrm>
          <a:prstGeom prst="star5">
            <a:avLst/>
          </a:prstGeom>
          <a:solidFill>
            <a:srgbClr val="B02D2E"/>
          </a:solidFill>
          <a:ln>
            <a:solidFill>
              <a:srgbClr val="C12C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矩形 17"/>
          <p:cNvSpPr/>
          <p:nvPr/>
        </p:nvSpPr>
        <p:spPr>
          <a:xfrm>
            <a:off x="1214414" y="1071546"/>
            <a:ext cx="1960880" cy="521970"/>
          </a:xfrm>
          <a:prstGeom prst="rect">
            <a:avLst/>
          </a:prstGeom>
        </p:spPr>
        <p:txBody>
          <a:bodyPr wrap="none">
            <a:spAutoFit/>
          </a:bodyPr>
          <a:lstStyle/>
          <a:p>
            <a:r>
              <a:rPr lang="zh-CN" altLang="en-US" sz="2800" b="1" dirty="0" smtClean="0">
                <a:latin typeface="微软雅黑" panose="020B0503020204020204" pitchFamily="34" charset="-122"/>
                <a:ea typeface="微软雅黑" panose="020B0503020204020204" pitchFamily="34" charset="-122"/>
              </a:rPr>
              <a:t>文献阅读：</a:t>
            </a:r>
            <a:endParaRPr lang="zh-CN" altLang="en-US" sz="2800" b="1"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49657" y="1196752"/>
            <a:ext cx="2573385" cy="3431180"/>
          </a:xfrm>
          <a:prstGeom prst="rect">
            <a:avLst/>
          </a:prstGeom>
        </p:spPr>
      </p:pic>
      <p:grpSp>
        <p:nvGrpSpPr>
          <p:cNvPr id="3" name="组合 2"/>
          <p:cNvGrpSpPr/>
          <p:nvPr/>
        </p:nvGrpSpPr>
        <p:grpSpPr>
          <a:xfrm>
            <a:off x="1769013" y="1679895"/>
            <a:ext cx="6907443" cy="3034508"/>
            <a:chOff x="1052601" y="872610"/>
            <a:chExt cx="10088988" cy="3996550"/>
          </a:xfrm>
        </p:grpSpPr>
        <p:sp>
          <p:nvSpPr>
            <p:cNvPr id="4" name="矩形: 圆角 5"/>
            <p:cNvSpPr/>
            <p:nvPr/>
          </p:nvSpPr>
          <p:spPr>
            <a:xfrm>
              <a:off x="1066537" y="1970090"/>
              <a:ext cx="10075052" cy="2899070"/>
            </a:xfrm>
            <a:prstGeom prst="roundRect">
              <a:avLst>
                <a:gd name="adj" fmla="val 7597"/>
              </a:avLst>
            </a:prstGeom>
            <a:noFill/>
            <a:ln w="35560">
              <a:solidFill>
                <a:srgbClr val="FF4C35"/>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sym typeface="Helvetica" panose="020B0604020202020204" pitchFamily="34" charset="0"/>
              </a:endParaRPr>
            </a:p>
          </p:txBody>
        </p:sp>
        <p:sp>
          <p:nvSpPr>
            <p:cNvPr id="5" name="矩形 4"/>
            <p:cNvSpPr/>
            <p:nvPr/>
          </p:nvSpPr>
          <p:spPr>
            <a:xfrm>
              <a:off x="1052601" y="872610"/>
              <a:ext cx="3891462" cy="689099"/>
            </a:xfrm>
            <a:prstGeom prst="rect">
              <a:avLst/>
            </a:prstGeom>
            <a:solidFill>
              <a:srgbClr val="CB3630"/>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rPr>
                <a:t> 问题与思考</a:t>
              </a:r>
              <a:endParaRPr kumimoji="0" lang="zh-CN" altLang="en-US" sz="2800" b="1" i="0" u="none" strike="noStrike" kern="1200" cap="none" spc="0" normalizeH="0" baseline="0" noProof="0" dirty="0">
                <a:ln>
                  <a:noFill/>
                </a:ln>
                <a:solidFill>
                  <a:srgbClr val="FFFCDB"/>
                </a:soli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cs typeface="+mn-ea"/>
                <a:sym typeface="Helvetica" panose="020B0604020202020204" pitchFamily="34" charset="0"/>
              </a:endParaRPr>
            </a:p>
          </p:txBody>
        </p:sp>
      </p:grpSp>
      <p:sp>
        <p:nvSpPr>
          <p:cNvPr id="6" name="文本框 7"/>
          <p:cNvSpPr txBox="1"/>
          <p:nvPr/>
        </p:nvSpPr>
        <p:spPr>
          <a:xfrm>
            <a:off x="2123728" y="2764084"/>
            <a:ext cx="6448800" cy="707886"/>
          </a:xfrm>
          <a:prstGeom prst="rect">
            <a:avLst/>
          </a:prstGeom>
          <a:noFill/>
        </p:spPr>
        <p:txBody>
          <a:bodyPr wrap="square" rtlCol="0">
            <a:spAutoFit/>
          </a:bodyPr>
          <a:lstStyle/>
          <a:p>
            <a:r>
              <a:rPr lang="en-US" altLang="zh-CN" sz="2000" b="1">
                <a:latin typeface="微软雅黑" panose="020B0503020204020204" pitchFamily="34" charset="-122"/>
                <a:ea typeface="微软雅黑" panose="020B0503020204020204" pitchFamily="34" charset="-122"/>
              </a:rPr>
              <a:t>1</a:t>
            </a:r>
            <a:r>
              <a:rPr lang="en-US" altLang="zh-CN" sz="2000" b="1" smtClean="0">
                <a:latin typeface="微软雅黑" panose="020B0503020204020204" pitchFamily="34" charset="-122"/>
                <a:ea typeface="微软雅黑" panose="020B0503020204020204" pitchFamily="34" charset="-122"/>
              </a:rPr>
              <a:t>.</a:t>
            </a:r>
            <a:r>
              <a:rPr lang="en-US" altLang="zh-CN" sz="2000" smtClean="0">
                <a:latin typeface="微软雅黑" panose="020B0503020204020204" pitchFamily="34" charset="-122"/>
                <a:ea typeface="微软雅黑" panose="020B0503020204020204" pitchFamily="34" charset="-122"/>
              </a:rPr>
              <a:t> </a:t>
            </a:r>
            <a:r>
              <a:rPr lang="zh-CN" altLang="en-US" sz="2000" b="1" smtClean="0">
                <a:latin typeface="微软雅黑" panose="020B0503020204020204" pitchFamily="34" charset="-122"/>
                <a:ea typeface="微软雅黑" panose="020B0503020204020204" pitchFamily="34" charset="-122"/>
              </a:rPr>
              <a:t>新时代大学生应如何从红色文化中汲取思想理论智慧和道德滋养，不断增强中国特色社会主义“四个自信”？</a:t>
            </a:r>
            <a:endParaRPr lang="zh-CN" altLang="en-US" sz="2000" b="1" dirty="0">
              <a:latin typeface="微软雅黑" panose="020B0503020204020204" pitchFamily="34" charset="-122"/>
              <a:ea typeface="微软雅黑" panose="020B0503020204020204" pitchFamily="34" charset="-122"/>
            </a:endParaRPr>
          </a:p>
        </p:txBody>
      </p:sp>
      <p:sp>
        <p:nvSpPr>
          <p:cNvPr id="7" name="文本框 8"/>
          <p:cNvSpPr txBox="1"/>
          <p:nvPr/>
        </p:nvSpPr>
        <p:spPr>
          <a:xfrm>
            <a:off x="2123728" y="3696008"/>
            <a:ext cx="6377362" cy="1014730"/>
          </a:xfrm>
          <a:prstGeom prst="rect">
            <a:avLst/>
          </a:prstGeom>
          <a:noFill/>
        </p:spPr>
        <p:txBody>
          <a:bodyPr wrap="square" rtlCol="0">
            <a:spAutoFit/>
          </a:bodyPr>
          <a:lstStyle/>
          <a:p>
            <a:r>
              <a:rPr lang="en-US" altLang="zh-CN" sz="2000" b="1">
                <a:latin typeface="微软雅黑" panose="020B0503020204020204" pitchFamily="34" charset="-122"/>
                <a:ea typeface="微软雅黑" panose="020B0503020204020204" pitchFamily="34" charset="-122"/>
              </a:rPr>
              <a:t>2</a:t>
            </a:r>
            <a:r>
              <a:rPr lang="en-US" altLang="zh-CN" sz="2000" b="1" smtClean="0">
                <a:latin typeface="微软雅黑" panose="020B0503020204020204" pitchFamily="34" charset="-122"/>
                <a:ea typeface="微软雅黑" panose="020B0503020204020204" pitchFamily="34" charset="-122"/>
              </a:rPr>
              <a:t>. </a:t>
            </a:r>
            <a:r>
              <a:rPr lang="zh-CN" altLang="en-US" sz="2000" b="1" smtClean="0">
                <a:latin typeface="微软雅黑" panose="020B0503020204020204" pitchFamily="34" charset="-122"/>
                <a:ea typeface="微软雅黑" panose="020B0503020204020204" pitchFamily="34" charset="-122"/>
              </a:rPr>
              <a:t>结合新时代大学生成长成才的实际，谈一谈应如何学习、传承和弘扬红色文化。</a:t>
            </a:r>
            <a:endParaRPr lang="zh-CN" altLang="en-US" sz="2000" b="1" smtClean="0">
              <a:latin typeface="微软雅黑" panose="020B0503020204020204" pitchFamily="34" charset="-122"/>
              <a:ea typeface="微软雅黑" panose="020B0503020204020204" pitchFamily="34" charset="-122"/>
            </a:endParaRPr>
          </a:p>
          <a:p>
            <a:endParaRPr lang="zh-CN" altLang="en-US" sz="2000" b="1" dirty="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37"/>
          <p:cNvGrpSpPr/>
          <p:nvPr/>
        </p:nvGrpSpPr>
        <p:grpSpPr bwMode="auto">
          <a:xfrm>
            <a:off x="899592" y="2060848"/>
            <a:ext cx="7776864" cy="2952328"/>
            <a:chOff x="3602810" y="1928808"/>
            <a:chExt cx="4867338" cy="2428892"/>
          </a:xfrm>
        </p:grpSpPr>
        <p:sp>
          <p:nvSpPr>
            <p:cNvPr id="6" name="矩形 5"/>
            <p:cNvSpPr/>
            <p:nvPr/>
          </p:nvSpPr>
          <p:spPr>
            <a:xfrm>
              <a:off x="3642870" y="1928808"/>
              <a:ext cx="4787217" cy="2428892"/>
            </a:xfrm>
            <a:prstGeom prst="rect">
              <a:avLst/>
            </a:prstGeom>
            <a:solidFill>
              <a:schemeClr val="bg1"/>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cxnSp>
          <p:nvCxnSpPr>
            <p:cNvPr id="7" name="直接连接符 6"/>
            <p:cNvCxnSpPr/>
            <p:nvPr/>
          </p:nvCxnSpPr>
          <p:spPr>
            <a:xfrm rot="5400000">
              <a:off x="3356280" y="2214064"/>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8144832" y="4071109"/>
              <a:ext cx="571847" cy="133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3602810" y="1928808"/>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7858559" y="4356241"/>
              <a:ext cx="611589" cy="1459"/>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80899" name="Rectangle 4"/>
          <p:cNvSpPr>
            <a:spLocks noChangeArrowheads="1"/>
          </p:cNvSpPr>
          <p:nvPr/>
        </p:nvSpPr>
        <p:spPr bwMode="auto">
          <a:xfrm>
            <a:off x="1331640" y="2276872"/>
            <a:ext cx="6696744" cy="2399665"/>
          </a:xfrm>
          <a:prstGeom prst="rect">
            <a:avLst/>
          </a:prstGeom>
          <a:noFill/>
          <a:ln w="9525">
            <a:noFill/>
            <a:miter lim="800000"/>
          </a:ln>
        </p:spPr>
        <p:txBody>
          <a:bodyPr wrap="square">
            <a:spAutoFit/>
          </a:bodyPr>
          <a:lstStyle/>
          <a:p>
            <a:pPr indent="539750">
              <a:lnSpc>
                <a:spcPct val="150000"/>
              </a:lnSpc>
            </a:pPr>
            <a:r>
              <a:rPr lang="zh-CN" altLang="en-US" sz="2000" dirty="0" smtClean="0">
                <a:latin typeface="微软雅黑" panose="020B0503020204020204" pitchFamily="34" charset="-122"/>
                <a:ea typeface="微软雅黑" panose="020B0503020204020204" pitchFamily="34" charset="-122"/>
              </a:rPr>
              <a:t>红色</a:t>
            </a:r>
            <a:r>
              <a:rPr lang="zh-CN" altLang="en-US" sz="2000" dirty="0">
                <a:latin typeface="微软雅黑" panose="020B0503020204020204" pitchFamily="34" charset="-122"/>
                <a:ea typeface="微软雅黑" panose="020B0503020204020204" pitchFamily="34" charset="-122"/>
              </a:rPr>
              <a:t>文化主要指中国共产党领导中国人民在革命战争年代创造的先进文化，是立德树人的优质教育资源</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indent="539750">
              <a:lnSpc>
                <a:spcPct val="150000"/>
              </a:lnSpc>
            </a:pPr>
            <a:r>
              <a:rPr lang="zh-CN" altLang="zh-CN" sz="2000" dirty="0" smtClean="0">
                <a:latin typeface="微软雅黑" panose="020B0503020204020204" pitchFamily="34" charset="-122"/>
                <a:ea typeface="微软雅黑" panose="020B0503020204020204" pitchFamily="34" charset="-122"/>
              </a:rPr>
              <a:t>红色文化蕴含着中国共产党人的世界观、人生观、价值观，集中体现了中国共产党人的初心，具有永久的魅力和恒久的价值。</a:t>
            </a:r>
            <a:endParaRPr lang="zh-CN" altLang="en-US" sz="2000" dirty="0">
              <a:latin typeface="微软雅黑" panose="020B0503020204020204" pitchFamily="34" charset="-122"/>
              <a:ea typeface="微软雅黑" panose="020B0503020204020204" pitchFamily="34" charset="-122"/>
            </a:endParaRPr>
          </a:p>
        </p:txBody>
      </p:sp>
      <p:sp>
        <p:nvSpPr>
          <p:cNvPr id="80901" name="Rectangle 6"/>
          <p:cNvSpPr>
            <a:spLocks noChangeArrowheads="1"/>
          </p:cNvSpPr>
          <p:nvPr/>
        </p:nvSpPr>
        <p:spPr bwMode="auto">
          <a:xfrm>
            <a:off x="3563888" y="1196752"/>
            <a:ext cx="1620957" cy="523220"/>
          </a:xfrm>
          <a:prstGeom prst="rect">
            <a:avLst/>
          </a:prstGeom>
          <a:noFill/>
          <a:ln w="9525">
            <a:noFill/>
            <a:miter lim="800000"/>
          </a:ln>
        </p:spPr>
        <p:txBody>
          <a:bodyPr wrap="none">
            <a:spAutoFit/>
          </a:bodyPr>
          <a:lstStyle/>
          <a:p>
            <a:r>
              <a:rPr lang="zh-CN" altLang="en-US" sz="2800" b="1" dirty="0">
                <a:solidFill>
                  <a:schemeClr val="tx1">
                    <a:lumMod val="95000"/>
                    <a:lumOff val="5000"/>
                  </a:schemeClr>
                </a:solidFill>
                <a:ea typeface="微软雅黑" panose="020B0503020204020204" pitchFamily="34" charset="-122"/>
              </a:rPr>
              <a:t>红色文化</a:t>
            </a:r>
            <a:endParaRPr lang="zh-CN" altLang="en-US" sz="2800" b="1" dirty="0">
              <a:solidFill>
                <a:schemeClr val="tx1">
                  <a:lumMod val="95000"/>
                  <a:lumOff val="5000"/>
                </a:schemeClr>
              </a:solidFill>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3" name="Picture 3" descr="下载"/>
          <p:cNvPicPr>
            <a:picLocks noChangeAspect="1" noChangeArrowheads="1"/>
          </p:cNvPicPr>
          <p:nvPr/>
        </p:nvPicPr>
        <p:blipFill>
          <a:blip r:embed="rId1" cstate="print"/>
          <a:srcRect/>
          <a:stretch>
            <a:fillRect/>
          </a:stretch>
        </p:blipFill>
        <p:spPr bwMode="auto">
          <a:xfrm>
            <a:off x="457835" y="2312670"/>
            <a:ext cx="3820795" cy="2392680"/>
          </a:xfrm>
          <a:prstGeom prst="rect">
            <a:avLst/>
          </a:prstGeom>
          <a:ln>
            <a:noFill/>
          </a:ln>
          <a:effectLst>
            <a:softEdge rad="112500"/>
          </a:effectLst>
        </p:spPr>
      </p:pic>
      <p:sp>
        <p:nvSpPr>
          <p:cNvPr id="6" name="TextBox 10"/>
          <p:cNvSpPr txBox="1"/>
          <p:nvPr/>
        </p:nvSpPr>
        <p:spPr>
          <a:xfrm>
            <a:off x="642910" y="1285860"/>
            <a:ext cx="7572428" cy="954107"/>
          </a:xfrm>
          <a:prstGeom prst="rect">
            <a:avLst/>
          </a:prstGeom>
          <a:noFill/>
        </p:spPr>
        <p:txBody>
          <a:bodyPr wrap="square" rtlCol="0">
            <a:spAutoFit/>
          </a:bodyPr>
          <a:lstStyle/>
          <a:p>
            <a:r>
              <a:rPr lang="zh-CN" altLang="en-US" sz="2800" b="1" spc="300">
                <a:solidFill>
                  <a:srgbClr val="C00000"/>
                </a:solidFill>
                <a:latin typeface="微软雅黑" panose="020B0503020204020204" pitchFamily="34" charset="-122"/>
                <a:ea typeface="微软雅黑" panose="020B0503020204020204" pitchFamily="34" charset="-122"/>
              </a:rPr>
              <a:t>一</a:t>
            </a:r>
            <a:r>
              <a:rPr lang="zh-CN" altLang="en-US" sz="2800" b="1" spc="300" smtClean="0">
                <a:solidFill>
                  <a:srgbClr val="C00000"/>
                </a:solidFill>
                <a:latin typeface="微软雅黑" panose="020B0503020204020204" pitchFamily="34" charset="-122"/>
                <a:ea typeface="微软雅黑" panose="020B0503020204020204" pitchFamily="34" charset="-122"/>
              </a:rPr>
              <a:t>、红土圣地：江西红色文化的生成演进</a:t>
            </a:r>
            <a:endParaRPr lang="zh-CN" altLang="en-US" sz="2800" b="1" spc="300" smtClean="0">
              <a:solidFill>
                <a:srgbClr val="C00000"/>
              </a:solidFill>
              <a:latin typeface="微软雅黑" panose="020B0503020204020204" pitchFamily="34" charset="-122"/>
              <a:ea typeface="微软雅黑" panose="020B0503020204020204" pitchFamily="34" charset="-122"/>
            </a:endParaRPr>
          </a:p>
          <a:p>
            <a:endParaRPr lang="zh-CN" altLang="en-US" sz="2800" b="1" spc="300" dirty="0">
              <a:solidFill>
                <a:srgbClr val="C00000"/>
              </a:solidFill>
              <a:latin typeface="微软雅黑" panose="020B0503020204020204" pitchFamily="34" charset="-122"/>
              <a:ea typeface="微软雅黑" panose="020B0503020204020204" pitchFamily="34" charset="-122"/>
            </a:endParaRPr>
          </a:p>
        </p:txBody>
      </p:sp>
      <p:sp>
        <p:nvSpPr>
          <p:cNvPr id="4" name="矩形 3"/>
          <p:cNvSpPr/>
          <p:nvPr/>
        </p:nvSpPr>
        <p:spPr>
          <a:xfrm>
            <a:off x="4501515" y="2693670"/>
            <a:ext cx="4206875" cy="1630045"/>
          </a:xfrm>
          <a:prstGeom prst="rect">
            <a:avLst/>
          </a:prstGeom>
        </p:spPr>
        <p:txBody>
          <a:bodyPr wrap="square">
            <a:spAutoFit/>
          </a:bodyPr>
          <a:lstStyle/>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中国工人运动的策源地——  </a:t>
            </a:r>
            <a:r>
              <a:rPr lang="zh-CN" altLang="zh-CN" sz="2000" dirty="0" smtClean="0">
                <a:latin typeface="微软雅黑" panose="020B0503020204020204" pitchFamily="34" charset="-122"/>
                <a:ea typeface="微软雅黑" panose="020B0503020204020204" pitchFamily="34" charset="-122"/>
                <a:sym typeface="+mn-ea"/>
              </a:rPr>
              <a:t>安源</a:t>
            </a:r>
            <a:r>
              <a:rPr lang="zh-CN" altLang="zh-CN" sz="2000" dirty="0" smtClean="0">
                <a:latin typeface="微软雅黑" panose="020B0503020204020204" pitchFamily="34" charset="-122"/>
                <a:ea typeface="微软雅黑" panose="020B0503020204020204" pitchFamily="34" charset="-122"/>
              </a:rPr>
              <a:t>     </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人民军队的摇篮——南昌</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中国革命的摇篮——井冈山</a:t>
            </a:r>
            <a:endParaRPr lang="en-US" altLang="zh-CN" sz="2000" dirty="0" smtClean="0">
              <a:latin typeface="微软雅黑" panose="020B0503020204020204" pitchFamily="34" charset="-122"/>
              <a:ea typeface="微软雅黑" panose="020B0503020204020204" pitchFamily="34" charset="-122"/>
            </a:endParaRPr>
          </a:p>
          <a:p>
            <a:pPr>
              <a:lnSpc>
                <a:spcPct val="125000"/>
              </a:lnSpc>
              <a:buFont typeface="Wingdings" panose="05000000000000000000" pitchFamily="2" charset="2"/>
              <a:buChar char="l"/>
            </a:pPr>
            <a:r>
              <a:rPr lang="zh-CN" altLang="zh-CN" sz="2000" dirty="0" smtClean="0">
                <a:latin typeface="微软雅黑" panose="020B0503020204020204" pitchFamily="34" charset="-122"/>
                <a:ea typeface="微软雅黑" panose="020B0503020204020204" pitchFamily="34" charset="-122"/>
              </a:rPr>
              <a:t>共和国的摇篮——瑞金</a:t>
            </a:r>
            <a:endParaRPr lang="zh-CN" altLang="en-US" sz="2000" dirty="0" smtClean="0">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extBox 10"/>
          <p:cNvSpPr txBox="1">
            <a:spLocks noChangeArrowheads="1"/>
          </p:cNvSpPr>
          <p:nvPr/>
        </p:nvSpPr>
        <p:spPr bwMode="auto">
          <a:xfrm>
            <a:off x="1657985" y="1094740"/>
            <a:ext cx="5827395" cy="460375"/>
          </a:xfrm>
          <a:prstGeom prst="rect">
            <a:avLst/>
          </a:prstGeom>
          <a:noFill/>
          <a:ln w="9525">
            <a:noFill/>
            <a:miter lim="800000"/>
          </a:ln>
        </p:spPr>
        <p:txBody>
          <a:bodyPr wrap="square">
            <a:spAutoFit/>
          </a:bodyPr>
          <a:lstStyle/>
          <a:p>
            <a:r>
              <a:rPr lang="zh-CN" altLang="en-US" sz="2400" b="1" spc="300" dirty="0" smtClean="0">
                <a:solidFill>
                  <a:srgbClr val="C00000"/>
                </a:solidFill>
                <a:latin typeface="微软雅黑" panose="020B0503020204020204" pitchFamily="34" charset="-122"/>
                <a:ea typeface="微软雅黑" panose="020B0503020204020204" pitchFamily="34" charset="-122"/>
              </a:rPr>
              <a:t>（一）</a:t>
            </a:r>
            <a:r>
              <a:rPr lang="zh-CN" altLang="zh-CN" sz="2400" b="1" spc="300" dirty="0" smtClean="0">
                <a:solidFill>
                  <a:srgbClr val="C00000"/>
                </a:solidFill>
                <a:latin typeface="微软雅黑" panose="020B0503020204020204" pitchFamily="34" charset="-122"/>
                <a:ea typeface="微软雅黑" panose="020B0503020204020204" pitchFamily="34" charset="-122"/>
              </a:rPr>
              <a:t>安源</a:t>
            </a:r>
            <a:r>
              <a:rPr lang="zh-CN" altLang="zh-CN" sz="2400" b="1" spc="300" dirty="0">
                <a:solidFill>
                  <a:srgbClr val="C00000"/>
                </a:solidFill>
                <a:latin typeface="微软雅黑" panose="020B0503020204020204" pitchFamily="34" charset="-122"/>
                <a:ea typeface="微软雅黑" panose="020B0503020204020204" pitchFamily="34" charset="-122"/>
              </a:rPr>
              <a:t>：中国工人运动的</a:t>
            </a:r>
            <a:r>
              <a:rPr lang="zh-CN" altLang="zh-CN" sz="2400" b="1" spc="300" dirty="0" smtClean="0">
                <a:solidFill>
                  <a:srgbClr val="C00000"/>
                </a:solidFill>
                <a:latin typeface="微软雅黑" panose="020B0503020204020204" pitchFamily="34" charset="-122"/>
                <a:ea typeface="微软雅黑" panose="020B0503020204020204" pitchFamily="34" charset="-122"/>
              </a:rPr>
              <a:t>策源地</a:t>
            </a:r>
            <a:endParaRPr lang="zh-CN" altLang="zh-CN" sz="2400" b="1" spc="300" dirty="0" smtClean="0">
              <a:solidFill>
                <a:srgbClr val="C00000"/>
              </a:solidFill>
              <a:latin typeface="微软雅黑" panose="020B0503020204020204" pitchFamily="34" charset="-122"/>
              <a:ea typeface="微软雅黑" panose="020B0503020204020204" pitchFamily="34" charset="-122"/>
            </a:endParaRPr>
          </a:p>
        </p:txBody>
      </p:sp>
      <p:sp>
        <p:nvSpPr>
          <p:cNvPr id="83971" name="Rectangle 5"/>
          <p:cNvSpPr>
            <a:spLocks noChangeArrowheads="1"/>
          </p:cNvSpPr>
          <p:nvPr/>
        </p:nvSpPr>
        <p:spPr bwMode="auto">
          <a:xfrm>
            <a:off x="3131840" y="5548228"/>
            <a:ext cx="2497611" cy="307340"/>
          </a:xfrm>
          <a:prstGeom prst="rect">
            <a:avLst/>
          </a:prstGeom>
          <a:noFill/>
          <a:ln w="9525">
            <a:noFill/>
            <a:miter lim="800000"/>
          </a:ln>
        </p:spPr>
        <p:txBody>
          <a:bodyPr wrap="square" lIns="0" tIns="0" rIns="0" bIns="0" anchor="ctr">
            <a:spAutoFit/>
          </a:bodyPr>
          <a:lstStyle/>
          <a:p>
            <a:pPr algn="ctr" eaLnBrk="0" hangingPunct="0"/>
            <a:r>
              <a:rPr lang="zh-CN" altLang="en-US" sz="2000" dirty="0">
                <a:latin typeface="微软雅黑" panose="020B0503020204020204" pitchFamily="34" charset="-122"/>
                <a:ea typeface="微软雅黑" panose="020B0503020204020204" pitchFamily="34" charset="-122"/>
              </a:rPr>
              <a:t>毛主席来安源</a:t>
            </a:r>
            <a:endParaRPr lang="zh-CN" altLang="en-US" sz="2000" dirty="0">
              <a:latin typeface="微软雅黑" panose="020B0503020204020204" pitchFamily="34" charset="-122"/>
              <a:ea typeface="微软雅黑" panose="020B0503020204020204" pitchFamily="34" charset="-122"/>
            </a:endParaRPr>
          </a:p>
        </p:txBody>
      </p:sp>
      <p:pic>
        <p:nvPicPr>
          <p:cNvPr id="83972" name="Picture 6" descr="29397_539396_241125"/>
          <p:cNvPicPr>
            <a:picLocks noChangeAspect="1" noChangeArrowheads="1"/>
          </p:cNvPicPr>
          <p:nvPr/>
        </p:nvPicPr>
        <p:blipFill>
          <a:blip r:embed="rId1" cstate="print"/>
          <a:srcRect/>
          <a:stretch>
            <a:fillRect/>
          </a:stretch>
        </p:blipFill>
        <p:spPr bwMode="auto">
          <a:xfrm>
            <a:off x="1835696" y="1772816"/>
            <a:ext cx="5040560" cy="367380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矩形 71"/>
          <p:cNvSpPr/>
          <p:nvPr/>
        </p:nvSpPr>
        <p:spPr>
          <a:xfrm>
            <a:off x="660455" y="1284248"/>
            <a:ext cx="3600400" cy="4477385"/>
          </a:xfrm>
          <a:prstGeom prst="rect">
            <a:avLst/>
          </a:prstGeom>
        </p:spPr>
        <p:txBody>
          <a:bodyPr wrap="square">
            <a:spAutoFit/>
          </a:bodyPr>
          <a:lstStyle/>
          <a:p>
            <a:pPr>
              <a:lnSpc>
                <a:spcPct val="125000"/>
              </a:lnSpc>
            </a:pPr>
            <a:r>
              <a:rPr lang="zh-CN" altLang="en-US" sz="2400" dirty="0" smtClean="0">
                <a:latin typeface="微软雅黑" panose="020B0503020204020204" pitchFamily="34" charset="-122"/>
                <a:ea typeface="微软雅黑" panose="020B0503020204020204" pitchFamily="34" charset="-122"/>
              </a:rPr>
              <a:t>     </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ea"/>
              </a:rPr>
              <a:t>1922年1月至1923年2月，全国兴起了中国共产党领导的工人运动第一次高潮，其中产生重大影响的有</a:t>
            </a:r>
            <a:r>
              <a:rPr lang="zh-CN" altLang="en-US" sz="2000" dirty="0">
                <a:solidFill>
                  <a:srgbClr val="FF0000"/>
                </a:solidFill>
                <a:latin typeface="微软雅黑" panose="020B0503020204020204" pitchFamily="34" charset="-122"/>
                <a:ea typeface="微软雅黑" panose="020B0503020204020204" pitchFamily="34" charset="-122"/>
                <a:sym typeface="+mn-ea"/>
              </a:rPr>
              <a:t>安源路矿工人运动</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ea"/>
              </a:rPr>
              <a:t>。</a:t>
            </a:r>
            <a:r>
              <a:rPr lang="zh-CN" altLang="en-US" sz="2000" b="1" dirty="0">
                <a:solidFill>
                  <a:srgbClr val="FF3333"/>
                </a:solidFill>
                <a:sym typeface="+mn-ea"/>
              </a:rPr>
              <a:t>     </a:t>
            </a:r>
            <a:endParaRPr lang="zh-CN" altLang="en-US" sz="2000" b="1" dirty="0">
              <a:solidFill>
                <a:srgbClr val="FF3333"/>
              </a:solidFill>
              <a:sym typeface="+mn-ea"/>
            </a:endParaRPr>
          </a:p>
          <a:p>
            <a:pPr>
              <a:lnSpc>
                <a:spcPct val="125000"/>
              </a:lnSpc>
            </a:pP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sym typeface="+mn-ea"/>
              </a:rPr>
              <a:t>      安源</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ea"/>
              </a:rPr>
              <a:t>路矿工人运动是全国第一次罢工高潮中“</a:t>
            </a:r>
            <a:r>
              <a:rPr lang="zh-CN" altLang="en-US" sz="2000" dirty="0">
                <a:solidFill>
                  <a:srgbClr val="FF0000"/>
                </a:solidFill>
                <a:latin typeface="微软雅黑" panose="020B0503020204020204" pitchFamily="34" charset="-122"/>
                <a:ea typeface="微软雅黑" panose="020B0503020204020204" pitchFamily="34" charset="-122"/>
                <a:sym typeface="+mn-ea"/>
              </a:rPr>
              <a:t>绝无而仅有</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ea"/>
              </a:rPr>
              <a:t>”的</a:t>
            </a:r>
            <a:r>
              <a:rPr lang="zh-CN" altLang="en-US" sz="2000" dirty="0" smtClean="0">
                <a:solidFill>
                  <a:schemeClr val="tx1">
                    <a:lumMod val="95000"/>
                    <a:lumOff val="5000"/>
                  </a:schemeClr>
                </a:solidFill>
                <a:latin typeface="微软雅黑" panose="020B0503020204020204" pitchFamily="34" charset="-122"/>
                <a:ea typeface="微软雅黑" panose="020B0503020204020204" pitchFamily="34" charset="-122"/>
                <a:sym typeface="+mn-ea"/>
              </a:rPr>
              <a:t>成功范例</a:t>
            </a:r>
            <a:r>
              <a:rPr lang="zh-CN" altLang="en-US" sz="2000" dirty="0">
                <a:solidFill>
                  <a:schemeClr val="tx1">
                    <a:lumMod val="95000"/>
                    <a:lumOff val="5000"/>
                  </a:schemeClr>
                </a:solidFill>
                <a:latin typeface="微软雅黑" panose="020B0503020204020204" pitchFamily="34" charset="-122"/>
                <a:ea typeface="微软雅黑" panose="020B0503020204020204" pitchFamily="34" charset="-122"/>
                <a:sym typeface="+mn-ea"/>
              </a:rPr>
              <a:t>，在中国工运史上树起了一座不朽的精神丰碑</a:t>
            </a:r>
            <a:endParaRPr lang="zh-CN" altLang="en-US" sz="2000" dirty="0" smtClean="0">
              <a:latin typeface="微软雅黑" panose="020B0503020204020204" pitchFamily="34" charset="-122"/>
              <a:ea typeface="微软雅黑" panose="020B0503020204020204" pitchFamily="34" charset="-122"/>
            </a:endParaRPr>
          </a:p>
          <a:p>
            <a:pPr>
              <a:lnSpc>
                <a:spcPct val="125000"/>
              </a:lnSpc>
            </a:pPr>
            <a:r>
              <a:rPr lang="zh-CN" altLang="en-US" sz="2400" dirty="0" smtClean="0">
                <a:latin typeface="微软雅黑" panose="020B0503020204020204" pitchFamily="34" charset="-122"/>
                <a:ea typeface="微软雅黑" panose="020B0503020204020204" pitchFamily="34" charset="-122"/>
              </a:rPr>
              <a:t>     </a:t>
            </a:r>
            <a:endParaRPr lang="zh-CN" altLang="en-US" sz="2000" dirty="0" smtClean="0">
              <a:latin typeface="微软雅黑" panose="020B0503020204020204" pitchFamily="34" charset="-122"/>
              <a:ea typeface="微软雅黑" panose="020B0503020204020204" pitchFamily="34" charset="-122"/>
            </a:endParaRPr>
          </a:p>
        </p:txBody>
      </p:sp>
      <p:sp>
        <p:nvSpPr>
          <p:cNvPr id="73" name="Rectangle 8"/>
          <p:cNvSpPr>
            <a:spLocks noChangeArrowheads="1"/>
          </p:cNvSpPr>
          <p:nvPr/>
        </p:nvSpPr>
        <p:spPr bwMode="auto">
          <a:xfrm>
            <a:off x="5189091" y="5154027"/>
            <a:ext cx="3528392" cy="307340"/>
          </a:xfrm>
          <a:prstGeom prst="rect">
            <a:avLst/>
          </a:prstGeom>
          <a:noFill/>
          <a:ln w="9525">
            <a:noFill/>
            <a:miter lim="800000"/>
          </a:ln>
        </p:spPr>
        <p:txBody>
          <a:bodyPr wrap="square" lIns="0" tIns="0" rIns="0" bIns="0" anchor="ctr">
            <a:spAutoFit/>
          </a:bodyPr>
          <a:lstStyle/>
          <a:p>
            <a:pPr eaLnBrk="0" hangingPunct="0"/>
            <a:r>
              <a:rPr lang="zh-CN" altLang="en-US" sz="2000" dirty="0">
                <a:latin typeface="微软雅黑" panose="020B0503020204020204" pitchFamily="34" charset="-122"/>
                <a:ea typeface="微软雅黑" panose="020B0503020204020204" pitchFamily="34" charset="-122"/>
              </a:rPr>
              <a:t>安源路矿工人运动</a:t>
            </a:r>
            <a:r>
              <a:rPr lang="zh-CN" altLang="en-US" sz="2000" dirty="0" smtClean="0">
                <a:latin typeface="微软雅黑" panose="020B0503020204020204" pitchFamily="34" charset="-122"/>
                <a:ea typeface="微软雅黑" panose="020B0503020204020204" pitchFamily="34" charset="-122"/>
              </a:rPr>
              <a:t>纪念馆</a:t>
            </a:r>
            <a:endParaRPr lang="zh-CN" altLang="en-US" sz="2000" dirty="0">
              <a:latin typeface="微软雅黑" panose="020B0503020204020204" pitchFamily="34" charset="-122"/>
              <a:ea typeface="微软雅黑" panose="020B0503020204020204" pitchFamily="34" charset="-122"/>
            </a:endParaRPr>
          </a:p>
        </p:txBody>
      </p:sp>
      <p:pic>
        <p:nvPicPr>
          <p:cNvPr id="74" name="Picture 7" descr="29397_539394_596857"/>
          <p:cNvPicPr>
            <a:picLocks noChangeAspect="1" noChangeArrowheads="1"/>
          </p:cNvPicPr>
          <p:nvPr/>
        </p:nvPicPr>
        <p:blipFill>
          <a:blip r:embed="rId1" cstate="print"/>
          <a:srcRect/>
          <a:stretch>
            <a:fillRect/>
          </a:stretch>
        </p:blipFill>
        <p:spPr bwMode="auto">
          <a:xfrm>
            <a:off x="4391025" y="1320800"/>
            <a:ext cx="4326890" cy="3692525"/>
          </a:xfrm>
          <a:prstGeom prst="rect">
            <a:avLst/>
          </a:prstGeom>
          <a:ln>
            <a:noFill/>
          </a:ln>
          <a:effectLst>
            <a:softEdge rad="112500"/>
          </a:effectLst>
        </p:spPr>
      </p:pic>
      <p:cxnSp>
        <p:nvCxnSpPr>
          <p:cNvPr id="7" name="直接连接符 6"/>
          <p:cNvCxnSpPr/>
          <p:nvPr/>
        </p:nvCxnSpPr>
        <p:spPr>
          <a:xfrm rot="5400000">
            <a:off x="212090" y="1654175"/>
            <a:ext cx="742315" cy="127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rot="5400000">
            <a:off x="3888740" y="4937125"/>
            <a:ext cx="742315" cy="1270"/>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rot="10800000">
            <a:off x="582930" y="1283970"/>
            <a:ext cx="452120" cy="19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10800000">
            <a:off x="3808730" y="5307330"/>
            <a:ext cx="452120" cy="1905"/>
          </a:xfrm>
          <a:prstGeom prst="line">
            <a:avLst/>
          </a:prstGeom>
          <a:ln w="762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716280" y="1459865"/>
            <a:ext cx="8200390" cy="3938270"/>
          </a:xfrm>
          <a:prstGeom prst="rect">
            <a:avLst/>
          </a:prstGeom>
          <a:noFill/>
        </p:spPr>
        <p:txBody>
          <a:bodyPr wrap="square" rtlCol="0" anchor="t">
            <a:spAutoFit/>
          </a:bodyPr>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1921年秋，中共湖南支部书记毛泽东来到安源进行实地考察。</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1921年</a:t>
            </a:r>
            <a:r>
              <a:rPr lang="en-US" altLang="zh-CN" sz="2000" dirty="0" smtClean="0">
                <a:latin typeface="微软雅黑" panose="020B0503020204020204" pitchFamily="34" charset="-122"/>
                <a:ea typeface="微软雅黑" panose="020B0503020204020204" pitchFamily="34" charset="-122"/>
              </a:rPr>
              <a:t>12</a:t>
            </a:r>
            <a:r>
              <a:rPr lang="zh-CN" altLang="en-US" sz="2000" dirty="0" smtClean="0">
                <a:latin typeface="微软雅黑" panose="020B0503020204020204" pitchFamily="34" charset="-122"/>
                <a:ea typeface="微软雅黑" panose="020B0503020204020204" pitchFamily="34" charset="-122"/>
              </a:rPr>
              <a:t>月</a:t>
            </a:r>
            <a:r>
              <a:rPr lang="zh-CN" altLang="en-US" sz="2000" dirty="0" smtClean="0">
                <a:latin typeface="微软雅黑" panose="020B0503020204020204" pitchFamily="34" charset="-122"/>
                <a:ea typeface="微软雅黑" panose="020B0503020204020204" pitchFamily="34" charset="-122"/>
              </a:rPr>
              <a:t>，中共湖南党组织派李立三到安源开展工作。</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1922年2月，</a:t>
            </a:r>
            <a:r>
              <a:rPr lang="zh-CN" altLang="en-US" sz="2000" dirty="0" smtClean="0">
                <a:solidFill>
                  <a:srgbClr val="FF0000"/>
                </a:solidFill>
                <a:latin typeface="微软雅黑" panose="020B0503020204020204" pitchFamily="34" charset="-122"/>
                <a:ea typeface="微软雅黑" panose="020B0503020204020204" pitchFamily="34" charset="-122"/>
              </a:rPr>
              <a:t>中共安源支部</a:t>
            </a:r>
            <a:r>
              <a:rPr lang="zh-CN" altLang="en-US" sz="2000" dirty="0" smtClean="0">
                <a:solidFill>
                  <a:schemeClr val="tx1"/>
                </a:solidFill>
                <a:latin typeface="微软雅黑" panose="020B0503020204020204" pitchFamily="34" charset="-122"/>
                <a:ea typeface="微软雅黑" panose="020B0503020204020204" pitchFamily="34" charset="-122"/>
              </a:rPr>
              <a:t>成立</a:t>
            </a:r>
            <a:r>
              <a:rPr lang="zh-CN" altLang="en-US" sz="2000" dirty="0" smtClean="0">
                <a:latin typeface="微软雅黑" panose="020B0503020204020204" pitchFamily="34" charset="-122"/>
                <a:ea typeface="微软雅黑" panose="020B0503020204020204" pitchFamily="34" charset="-122"/>
              </a:rPr>
              <a:t>。</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1922年5月，</a:t>
            </a:r>
            <a:r>
              <a:rPr lang="zh-CN" altLang="en-US" sz="2000" dirty="0" smtClean="0">
                <a:solidFill>
                  <a:srgbClr val="FF0000"/>
                </a:solidFill>
                <a:latin typeface="微软雅黑" panose="020B0503020204020204" pitchFamily="34" charset="-122"/>
                <a:ea typeface="微软雅黑" panose="020B0503020204020204" pitchFamily="34" charset="-122"/>
              </a:rPr>
              <a:t>安源路矿工人俱乐部</a:t>
            </a:r>
            <a:r>
              <a:rPr lang="zh-CN" altLang="en-US" sz="2000" dirty="0" smtClean="0">
                <a:latin typeface="微软雅黑" panose="020B0503020204020204" pitchFamily="34" charset="-122"/>
                <a:ea typeface="微软雅黑" panose="020B0503020204020204" pitchFamily="34" charset="-122"/>
              </a:rPr>
              <a:t>成立。</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1922年9月初，毛泽东再次来到安源，对罢工做了部署。接着，</a:t>
            </a:r>
            <a:endParaRPr lang="zh-CN" altLang="en-US" sz="2000" dirty="0" smtClean="0">
              <a:latin typeface="微软雅黑" panose="020B0503020204020204" pitchFamily="34" charset="-122"/>
              <a:ea typeface="微软雅黑" panose="020B0503020204020204" pitchFamily="34" charset="-122"/>
            </a:endParaRPr>
          </a:p>
          <a:p>
            <a:pPr marL="0" indent="0" eaLnBrk="1" latinLnBrk="0" hangingPunct="1">
              <a:lnSpc>
                <a:spcPct val="125000"/>
              </a:lnSpc>
              <a:buFont typeface="Wingdings" panose="05000000000000000000" charset="0"/>
              <a:buNone/>
            </a:pPr>
            <a:r>
              <a:rPr lang="zh-CN" altLang="en-US" sz="2000" dirty="0" smtClean="0">
                <a:latin typeface="微软雅黑" panose="020B0503020204020204" pitchFamily="34" charset="-122"/>
                <a:ea typeface="微软雅黑" panose="020B0503020204020204" pitchFamily="34" charset="-122"/>
              </a:rPr>
              <a:t>     党组织又派刘少奇到安源，加强对罢工的领导。</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1922年9月12日，李立三主持召开安源支部会议，并成立</a:t>
            </a:r>
            <a:r>
              <a:rPr lang="zh-CN" altLang="en-US" sz="2000" dirty="0" smtClean="0">
                <a:solidFill>
                  <a:srgbClr val="FF0000"/>
                </a:solidFill>
                <a:latin typeface="微软雅黑" panose="020B0503020204020204" pitchFamily="34" charset="-122"/>
                <a:ea typeface="微软雅黑" panose="020B0503020204020204" pitchFamily="34" charset="-122"/>
              </a:rPr>
              <a:t>罢工指</a:t>
            </a:r>
            <a:endParaRPr lang="zh-CN" altLang="en-US" sz="2000" dirty="0" smtClean="0">
              <a:solidFill>
                <a:srgbClr val="FF0000"/>
              </a:solidFill>
              <a:latin typeface="微软雅黑" panose="020B0503020204020204" pitchFamily="34" charset="-122"/>
              <a:ea typeface="微软雅黑" panose="020B0503020204020204" pitchFamily="34" charset="-122"/>
            </a:endParaRPr>
          </a:p>
          <a:p>
            <a:pPr marL="0" indent="0" eaLnBrk="1" latinLnBrk="0" hangingPunct="1">
              <a:lnSpc>
                <a:spcPct val="125000"/>
              </a:lnSpc>
              <a:buFont typeface="Wingdings" panose="05000000000000000000" charset="0"/>
              <a:buNone/>
            </a:pPr>
            <a:r>
              <a:rPr lang="zh-CN" altLang="en-US" sz="2000" dirty="0" smtClean="0">
                <a:solidFill>
                  <a:srgbClr val="FF0000"/>
                </a:solidFill>
                <a:latin typeface="微软雅黑" panose="020B0503020204020204" pitchFamily="34" charset="-122"/>
                <a:ea typeface="微软雅黑" panose="020B0503020204020204" pitchFamily="34" charset="-122"/>
              </a:rPr>
              <a:t>     挥部</a:t>
            </a:r>
            <a:r>
              <a:rPr lang="zh-CN" altLang="en-US" sz="2000" dirty="0" smtClean="0">
                <a:latin typeface="微软雅黑" panose="020B0503020204020204" pitchFamily="34" charset="-122"/>
                <a:ea typeface="微软雅黑" panose="020B0503020204020204" pitchFamily="34" charset="-122"/>
              </a:rPr>
              <a:t>，由李立三任总指挥，刘少奇任俱乐部全权代表。同时，还</a:t>
            </a:r>
            <a:endParaRPr lang="zh-CN" altLang="en-US" sz="2000" dirty="0" smtClean="0">
              <a:latin typeface="微软雅黑" panose="020B0503020204020204" pitchFamily="34" charset="-122"/>
              <a:ea typeface="微软雅黑" panose="020B0503020204020204" pitchFamily="34" charset="-122"/>
            </a:endParaRPr>
          </a:p>
          <a:p>
            <a:pPr marL="0" indent="0" eaLnBrk="1" latinLnBrk="0" hangingPunct="1">
              <a:lnSpc>
                <a:spcPct val="125000"/>
              </a:lnSpc>
              <a:buFont typeface="Wingdings" panose="05000000000000000000" charset="0"/>
              <a:buNone/>
            </a:pPr>
            <a:r>
              <a:rPr lang="zh-CN" altLang="en-US" sz="2000" dirty="0" smtClean="0">
                <a:latin typeface="微软雅黑" panose="020B0503020204020204" pitchFamily="34" charset="-122"/>
                <a:ea typeface="微软雅黑" panose="020B0503020204020204" pitchFamily="34" charset="-122"/>
              </a:rPr>
              <a:t>     成立侦察队等组织，以负责维持罢工期间的秩序。</a:t>
            </a:r>
            <a:endParaRPr lang="zh-CN" altLang="en-US" sz="2000" dirty="0" smtClean="0">
              <a:latin typeface="微软雅黑" panose="020B0503020204020204" pitchFamily="34" charset="-122"/>
              <a:ea typeface="微软雅黑" panose="020B0503020204020204" pitchFamily="34" charset="-122"/>
            </a:endParaRPr>
          </a:p>
          <a:p>
            <a:pPr marL="342900" indent="-342900" eaLnBrk="1" latinLnBrk="0" hangingPunct="1">
              <a:lnSpc>
                <a:spcPct val="125000"/>
              </a:lnSpc>
              <a:buFont typeface="Wingdings" panose="05000000000000000000" charset="0"/>
              <a:buChar char="u"/>
            </a:pPr>
            <a:r>
              <a:rPr lang="zh-CN" altLang="en-US" sz="2000" dirty="0" smtClean="0">
                <a:latin typeface="微软雅黑" panose="020B0503020204020204" pitchFamily="34" charset="-122"/>
                <a:ea typeface="微软雅黑" panose="020B0503020204020204" pitchFamily="34" charset="-122"/>
              </a:rPr>
              <a:t>1922年9月14日，</a:t>
            </a:r>
            <a:r>
              <a:rPr lang="zh-CN" altLang="en-US" sz="2000" dirty="0" smtClean="0">
                <a:solidFill>
                  <a:srgbClr val="FF0000"/>
                </a:solidFill>
                <a:latin typeface="微软雅黑" panose="020B0503020204020204" pitchFamily="34" charset="-122"/>
                <a:ea typeface="微软雅黑" panose="020B0503020204020204" pitchFamily="34" charset="-122"/>
              </a:rPr>
              <a:t>安源路矿工人举行大罢工</a:t>
            </a:r>
            <a:r>
              <a:rPr lang="zh-CN" altLang="en-US" sz="2000" dirty="0" smtClean="0">
                <a:latin typeface="微软雅黑" panose="020B0503020204020204" pitchFamily="34" charset="-122"/>
                <a:ea typeface="微软雅黑" panose="020B0503020204020204" pitchFamily="34" charset="-122"/>
              </a:rPr>
              <a:t>。</a:t>
            </a:r>
            <a:endParaRPr lang="zh-CN" altLang="en-US"/>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COMMONDATA" val="eyJoZGlkIjoiNzA2Yzc4ZDUxNjBhZGVlMDFjMWEwNzYzZDRhYThmOWY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2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主题">
  <a:themeElements>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4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主题">
  <a:themeElements>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Office 主题">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5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3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0</TotalTime>
  <Words>5897</Words>
  <Application>WPS 演示</Application>
  <PresentationFormat>全屏显示(4:3)</PresentationFormat>
  <Paragraphs>264</Paragraphs>
  <Slides>49</Slides>
  <Notes>1</Notes>
  <HiddenSlides>0</HiddenSlides>
  <MMClips>5</MMClips>
  <ScaleCrop>false</ScaleCrop>
  <HeadingPairs>
    <vt:vector size="6" baseType="variant">
      <vt:variant>
        <vt:lpstr>已用的字体</vt:lpstr>
      </vt:variant>
      <vt:variant>
        <vt:i4>14</vt:i4>
      </vt:variant>
      <vt:variant>
        <vt:lpstr>主题</vt:lpstr>
      </vt:variant>
      <vt:variant>
        <vt:i4>6</vt:i4>
      </vt:variant>
      <vt:variant>
        <vt:lpstr>幻灯片标题</vt:lpstr>
      </vt:variant>
      <vt:variant>
        <vt:i4>49</vt:i4>
      </vt:variant>
    </vt:vector>
  </HeadingPairs>
  <TitlesOfParts>
    <vt:vector size="69" baseType="lpstr">
      <vt:lpstr>Arial</vt:lpstr>
      <vt:lpstr>宋体</vt:lpstr>
      <vt:lpstr>Wingdings</vt:lpstr>
      <vt:lpstr>Calibri</vt:lpstr>
      <vt:lpstr>微软雅黑</vt:lpstr>
      <vt:lpstr>隶书</vt:lpstr>
      <vt:lpstr>Wingdings</vt:lpstr>
      <vt:lpstr>Agency FB</vt:lpstr>
      <vt:lpstr>Gill Sans</vt:lpstr>
      <vt:lpstr>Arial Unicode MS</vt:lpstr>
      <vt:lpstr>黑体</vt:lpstr>
      <vt:lpstr>Calibri</vt:lpstr>
      <vt:lpstr>Helvetica</vt:lpstr>
      <vt:lpstr>Gill Sans MT</vt:lpstr>
      <vt:lpstr>Office 主题</vt:lpstr>
      <vt:lpstr>1_Office 主题</vt:lpstr>
      <vt:lpstr>2_Office 主题</vt:lpstr>
      <vt:lpstr>3_Office 主题</vt:lpstr>
      <vt:lpstr>4_Office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GU</dc:creator>
  <cp:lastModifiedBy>Focuns</cp:lastModifiedBy>
  <cp:revision>302</cp:revision>
  <dcterms:created xsi:type="dcterms:W3CDTF">2019-01-23T04:28:00Z</dcterms:created>
  <dcterms:modified xsi:type="dcterms:W3CDTF">2022-08-27T02:55:17Z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2052-11.1.0.12302</vt:lpwstr>
  </property>
  <property fmtid="{D5CDD505-2E9C-101B-9397-08002B2CF9AE}" pid="3" name="ICV">
    <vt:lpwstr>8854B6B456414B40B7171096D39455DA</vt:lpwstr>
  </property>
</Properties>
</file>