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media2.mpg" ContentType="video/mpeg"/>
  <Override PartName="/ppt/media/media3.mpg" ContentType="vide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 id="2147483662" r:id="rId4"/>
  </p:sldMasterIdLst>
  <p:notesMasterIdLst>
    <p:notesMasterId r:id="rId6"/>
  </p:notesMasterIdLst>
  <p:sldIdLst>
    <p:sldId id="2112" r:id="rId5"/>
    <p:sldId id="486" r:id="rId7"/>
    <p:sldId id="487" r:id="rId8"/>
    <p:sldId id="372" r:id="rId9"/>
    <p:sldId id="412" r:id="rId10"/>
    <p:sldId id="413" r:id="rId11"/>
    <p:sldId id="411" r:id="rId12"/>
    <p:sldId id="414" r:id="rId13"/>
    <p:sldId id="415" r:id="rId14"/>
    <p:sldId id="416" r:id="rId15"/>
    <p:sldId id="418" r:id="rId16"/>
    <p:sldId id="419" r:id="rId17"/>
    <p:sldId id="420" r:id="rId18"/>
    <p:sldId id="421" r:id="rId19"/>
    <p:sldId id="422" r:id="rId20"/>
    <p:sldId id="423" r:id="rId21"/>
    <p:sldId id="424" r:id="rId22"/>
    <p:sldId id="425" r:id="rId23"/>
    <p:sldId id="426" r:id="rId24"/>
    <p:sldId id="427" r:id="rId25"/>
    <p:sldId id="428" r:id="rId26"/>
    <p:sldId id="429" r:id="rId27"/>
    <p:sldId id="430" r:id="rId28"/>
    <p:sldId id="432" r:id="rId29"/>
    <p:sldId id="433" r:id="rId30"/>
    <p:sldId id="434" r:id="rId31"/>
    <p:sldId id="435" r:id="rId32"/>
    <p:sldId id="436" r:id="rId33"/>
    <p:sldId id="437" r:id="rId34"/>
    <p:sldId id="438" r:id="rId35"/>
    <p:sldId id="439" r:id="rId36"/>
    <p:sldId id="461" r:id="rId37"/>
    <p:sldId id="404" r:id="rId38"/>
    <p:sldId id="452" r:id="rId39"/>
    <p:sldId id="453" r:id="rId40"/>
    <p:sldId id="460" r:id="rId41"/>
    <p:sldId id="454" r:id="rId42"/>
    <p:sldId id="455" r:id="rId43"/>
    <p:sldId id="456" r:id="rId44"/>
    <p:sldId id="457" r:id="rId45"/>
    <p:sldId id="458" r:id="rId46"/>
    <p:sldId id="459" r:id="rId47"/>
    <p:sldId id="462" r:id="rId48"/>
    <p:sldId id="463" r:id="rId49"/>
    <p:sldId id="464" r:id="rId50"/>
    <p:sldId id="465" r:id="rId51"/>
    <p:sldId id="466" r:id="rId52"/>
    <p:sldId id="467" r:id="rId53"/>
    <p:sldId id="468" r:id="rId54"/>
    <p:sldId id="470" r:id="rId55"/>
    <p:sldId id="471" r:id="rId56"/>
    <p:sldId id="472" r:id="rId57"/>
    <p:sldId id="473" r:id="rId58"/>
    <p:sldId id="474" r:id="rId59"/>
    <p:sldId id="475" r:id="rId60"/>
    <p:sldId id="540" r:id="rId61"/>
    <p:sldId id="2263" r:id="rId6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 id="2" name="作者" initials="作" lastIdx="0" clrIdx="1"/>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04040"/>
    <a:srgbClr val="FFFFFF"/>
    <a:srgbClr val="FCF9F4"/>
    <a:srgbClr val="627B85"/>
    <a:srgbClr val="730603"/>
    <a:srgbClr val="EE4536"/>
    <a:srgbClr val="F18623"/>
    <a:srgbClr val="B6DA2B"/>
    <a:srgbClr val="5A9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5887" autoAdjust="0"/>
  </p:normalViewPr>
  <p:slideViewPr>
    <p:cSldViewPr snapToGrid="0" showGuides="1">
      <p:cViewPr varScale="1">
        <p:scale>
          <a:sx n="62" d="100"/>
          <a:sy n="62" d="100"/>
        </p:scale>
        <p:origin x="1014" y="66"/>
      </p:cViewPr>
      <p:guideLst>
        <p:guide orient="horz" pos="2144"/>
        <p:guide orient="horz" pos="460"/>
        <p:guide orient="horz" pos="3952"/>
        <p:guide pos="395"/>
        <p:guide pos="7308"/>
        <p:guide pos="3810"/>
      </p:guideLst>
    </p:cSldViewPr>
  </p:slideViewPr>
  <p:notesTextViewPr>
    <p:cViewPr>
      <p:scale>
        <a:sx n="1" d="1"/>
        <a:sy n="1" d="1"/>
      </p:scale>
      <p:origin x="0" y="0"/>
    </p:cViewPr>
  </p:notesTextViewPr>
  <p:sorterViewPr>
    <p:cViewPr>
      <p:scale>
        <a:sx n="125" d="100"/>
        <a:sy n="125" d="100"/>
      </p:scale>
      <p:origin x="0" y="1994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31921-B74A-48ED-9222-A766AC3C83A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358D1-25CA-490B-900C-BEAF66E1826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EC68749-3631-4826-A65E-D3AD93BD1DFA}"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p:cNvSpPr>
          <p:nvPr>
            <p:ph type="sldImg"/>
          </p:nvPr>
        </p:nvSpPr>
        <p:spPr/>
      </p:sp>
      <p:sp>
        <p:nvSpPr>
          <p:cNvPr id="13314" name="备注占位符 2"/>
          <p:cNvSpPr>
            <a:spLocks noGrp="1"/>
          </p:cNvSpPr>
          <p:nvPr>
            <p:ph type="body"/>
          </p:nvPr>
        </p:nvSpPr>
        <p:spPr/>
        <p:txBody>
          <a:bodyPr lIns="91440" tIns="45720" rIns="91440" bIns="45720" anchor="t" anchorCtr="0"/>
          <a:lstStyle/>
          <a:p>
            <a:pPr lvl="0"/>
            <a:endParaRPr lang="zh-CN" altLang="en-US" dirty="0"/>
          </a:p>
        </p:txBody>
      </p:sp>
      <p:sp>
        <p:nvSpPr>
          <p:cNvPr id="1331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p:cNvSpPr>
          <p:nvPr>
            <p:ph type="sldImg"/>
          </p:nvPr>
        </p:nvSpPr>
        <p:spPr/>
      </p:sp>
      <p:sp>
        <p:nvSpPr>
          <p:cNvPr id="35842" name="备注占位符 2"/>
          <p:cNvSpPr>
            <a:spLocks noGrp="1"/>
          </p:cNvSpPr>
          <p:nvPr>
            <p:ph type="body"/>
          </p:nvPr>
        </p:nvSpPr>
        <p:spPr/>
        <p:txBody>
          <a:bodyPr lIns="91440" tIns="45720" rIns="91440" bIns="45720" anchor="t" anchorCtr="0"/>
          <a:lstStyle/>
          <a:p>
            <a:pPr lvl="0"/>
            <a:endParaRPr lang="zh-CN" altLang="en-US" dirty="0"/>
          </a:p>
        </p:txBody>
      </p:sp>
      <p:sp>
        <p:nvSpPr>
          <p:cNvPr id="3584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备注占位符 2"/>
          <p:cNvSpPr>
            <a:spLocks noGrp="1"/>
          </p:cNvSpPr>
          <p:nvPr>
            <p:ph type="body"/>
          </p:nvPr>
        </p:nvSpPr>
        <p:spPr/>
        <p:txBody>
          <a:bodyPr lIns="91440" tIns="45720" rIns="91440" bIns="45720" anchor="t" anchorCtr="0"/>
          <a:lstStyle/>
          <a:p>
            <a:pPr lvl="0"/>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p:sp>
      <p:sp>
        <p:nvSpPr>
          <p:cNvPr id="41986" name="备注占位符 2"/>
          <p:cNvSpPr>
            <a:spLocks noGrp="1"/>
          </p:cNvSpPr>
          <p:nvPr>
            <p:ph type="body"/>
          </p:nvPr>
        </p:nvSpPr>
        <p:spPr/>
        <p:txBody>
          <a:bodyPr lIns="91440" tIns="45720" rIns="91440" bIns="45720" anchor="t" anchorCtr="0"/>
          <a:lstStyle/>
          <a:p>
            <a:pPr lvl="0"/>
            <a:endParaRPr lang="zh-CN" altLang="en-US" dirty="0"/>
          </a:p>
        </p:txBody>
      </p:sp>
      <p:sp>
        <p:nvSpPr>
          <p:cNvPr id="4198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p:nvPr>
        </p:nvSpPr>
        <p:spPr/>
      </p:sp>
      <p:sp>
        <p:nvSpPr>
          <p:cNvPr id="44034" name="备注占位符 2"/>
          <p:cNvSpPr>
            <a:spLocks noGrp="1"/>
          </p:cNvSpPr>
          <p:nvPr>
            <p:ph type="body"/>
          </p:nvPr>
        </p:nvSpPr>
        <p:spPr/>
        <p:txBody>
          <a:bodyPr lIns="91440" tIns="45720" rIns="91440" bIns="45720" anchor="t" anchorCtr="0"/>
          <a:lstStyle/>
          <a:p>
            <a:pPr lvl="0"/>
            <a:endParaRPr lang="zh-CN" altLang="en-US" dirty="0"/>
          </a:p>
        </p:txBody>
      </p:sp>
      <p:sp>
        <p:nvSpPr>
          <p:cNvPr id="4403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p:nvPr>
        </p:nvSpPr>
        <p:spPr/>
        <p:txBody>
          <a:bodyPr lIns="91440" tIns="45720" rIns="91440" bIns="45720" anchor="t" anchorCtr="0"/>
          <a:lstStyle/>
          <a:p>
            <a:pPr lvl="0"/>
            <a:endParaRPr lang="zh-CN" altLang="en-US" dirty="0"/>
          </a:p>
        </p:txBody>
      </p:sp>
      <p:sp>
        <p:nvSpPr>
          <p:cNvPr id="4608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p:sp>
      <p:sp>
        <p:nvSpPr>
          <p:cNvPr id="48130" name="备注占位符 2"/>
          <p:cNvSpPr>
            <a:spLocks noGrp="1"/>
          </p:cNvSpPr>
          <p:nvPr>
            <p:ph type="body"/>
          </p:nvPr>
        </p:nvSpPr>
        <p:spPr/>
        <p:txBody>
          <a:bodyPr lIns="91440" tIns="45720" rIns="91440" bIns="45720" anchor="t" anchorCtr="0"/>
          <a:lstStyle/>
          <a:p>
            <a:pPr lvl="0"/>
            <a:endParaRPr lang="zh-CN" altLang="en-US" dirty="0"/>
          </a:p>
        </p:txBody>
      </p:sp>
      <p:sp>
        <p:nvSpPr>
          <p:cNvPr id="4813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p:sp>
      <p:sp>
        <p:nvSpPr>
          <p:cNvPr id="50178" name="备注占位符 2"/>
          <p:cNvSpPr>
            <a:spLocks noGrp="1"/>
          </p:cNvSpPr>
          <p:nvPr>
            <p:ph type="body"/>
          </p:nvPr>
        </p:nvSpPr>
        <p:spPr/>
        <p:txBody>
          <a:bodyPr lIns="91440" tIns="45720" rIns="91440" bIns="45720" anchor="t" anchorCtr="0"/>
          <a:lstStyle/>
          <a:p>
            <a:pPr lvl="0"/>
            <a:endParaRPr lang="zh-CN" altLang="en-US" dirty="0"/>
          </a:p>
        </p:txBody>
      </p:sp>
      <p:sp>
        <p:nvSpPr>
          <p:cNvPr id="5017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p:sp>
      <p:sp>
        <p:nvSpPr>
          <p:cNvPr id="52226" name="备注占位符 2"/>
          <p:cNvSpPr>
            <a:spLocks noGrp="1"/>
          </p:cNvSpPr>
          <p:nvPr>
            <p:ph type="body"/>
          </p:nvPr>
        </p:nvSpPr>
        <p:spPr/>
        <p:txBody>
          <a:bodyPr lIns="91440" tIns="45720" rIns="91440" bIns="45720" anchor="t" anchorCtr="0"/>
          <a:lstStyle/>
          <a:p>
            <a:pPr lvl="0"/>
            <a:endParaRPr lang="zh-CN" altLang="en-US" dirty="0"/>
          </a:p>
        </p:txBody>
      </p:sp>
      <p:sp>
        <p:nvSpPr>
          <p:cNvPr id="52227"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p:sp>
      <p:sp>
        <p:nvSpPr>
          <p:cNvPr id="54274" name="备注占位符 2"/>
          <p:cNvSpPr>
            <a:spLocks noGrp="1"/>
          </p:cNvSpPr>
          <p:nvPr>
            <p:ph type="body"/>
          </p:nvPr>
        </p:nvSpPr>
        <p:spPr/>
        <p:txBody>
          <a:bodyPr lIns="91440" tIns="45720" rIns="91440" bIns="45720" anchor="t" anchorCtr="0"/>
          <a:lstStyle/>
          <a:p>
            <a:pPr lvl="0"/>
            <a:endParaRPr lang="zh-CN" altLang="en-US" dirty="0"/>
          </a:p>
        </p:txBody>
      </p:sp>
      <p:sp>
        <p:nvSpPr>
          <p:cNvPr id="542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p:sp>
      <p:sp>
        <p:nvSpPr>
          <p:cNvPr id="56322" name="备注占位符 2"/>
          <p:cNvSpPr>
            <a:spLocks noGrp="1"/>
          </p:cNvSpPr>
          <p:nvPr>
            <p:ph type="body"/>
          </p:nvPr>
        </p:nvSpPr>
        <p:spPr/>
        <p:txBody>
          <a:bodyPr lIns="91440" tIns="45720" rIns="91440" bIns="45720" anchor="t" anchorCtr="0"/>
          <a:lstStyle/>
          <a:p>
            <a:pPr lvl="0"/>
            <a:endParaRPr lang="zh-CN" altLang="en-US" dirty="0"/>
          </a:p>
        </p:txBody>
      </p:sp>
      <p:sp>
        <p:nvSpPr>
          <p:cNvPr id="56323"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p:cNvSpPr>
          <p:nvPr>
            <p:ph type="sldImg"/>
          </p:nvPr>
        </p:nvSpPr>
        <p:spPr/>
      </p:sp>
      <p:sp>
        <p:nvSpPr>
          <p:cNvPr id="58370" name="备注占位符 2"/>
          <p:cNvSpPr>
            <a:spLocks noGrp="1"/>
          </p:cNvSpPr>
          <p:nvPr>
            <p:ph type="body"/>
          </p:nvPr>
        </p:nvSpPr>
        <p:spPr/>
        <p:txBody>
          <a:bodyPr lIns="91440" tIns="45720" rIns="91440" bIns="45720" anchor="t" anchorCtr="0"/>
          <a:lstStyle/>
          <a:p>
            <a:pPr lvl="0"/>
            <a:endParaRPr lang="zh-CN" altLang="en-US" dirty="0"/>
          </a:p>
        </p:txBody>
      </p:sp>
      <p:sp>
        <p:nvSpPr>
          <p:cNvPr id="58371"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加音频，同学们，大家好，习近平总书记在首都各界纪念现行宪法公布施行</a:t>
            </a:r>
            <a:r>
              <a:rPr lang="en-US" altLang="zh-CN" dirty="0"/>
              <a:t>30</a:t>
            </a:r>
            <a:r>
              <a:rPr lang="zh-CN" altLang="en-US" dirty="0"/>
              <a:t>周年大会上的讲话中指出“依法治国是党领导人民治理国家的基本方略，法治是治国理政的基本方式，要更加注重发挥法治在国家治理和社会管理中的重要作用”</a:t>
            </a:r>
            <a:endParaRPr lang="zh-CN" altLang="en-US" dirty="0"/>
          </a:p>
        </p:txBody>
      </p:sp>
      <p:sp>
        <p:nvSpPr>
          <p:cNvPr id="4" name="灯片编号占位符 3"/>
          <p:cNvSpPr>
            <a:spLocks noGrp="1"/>
          </p:cNvSpPr>
          <p:nvPr>
            <p:ph type="sldNum" sz="quarter" idx="10"/>
          </p:nvPr>
        </p:nvSpPr>
        <p:spPr/>
        <p:txBody>
          <a:bodyPr/>
          <a:lstStyle/>
          <a:p>
            <a:fld id="{FEC68749-3631-4826-A65E-D3AD93BD1DFA}"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p:cNvSpPr>
          <p:nvPr>
            <p:ph type="sldImg"/>
          </p:nvPr>
        </p:nvSpPr>
        <p:spPr/>
      </p:sp>
      <p:sp>
        <p:nvSpPr>
          <p:cNvPr id="60418" name="备注占位符 2"/>
          <p:cNvSpPr>
            <a:spLocks noGrp="1"/>
          </p:cNvSpPr>
          <p:nvPr>
            <p:ph type="body"/>
          </p:nvPr>
        </p:nvSpPr>
        <p:spPr/>
        <p:txBody>
          <a:bodyPr lIns="91440" tIns="45720" rIns="91440" bIns="45720" anchor="t" anchorCtr="0"/>
          <a:lstStyle/>
          <a:p>
            <a:pPr lvl="0"/>
            <a:endParaRPr lang="zh-CN" altLang="en-US" dirty="0"/>
          </a:p>
        </p:txBody>
      </p:sp>
      <p:sp>
        <p:nvSpPr>
          <p:cNvPr id="60419"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加音频，同学们，大家好，习近平总书记在首都各界纪念现行宪法公布施行</a:t>
            </a:r>
            <a:r>
              <a:rPr lang="en-US" altLang="zh-CN" dirty="0"/>
              <a:t>30</a:t>
            </a:r>
            <a:r>
              <a:rPr lang="zh-CN" altLang="en-US" dirty="0"/>
              <a:t>周年大会上的讲话中指出“依法治国是党领导人民治理国家的基本方略，法治是治国理政的基本方式，要更加注重发挥法治在国家治理和社会管理中的重要作用”</a:t>
            </a:r>
            <a:endParaRPr lang="zh-CN" altLang="en-US" dirty="0"/>
          </a:p>
        </p:txBody>
      </p:sp>
      <p:sp>
        <p:nvSpPr>
          <p:cNvPr id="4" name="灯片编号占位符 3"/>
          <p:cNvSpPr>
            <a:spLocks noGrp="1"/>
          </p:cNvSpPr>
          <p:nvPr>
            <p:ph type="sldNum" sz="quarter" idx="10"/>
          </p:nvPr>
        </p:nvSpPr>
        <p:spPr/>
        <p:txBody>
          <a:bodyPr/>
          <a:lstStyle/>
          <a:p>
            <a:fld id="{FEC68749-3631-4826-A65E-D3AD93BD1DF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F358D1-25CA-490B-900C-BEAF66E1826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a:xfrm>
            <a:off x="420688" y="1241425"/>
            <a:ext cx="5956300" cy="3349625"/>
          </a:xfrm>
        </p:spPr>
      </p:sp>
      <p:sp>
        <p:nvSpPr>
          <p:cNvPr id="46083" name="备注占位符 2"/>
          <p:cNvSpPr>
            <a:spLocks noGrp="1" noChangeArrowheads="1"/>
          </p:cNvSpPr>
          <p:nvPr>
            <p:ph type="body" idx="4294967295"/>
          </p:nvPr>
        </p:nvSpPr>
        <p:spPr/>
        <p:txBody>
          <a:bodyPr/>
          <a:lstStyle/>
          <a:p>
            <a:endParaRPr lang="zh-CN" altLang="en-US" dirty="0"/>
          </a:p>
        </p:txBody>
      </p:sp>
      <p:sp>
        <p:nvSpPr>
          <p:cNvPr id="4608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sz="3200">
                <a:solidFill>
                  <a:schemeClr val="tx1"/>
                </a:solidFill>
                <a:latin typeface="Arial" panose="020B0604020202020204" pitchFamily="34" charset="0"/>
                <a:ea typeface="宋体" panose="02010600030101010101" pitchFamily="2" charset="-122"/>
              </a:defRPr>
            </a:lvl9pPr>
          </a:lstStyle>
          <a:p>
            <a:pPr eaLnBrk="1" hangingPunct="1">
              <a:buFontTx/>
              <a:buNone/>
            </a:pPr>
            <a:fld id="{916E4BFC-E607-43F3-9506-122323CE5D48}" type="slidenum">
              <a:rPr lang="zh-CN" altLang="en-US" sz="1200" smtClean="0">
                <a:solidFill>
                  <a:srgbClr val="000000"/>
                </a:solidFill>
              </a:rPr>
            </a:fld>
            <a:endParaRPr lang="en-US" altLang="zh-CN"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4.png"/><Relationship Id="rId5" Type="http://schemas.microsoft.com/office/2007/relationships/hdphoto" Target="../media/image7.wdp"/><Relationship Id="rId4" Type="http://schemas.openxmlformats.org/officeDocument/2006/relationships/image" Target="../media/image3.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6" Type="http://schemas.microsoft.com/office/2007/relationships/hdphoto" Target="../media/image7.wdp"/><Relationship Id="rId5" Type="http://schemas.openxmlformats.org/officeDocument/2006/relationships/image" Target="../media/image3.png"/><Relationship Id="rId4" Type="http://schemas.openxmlformats.org/officeDocument/2006/relationships/image" Target="../media/image4.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6" Type="http://schemas.microsoft.com/office/2007/relationships/hdphoto" Target="../media/image7.wdp"/><Relationship Id="rId5" Type="http://schemas.openxmlformats.org/officeDocument/2006/relationships/image" Target="../media/image3.png"/><Relationship Id="rId4" Type="http://schemas.openxmlformats.org/officeDocument/2006/relationships/image" Target="../media/image4.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7.wdp"/><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6" Type="http://schemas.microsoft.com/office/2007/relationships/hdphoto" Target="../media/image7.wdp"/><Relationship Id="rId5" Type="http://schemas.openxmlformats.org/officeDocument/2006/relationships/image" Target="../media/image3.png"/><Relationship Id="rId4" Type="http://schemas.openxmlformats.org/officeDocument/2006/relationships/image" Target="../media/image4.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教学过程（静态）">
    <p:bg>
      <p:bgPr>
        <a:solidFill>
          <a:schemeClr val="bg1"/>
        </a:solidFill>
        <a:effectLst/>
      </p:bgPr>
    </p:bg>
    <p:spTree>
      <p:nvGrpSpPr>
        <p:cNvPr id="1" name=""/>
        <p:cNvGrpSpPr/>
        <p:nvPr/>
      </p:nvGrpSpPr>
      <p:grpSpPr>
        <a:xfrm>
          <a:off x="0" y="0"/>
          <a:ext cx="0" cy="0"/>
          <a:chOff x="0" y="0"/>
          <a:chExt cx="0" cy="0"/>
        </a:xfrm>
      </p:grpSpPr>
      <p:sp>
        <p:nvSpPr>
          <p:cNvPr id="2" name="矩形 3"/>
          <p:cNvSpPr>
            <a:spLocks noChangeArrowheads="1"/>
          </p:cNvSpPr>
          <p:nvPr/>
        </p:nvSpPr>
        <p:spPr bwMode="auto">
          <a:xfrm>
            <a:off x="1889655" y="600075"/>
            <a:ext cx="1139825" cy="191770"/>
          </a:xfrm>
          <a:prstGeom prst="rect">
            <a:avLst/>
          </a:prstGeom>
          <a:noFill/>
          <a:ln>
            <a:noFill/>
          </a:ln>
        </p:spPr>
        <p:txBody>
          <a:bodyPr wrap="none" lIns="46292" tIns="23146" rIns="46292" bIns="23146">
            <a:spAutoFit/>
          </a:bodyPr>
          <a:lstStyle>
            <a:lvl1pPr>
              <a:defRPr b="1">
                <a:solidFill>
                  <a:schemeClr val="tx1"/>
                </a:solidFill>
                <a:latin typeface="Arial" panose="020B0604020202020204" pitchFamily="34" charset="0"/>
                <a:ea typeface="宋体" panose="02010600030101010101" pitchFamily="2" charset="-122"/>
              </a:defRPr>
            </a:lvl1pPr>
            <a:lvl2pPr>
              <a:defRPr b="1">
                <a:solidFill>
                  <a:schemeClr val="tx1"/>
                </a:solidFill>
                <a:latin typeface="Arial" panose="020B0604020202020204" pitchFamily="34" charset="0"/>
                <a:ea typeface="宋体" panose="02010600030101010101" pitchFamily="2" charset="-122"/>
              </a:defRPr>
            </a:lvl2pPr>
            <a:lvl3pPr>
              <a:defRPr b="1">
                <a:solidFill>
                  <a:schemeClr val="tx1"/>
                </a:solidFill>
                <a:latin typeface="Arial" panose="020B0604020202020204" pitchFamily="34" charset="0"/>
                <a:ea typeface="宋体" panose="02010600030101010101" pitchFamily="2" charset="-122"/>
              </a:defRPr>
            </a:lvl3pPr>
            <a:lvl4pPr>
              <a:defRPr b="1">
                <a:solidFill>
                  <a:schemeClr val="tx1"/>
                </a:solidFill>
                <a:latin typeface="Arial" panose="020B0604020202020204" pitchFamily="34" charset="0"/>
                <a:ea typeface="宋体" panose="02010600030101010101" pitchFamily="2" charset="-122"/>
              </a:defRPr>
            </a:lvl4pPr>
            <a:lvl5pPr>
              <a:defRPr b="1">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b="1">
                <a:solidFill>
                  <a:schemeClr val="tx1"/>
                </a:solidFill>
                <a:latin typeface="Arial" panose="020B0604020202020204" pitchFamily="34" charset="0"/>
                <a:ea typeface="宋体" panose="02010600030101010101" pitchFamily="2" charset="-122"/>
              </a:defRPr>
            </a:lvl9pPr>
          </a:lstStyle>
          <a:p>
            <a:pPr marL="0" marR="0" lvl="1"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945" b="1" i="0" u="none" strike="noStrike" kern="1200" cap="none" spc="0" normalizeH="0" baseline="0" noProof="0">
                <a:ln>
                  <a:noFill/>
                </a:ln>
                <a:solidFill>
                  <a:srgbClr val="808080"/>
                </a:solidFill>
                <a:effectLst/>
                <a:uLnTx/>
                <a:uFillTx/>
                <a:latin typeface="微软雅黑" panose="020B0503020204020204" pitchFamily="34" charset="-122"/>
                <a:ea typeface="微软雅黑" panose="020B0503020204020204" pitchFamily="34" charset="-122"/>
                <a:cs typeface="+mn-cs"/>
              </a:rPr>
              <a:t>Teaching Process</a:t>
            </a:r>
            <a:endParaRPr kumimoji="0" lang="zh-CN" altLang="en-US" sz="945" b="1" i="0" u="none" strike="noStrike" kern="1200" cap="none" spc="0" normalizeH="0" baseline="0" noProof="0">
              <a:ln>
                <a:noFill/>
              </a:ln>
              <a:solidFill>
                <a:srgbClr val="808080"/>
              </a:solidFill>
              <a:effectLst/>
              <a:uLnTx/>
              <a:uFillTx/>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334577" y="254793"/>
            <a:ext cx="835736" cy="566539"/>
            <a:chOff x="304799" y="673099"/>
            <a:chExt cx="4000501" cy="4000500"/>
          </a:xfrm>
          <a:gradFill flip="none" rotWithShape="1">
            <a:gsLst>
              <a:gs pos="0">
                <a:srgbClr val="009288">
                  <a:shade val="30000"/>
                  <a:satMod val="115000"/>
                </a:srgbClr>
              </a:gs>
              <a:gs pos="50000">
                <a:srgbClr val="009288">
                  <a:shade val="67500"/>
                  <a:satMod val="115000"/>
                </a:srgbClr>
              </a:gs>
              <a:gs pos="100000">
                <a:srgbClr val="009288">
                  <a:shade val="100000"/>
                  <a:satMod val="115000"/>
                </a:srgbClr>
              </a:gs>
            </a:gsLst>
            <a:lin ang="5400000" scaled="1"/>
            <a:tileRect/>
          </a:gradFill>
          <a:effectLst>
            <a:outerShdw blurRad="444500" dist="254000" dir="8100000" algn="tr" rotWithShape="0">
              <a:prstClr val="black">
                <a:alpha val="50000"/>
              </a:prstClr>
            </a:outerShdw>
          </a:effectLst>
        </p:grpSpPr>
        <p:sp>
          <p:nvSpPr>
            <p:cNvPr id="4" name="六边形 3"/>
            <p:cNvSpPr/>
            <p:nvPr/>
          </p:nvSpPr>
          <p:spPr>
            <a:xfrm>
              <a:off x="304799" y="673099"/>
              <a:ext cx="4000501" cy="4000500"/>
            </a:xfrm>
            <a:prstGeom prst="hexagon">
              <a:avLst/>
            </a:prstGeom>
            <a:gradFill flip="none" rotWithShape="1">
              <a:gsLst>
                <a:gs pos="0">
                  <a:srgbClr val="E94744">
                    <a:shade val="30000"/>
                    <a:satMod val="115000"/>
                  </a:srgbClr>
                </a:gs>
                <a:gs pos="50000">
                  <a:srgbClr val="E94744">
                    <a:shade val="67500"/>
                    <a:satMod val="115000"/>
                  </a:srgbClr>
                </a:gs>
                <a:gs pos="100000">
                  <a:srgbClr val="E94744">
                    <a:shade val="100000"/>
                    <a:satMod val="115000"/>
                  </a:srgbClr>
                </a:gs>
              </a:gsLst>
              <a:lin ang="2700000" scaled="1"/>
              <a:tileRect/>
            </a:gra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15" b="0" i="0" u="none" strike="noStrike" kern="0" cap="none" spc="0" normalizeH="0" baseline="0" noProof="0">
                <a:ln>
                  <a:noFill/>
                </a:ln>
                <a:solidFill>
                  <a:sysClr val="windowText" lastClr="000000"/>
                </a:solidFill>
                <a:effectLst/>
                <a:uLnTx/>
                <a:uFillTx/>
                <a:latin typeface="Agency FB" panose="020B0503020202020204"/>
                <a:ea typeface="宋体" panose="02010600030101010101" pitchFamily="2" charset="-122"/>
                <a:cs typeface="+mn-cs"/>
              </a:endParaRPr>
            </a:p>
          </p:txBody>
        </p:sp>
        <p:sp>
          <p:nvSpPr>
            <p:cNvPr id="5" name="六边形 4"/>
            <p:cNvSpPr/>
            <p:nvPr/>
          </p:nvSpPr>
          <p:spPr>
            <a:xfrm>
              <a:off x="538199" y="906497"/>
              <a:ext cx="3533713" cy="3533704"/>
            </a:xfrm>
            <a:prstGeom prst="hexagon">
              <a:avLst/>
            </a:prstGeom>
            <a:gradFill flip="none" rotWithShape="1">
              <a:gsLst>
                <a:gs pos="0">
                  <a:srgbClr val="E94744">
                    <a:shade val="30000"/>
                    <a:satMod val="115000"/>
                  </a:srgbClr>
                </a:gs>
                <a:gs pos="50000">
                  <a:srgbClr val="E94744">
                    <a:shade val="67500"/>
                    <a:satMod val="115000"/>
                  </a:srgbClr>
                </a:gs>
                <a:gs pos="100000">
                  <a:srgbClr val="E94744">
                    <a:shade val="100000"/>
                    <a:satMod val="115000"/>
                  </a:srgbClr>
                </a:gs>
              </a:gsLst>
              <a:lin ang="16200000" scaled="1"/>
              <a:tileRect/>
            </a:gra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15" b="0" i="0" u="none" strike="noStrike" kern="0" cap="none" spc="0" normalizeH="0" baseline="0" noProof="0">
                <a:ln>
                  <a:noFill/>
                </a:ln>
                <a:solidFill>
                  <a:sysClr val="window" lastClr="FFFFFF"/>
                </a:solidFill>
                <a:effectLst/>
                <a:uLnTx/>
                <a:uFillTx/>
                <a:latin typeface="Agency FB" panose="020B0503020202020204"/>
                <a:ea typeface="宋体" panose="02010600030101010101" pitchFamily="2" charset="-122"/>
                <a:cs typeface="+mn-cs"/>
              </a:endParaRPr>
            </a:p>
          </p:txBody>
        </p:sp>
      </p:grpSp>
      <p:grpSp>
        <p:nvGrpSpPr>
          <p:cNvPr id="3076" name="6"/>
          <p:cNvGrpSpPr/>
          <p:nvPr userDrawn="1"/>
        </p:nvGrpSpPr>
        <p:grpSpPr>
          <a:xfrm>
            <a:off x="692151" y="385763"/>
            <a:ext cx="660400" cy="840421"/>
            <a:chOff x="7314523" y="1440019"/>
            <a:chExt cx="2081664" cy="3978678"/>
          </a:xfrm>
        </p:grpSpPr>
        <p:grpSp>
          <p:nvGrpSpPr>
            <p:cNvPr id="3077" name="组合 10"/>
            <p:cNvGrpSpPr/>
            <p:nvPr/>
          </p:nvGrpSpPr>
          <p:grpSpPr>
            <a:xfrm flipH="1">
              <a:off x="7314523" y="1440019"/>
              <a:ext cx="2081664" cy="2081664"/>
              <a:chOff x="2848130" y="1860030"/>
              <a:chExt cx="3807502" cy="3807503"/>
            </a:xfrm>
          </p:grpSpPr>
          <p:sp>
            <p:nvSpPr>
              <p:cNvPr id="9" name="六边形 8"/>
              <p:cNvSpPr/>
              <p:nvPr/>
            </p:nvSpPr>
            <p:spPr>
              <a:xfrm>
                <a:off x="2848130" y="1860030"/>
                <a:ext cx="3807502" cy="3804838"/>
              </a:xfrm>
              <a:prstGeom prst="hexagon">
                <a:avLst/>
              </a:prstGeom>
              <a:gradFill flip="none" rotWithShape="1">
                <a:gsLst>
                  <a:gs pos="0">
                    <a:sysClr val="window" lastClr="FFFFFF"/>
                  </a:gs>
                  <a:gs pos="100000">
                    <a:srgbClr val="E0E0E0"/>
                  </a:gs>
                </a:gsLst>
                <a:lin ang="5400000" scaled="1"/>
                <a:tileRect/>
              </a:gradFill>
              <a:ln w="12700" cap="flat" cmpd="sng" algn="ctr">
                <a:noFill/>
                <a:prstDash val="solid"/>
                <a:miter lim="800000"/>
              </a:ln>
              <a:effectLst>
                <a:outerShdw blurRad="279400" dist="254000" dir="8100000" algn="tr"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60" b="0" i="0" u="none" strike="noStrike" kern="0" cap="none" spc="0" normalizeH="0" baseline="0" noProof="0">
                  <a:ln>
                    <a:noFill/>
                  </a:ln>
                  <a:solidFill>
                    <a:srgbClr val="E94744"/>
                  </a:solidFill>
                  <a:effectLst/>
                  <a:uLnTx/>
                  <a:uFillTx/>
                  <a:latin typeface="Agency FB" panose="020B0503020202020204"/>
                  <a:ea typeface="宋体" panose="02010600030101010101" pitchFamily="2" charset="-122"/>
                  <a:cs typeface="+mn-cs"/>
                </a:endParaRPr>
              </a:p>
            </p:txBody>
          </p:sp>
          <p:sp>
            <p:nvSpPr>
              <p:cNvPr id="9223" name="六边形 9"/>
              <p:cNvSpPr/>
              <p:nvPr/>
            </p:nvSpPr>
            <p:spPr>
              <a:xfrm>
                <a:off x="2933559" y="1942445"/>
                <a:ext cx="3636653" cy="3640007"/>
              </a:xfrm>
              <a:prstGeom prst="hexagon">
                <a:avLst>
                  <a:gd name="adj" fmla="val 25000"/>
                  <a:gd name="vf" fmla="val 115470"/>
                </a:avLst>
              </a:prstGeom>
              <a:gradFill rotWithShape="1">
                <a:gsLst>
                  <a:gs pos="0">
                    <a:srgbClr val="000000"/>
                  </a:gs>
                  <a:gs pos="100000">
                    <a:srgbClr val="DDDEDD"/>
                  </a:gs>
                </a:gsLst>
                <a:lin ang="18900000" scaled="1"/>
                <a:tileRect/>
              </a:gradFill>
              <a:ln w="12700">
                <a:noFill/>
              </a:ln>
            </p:spPr>
            <p:txBody>
              <a:bodyPr anchor="ctr" anchorCtr="0"/>
              <a:lstStyle/>
              <a:p>
                <a:pPr lvl="0" algn="ctr" eaLnBrk="1" fontAlgn="base" hangingPunct="1">
                  <a:buFontTx/>
                </a:pPr>
                <a:endParaRPr lang="zh-CN" altLang="en-US" sz="4860" b="0" strike="noStrike" noProof="1">
                  <a:solidFill>
                    <a:srgbClr val="E94744"/>
                  </a:solidFill>
                  <a:latin typeface="Agency FB" panose="020B0503020202020204" pitchFamily="34" charset="0"/>
                  <a:ea typeface="宋体" panose="02010600030101010101" pitchFamily="2" charset="-122"/>
                </a:endParaRPr>
              </a:p>
            </p:txBody>
          </p:sp>
        </p:grpSp>
        <p:sp>
          <p:nvSpPr>
            <p:cNvPr id="8" name="文本框 36"/>
            <p:cNvSpPr txBox="1"/>
            <p:nvPr/>
          </p:nvSpPr>
          <p:spPr>
            <a:xfrm>
              <a:off x="7908329" y="1447526"/>
              <a:ext cx="976781" cy="397117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860" b="1" i="0" u="none" strike="noStrike" kern="0" cap="none" spc="0" normalizeH="0" baseline="0" noProof="0" dirty="0">
                <a:ln>
                  <a:noFill/>
                </a:ln>
                <a:solidFill>
                  <a:srgbClr val="E94744"/>
                </a:solidFill>
                <a:effectLst>
                  <a:innerShdw blurRad="63500" dist="50800" dir="13500000">
                    <a:prstClr val="black">
                      <a:alpha val="50000"/>
                    </a:prstClr>
                  </a:innerShdw>
                </a:effectLst>
                <a:uLnTx/>
                <a:uFillTx/>
                <a:latin typeface="Arial" panose="020B0604020202020204" pitchFamily="34" charset="0"/>
                <a:ea typeface="宋体" panose="02010600030101010101" pitchFamily="2" charset="-122"/>
                <a:cs typeface="+mn-cs"/>
              </a:endParaRPr>
            </a:p>
          </p:txBody>
        </p:sp>
      </p:grpSp>
      <p:sp>
        <p:nvSpPr>
          <p:cNvPr id="9225" name="标题 1"/>
          <p:cNvSpPr txBox="1"/>
          <p:nvPr userDrawn="1"/>
        </p:nvSpPr>
        <p:spPr>
          <a:xfrm>
            <a:off x="1432984" y="321310"/>
            <a:ext cx="914400" cy="294005"/>
          </a:xfrm>
          <a:prstGeom prst="rect">
            <a:avLst/>
          </a:prstGeom>
          <a:noFill/>
          <a:ln w="9525">
            <a:noFill/>
          </a:ln>
        </p:spPr>
        <p:txBody>
          <a:bodyPr wrap="none" lIns="46292" tIns="23146" rIns="46292" bIns="23146" anchor="ctr" anchorCtr="0">
            <a:spAutoFit/>
          </a:bodyPr>
          <a:lstStyle/>
          <a:p>
            <a:pPr lvl="0" eaLnBrk="1" fontAlgn="base" hangingPunct="1"/>
            <a:r>
              <a:rPr lang="zh-CN" altLang="en-US" sz="1620" b="1" strike="noStrike" noProof="1">
                <a:solidFill>
                  <a:schemeClr val="tx1"/>
                </a:solidFill>
                <a:latin typeface="微软雅黑" panose="020B0503020204020204" pitchFamily="34" charset="-122"/>
                <a:ea typeface="微软雅黑" panose="020B0503020204020204" pitchFamily="34" charset="-122"/>
                <a:cs typeface="+mn-cs"/>
              </a:rPr>
              <a:t>教学过程</a:t>
            </a:r>
            <a:endParaRPr lang="zh-CN" altLang="en-US" sz="1620" b="1" strike="noStrike" noProof="1">
              <a:solidFill>
                <a:schemeClr val="tx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687917" y="898525"/>
            <a:ext cx="10816167" cy="0"/>
          </a:xfrm>
          <a:prstGeom prst="line">
            <a:avLst/>
          </a:prstGeom>
          <a:ln w="127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869267" y="307975"/>
            <a:ext cx="0" cy="40481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28" name="TextBox 2"/>
          <p:cNvSpPr txBox="1"/>
          <p:nvPr userDrawn="1"/>
        </p:nvSpPr>
        <p:spPr>
          <a:xfrm>
            <a:off x="4159251" y="312738"/>
            <a:ext cx="939800" cy="320040"/>
          </a:xfrm>
          <a:prstGeom prst="rect">
            <a:avLst/>
          </a:prstGeom>
          <a:noFill/>
          <a:ln w="9525">
            <a:noFill/>
          </a:ln>
        </p:spPr>
        <p:txBody>
          <a:bodyPr wrap="none" anchor="t" anchorCtr="0">
            <a:spAutoFit/>
          </a:bodyPr>
          <a:lstStyle/>
          <a:p>
            <a:pPr lvl="0" eaLnBrk="1" fontAlgn="base" hangingPunct="1"/>
            <a:r>
              <a:rPr lang="zh-CN" altLang="en-US" sz="1485" b="1" strike="noStrike" noProof="1">
                <a:solidFill>
                  <a:srgbClr val="808080"/>
                </a:solidFill>
                <a:latin typeface="微软雅黑" panose="020B0503020204020204" pitchFamily="34" charset="-122"/>
                <a:ea typeface="微软雅黑" panose="020B0503020204020204" pitchFamily="34" charset="-122"/>
                <a:cs typeface="+mn-cs"/>
              </a:rPr>
              <a:t>课前准备</a:t>
            </a:r>
            <a:endParaRPr lang="zh-CN" altLang="en-US" sz="1485" b="1" strike="noStrike" noProof="1">
              <a:solidFill>
                <a:srgbClr val="808080"/>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182784" y="307975"/>
            <a:ext cx="0" cy="40481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30" name="TextBox 6"/>
          <p:cNvSpPr txBox="1"/>
          <p:nvPr userDrawn="1"/>
        </p:nvSpPr>
        <p:spPr>
          <a:xfrm>
            <a:off x="6472767" y="312738"/>
            <a:ext cx="939800" cy="320040"/>
          </a:xfrm>
          <a:prstGeom prst="rect">
            <a:avLst/>
          </a:prstGeom>
          <a:noFill/>
          <a:ln w="9525">
            <a:noFill/>
          </a:ln>
        </p:spPr>
        <p:txBody>
          <a:bodyPr wrap="none" anchor="t" anchorCtr="0">
            <a:spAutoFit/>
          </a:bodyPr>
          <a:lstStyle/>
          <a:p>
            <a:pPr lvl="0" eaLnBrk="1" fontAlgn="base" hangingPunct="1"/>
            <a:r>
              <a:rPr lang="zh-CN" altLang="en-US" sz="1485" b="1" strike="noStrike" noProof="1">
                <a:solidFill>
                  <a:srgbClr val="FF0000"/>
                </a:solidFill>
                <a:latin typeface="微软雅黑" panose="020B0503020204020204" pitchFamily="34" charset="-122"/>
                <a:ea typeface="微软雅黑" panose="020B0503020204020204" pitchFamily="34" charset="-122"/>
                <a:cs typeface="+mn-cs"/>
              </a:rPr>
              <a:t>课堂实施</a:t>
            </a:r>
            <a:endParaRPr lang="zh-CN" altLang="en-US" sz="1485" b="1" strike="noStrike" noProof="1">
              <a:solidFill>
                <a:srgbClr val="FF0000"/>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8477251" y="307975"/>
            <a:ext cx="0" cy="40481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232" name="TextBox 8"/>
          <p:cNvSpPr txBox="1"/>
          <p:nvPr userDrawn="1"/>
        </p:nvSpPr>
        <p:spPr>
          <a:xfrm>
            <a:off x="8659284" y="312738"/>
            <a:ext cx="939800" cy="320040"/>
          </a:xfrm>
          <a:prstGeom prst="rect">
            <a:avLst/>
          </a:prstGeom>
          <a:noFill/>
          <a:ln w="9525">
            <a:noFill/>
          </a:ln>
        </p:spPr>
        <p:txBody>
          <a:bodyPr wrap="none" anchor="t" anchorCtr="0">
            <a:spAutoFit/>
          </a:bodyPr>
          <a:lstStyle/>
          <a:p>
            <a:pPr lvl="0" eaLnBrk="1" fontAlgn="base" hangingPunct="1"/>
            <a:r>
              <a:rPr lang="zh-CN" altLang="en-US" sz="1485" b="1" strike="noStrike" noProof="1">
                <a:solidFill>
                  <a:srgbClr val="808080"/>
                </a:solidFill>
                <a:latin typeface="微软雅黑" panose="020B0503020204020204" pitchFamily="34" charset="-122"/>
                <a:ea typeface="微软雅黑" panose="020B0503020204020204" pitchFamily="34" charset="-122"/>
                <a:cs typeface="+mn-cs"/>
              </a:rPr>
              <a:t>课后提升</a:t>
            </a:r>
            <a:endParaRPr lang="zh-CN" altLang="en-US" sz="1485" b="1" strike="noStrike" noProof="1">
              <a:solidFill>
                <a:srgbClr val="808080"/>
              </a:solidFill>
              <a:latin typeface="微软雅黑" panose="020B0503020204020204" pitchFamily="34" charset="-122"/>
              <a:ea typeface="微软雅黑" panose="020B0503020204020204" pitchFamily="34" charset="-122"/>
            </a:endParaRPr>
          </a:p>
        </p:txBody>
      </p:sp>
      <p:sp>
        <p:nvSpPr>
          <p:cNvPr id="6" name="日期占位符 5"/>
          <p:cNvSpPr>
            <a:spLocks noGrp="1"/>
          </p:cNvSpPr>
          <p:nvPr>
            <p:ph type="dt" sz="half" idx="10"/>
          </p:nvPr>
        </p:nvSpPr>
        <p:spPr>
          <a:xfrm>
            <a:off x="609600" y="6245225"/>
            <a:ext cx="2844800" cy="476250"/>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7" name="页脚占位符 6"/>
          <p:cNvSpPr>
            <a:spLocks noGrp="1"/>
          </p:cNvSpPr>
          <p:nvPr>
            <p:ph type="ftr" sz="quarter" idx="11"/>
          </p:nvPr>
        </p:nvSpPr>
        <p:spPr>
          <a:xfrm>
            <a:off x="4165600" y="6245225"/>
            <a:ext cx="3860800" cy="476250"/>
          </a:xfrm>
          <a:prstGeom prst="rect">
            <a:avLst/>
          </a:prstGeom>
          <a:noFill/>
          <a:ln w="9525">
            <a:noFill/>
          </a:ln>
        </p:spPr>
        <p:txBody>
          <a:bodyPr/>
          <a:lstStyle/>
          <a:p>
            <a:pPr lvl="0" fontAlgn="base"/>
            <a:endParaRPr lang="zh-CN" altLang="en-US" strike="noStrike" noProof="1">
              <a:latin typeface="Arial" panose="020B0604020202020204" pitchFamily="34" charset="0"/>
            </a:endParaRPr>
          </a:p>
        </p:txBody>
      </p:sp>
      <p:sp>
        <p:nvSpPr>
          <p:cNvPr id="10" name="灯片编号占位符 9"/>
          <p:cNvSpPr>
            <a:spLocks noGrp="1"/>
          </p:cNvSpPr>
          <p:nvPr>
            <p:ph type="sldNum" sz="quarter" idx="12"/>
          </p:nvPr>
        </p:nvSpPr>
        <p:spPr>
          <a:xfrm>
            <a:off x="8737600" y="6245225"/>
            <a:ext cx="2844800" cy="476250"/>
          </a:xfrm>
          <a:prstGeom prst="rect">
            <a:avLst/>
          </a:prstGeom>
          <a:noFill/>
          <a:ln w="9525">
            <a:noFill/>
          </a:ln>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transition>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3" name="图片 72"/>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684385" y="1729105"/>
            <a:ext cx="1478280" cy="774700"/>
          </a:xfrm>
          <a:prstGeom prst="rect">
            <a:avLst/>
          </a:prstGeom>
        </p:spPr>
      </p:pic>
      <p:pic>
        <p:nvPicPr>
          <p:cNvPr id="6" name="图片 5" descr="059c4f682f1c2903a5f7eb732374c18副本"/>
          <p:cNvPicPr>
            <a:picLocks noChangeAspect="1"/>
          </p:cNvPicPr>
          <p:nvPr userDrawn="1"/>
        </p:nvPicPr>
        <p:blipFill>
          <a:blip r:embed="rId6"/>
          <a:stretch>
            <a:fillRect/>
          </a:stretch>
        </p:blipFill>
        <p:spPr>
          <a:xfrm>
            <a:off x="9967595" y="0"/>
            <a:ext cx="2049145" cy="195135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13" name="图片 12"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14" name="图片 13"/>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059c4f682f1c2903a5f7eb732374c18副本"/>
          <p:cNvPicPr>
            <a:picLocks noChangeAspect="1"/>
          </p:cNvPicPr>
          <p:nvPr userDrawn="1"/>
        </p:nvPicPr>
        <p:blipFill>
          <a:blip r:embed="rId2"/>
          <a:stretch>
            <a:fillRect/>
          </a:stretch>
        </p:blipFill>
        <p:spPr>
          <a:xfrm>
            <a:off x="9816084" y="55714"/>
            <a:ext cx="2049145" cy="1951355"/>
          </a:xfrm>
          <a:prstGeom prst="rect">
            <a:avLst/>
          </a:prstGeom>
        </p:spPr>
      </p:pic>
      <p:pic>
        <p:nvPicPr>
          <p:cNvPr id="4" name="图片 3"/>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dirty="0"/>
          </a:p>
        </p:txBody>
      </p:sp>
      <p:pic>
        <p:nvPicPr>
          <p:cNvPr id="6" name="图片 5"/>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175260" y="193220"/>
            <a:ext cx="2093003" cy="1374102"/>
          </a:xfrm>
          <a:prstGeom prst="rect">
            <a:avLst/>
          </a:prstGeom>
        </p:spPr>
      </p:pic>
      <p:pic>
        <p:nvPicPr>
          <p:cNvPr id="7" name="图片 6" descr="059c4f682f1c2903a5f7eb732374c18副本"/>
          <p:cNvPicPr>
            <a:picLocks noChangeAspect="1"/>
          </p:cNvPicPr>
          <p:nvPr userDrawn="1"/>
        </p:nvPicPr>
        <p:blipFill>
          <a:blip r:embed="rId4"/>
          <a:stretch>
            <a:fillRect/>
          </a:stretch>
        </p:blipFill>
        <p:spPr>
          <a:xfrm>
            <a:off x="9816084" y="55714"/>
            <a:ext cx="2049145" cy="1951355"/>
          </a:xfrm>
          <a:prstGeom prst="rect">
            <a:avLst/>
          </a:prstGeom>
        </p:spPr>
      </p:pic>
      <p:pic>
        <p:nvPicPr>
          <p:cNvPr id="8" name="图片 7"/>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a14:imgEffect>
                    <a14:imgEffect>
                      <a14:saturation sat="400000"/>
                    </a14:imgEffect>
                  </a14:imgLayer>
                </a14:imgProps>
              </a:ext>
              <a:ext uri="{28A0092B-C50C-407E-A947-70E740481C1C}">
                <a14:useLocalDpi xmlns:a14="http://schemas.microsoft.com/office/drawing/2010/main" val="0"/>
              </a:ext>
            </a:extLst>
          </a:blip>
          <a:srcRect l="26191" t="35074" r="44754" b="49668"/>
          <a:stretch>
            <a:fillRect/>
          </a:stretch>
        </p:blipFill>
        <p:spPr>
          <a:xfrm rot="20569044" flipH="1">
            <a:off x="9734081" y="1937827"/>
            <a:ext cx="1478280" cy="7747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endPar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7" name="KSO_TEMPLATE" hidden="1"/>
          <p:cNvSpPr/>
          <p:nvPr>
            <p:custDataLst>
              <p:tags r:id="rId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800" strike="noStrike" noProof="1"/>
          </a:p>
        </p:txBody>
      </p:sp>
      <p:sp>
        <p:nvSpPr>
          <p:cNvPr id="2" name="标题 1"/>
          <p:cNvSpPr>
            <a:spLocks noGrp="1"/>
          </p:cNvSpPr>
          <p:nvPr>
            <p:ph type="title"/>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日期占位符 3"/>
          <p:cNvSpPr>
            <a:spLocks noGrp="1"/>
          </p:cNvSpPr>
          <p:nvPr>
            <p:ph type="dt" sz="half" idx="10"/>
            <p:custDataLst>
              <p:tags r:id="rId3"/>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Calibri" panose="020F0502020204030204"/>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4"/>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5"/>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Calibri" panose="020F0502020204030204"/>
                <a:ea typeface="宋体" panose="02010600030101010101" pitchFamily="2" charset="-122"/>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Freeform 17"/>
          <p:cNvSpPr/>
          <p:nvPr userDrawn="1"/>
        </p:nvSpPr>
        <p:spPr bwMode="auto">
          <a:xfrm>
            <a:off x="353456"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4" name="Freeform 17"/>
          <p:cNvSpPr/>
          <p:nvPr userDrawn="1"/>
        </p:nvSpPr>
        <p:spPr bwMode="auto">
          <a:xfrm>
            <a:off x="630712"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sp>
        <p:nvSpPr>
          <p:cNvPr id="5" name="Freeform 17"/>
          <p:cNvSpPr/>
          <p:nvPr userDrawn="1"/>
        </p:nvSpPr>
        <p:spPr bwMode="auto">
          <a:xfrm>
            <a:off x="76200" y="210869"/>
            <a:ext cx="277256" cy="443337"/>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C00000"/>
          </a:solidFill>
          <a:ln>
            <a:noFill/>
          </a:ln>
          <a:effectLst>
            <a:outerShdw blurRad="63500" algn="ctr" rotWithShape="0">
              <a:prstClr val="black">
                <a:alpha val="40000"/>
              </a:prstClr>
            </a:outerShdw>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dirty="0">
              <a:solidFill>
                <a:srgbClr val="3FB793"/>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503" y="0"/>
            <a:ext cx="1150497" cy="815340"/>
          </a:xfrm>
          <a:prstGeom prst="rect">
            <a:avLst/>
          </a:prstGeom>
        </p:spPr>
      </p:pic>
      <p:grpSp>
        <p:nvGrpSpPr>
          <p:cNvPr id="11" name="组合 10"/>
          <p:cNvGrpSpPr/>
          <p:nvPr userDrawn="1"/>
        </p:nvGrpSpPr>
        <p:grpSpPr>
          <a:xfrm>
            <a:off x="8422797" y="247871"/>
            <a:ext cx="2812612" cy="369332"/>
            <a:chOff x="9276237" y="6395484"/>
            <a:chExt cx="2812612" cy="369332"/>
          </a:xfrm>
        </p:grpSpPr>
        <p:sp>
          <p:nvSpPr>
            <p:cNvPr id="15" name="矩形 14"/>
            <p:cNvSpPr/>
            <p:nvPr userDrawn="1"/>
          </p:nvSpPr>
          <p:spPr>
            <a:xfrm>
              <a:off x="9343491" y="6395484"/>
              <a:ext cx="2723823" cy="369332"/>
            </a:xfrm>
            <a:prstGeom prst="rect">
              <a:avLst/>
            </a:prstGeom>
          </p:spPr>
          <p:txBody>
            <a:bodyPr wrap="none">
              <a:spAutoFit/>
            </a:bodyPr>
            <a:lstStyle/>
            <a:p>
              <a:r>
                <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思想道德修养与法律基础</a:t>
              </a:r>
              <a:endParaRPr lang="zh-CN" altLang="en-US" sz="18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矩形 15"/>
            <p:cNvSpPr/>
            <p:nvPr userDrawn="1"/>
          </p:nvSpPr>
          <p:spPr>
            <a:xfrm>
              <a:off x="9276237"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矩形 16"/>
            <p:cNvSpPr/>
            <p:nvPr userDrawn="1"/>
          </p:nvSpPr>
          <p:spPr>
            <a:xfrm>
              <a:off x="12043130" y="6423154"/>
              <a:ext cx="45719" cy="3139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518551-1D4C-4D82-BA6D-CF5EDF50C7B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C43F72-0C3C-4678-857F-E5FCB8D738E0}" type="slidenum">
              <a:rPr lang="zh-CN" altLang="en-US" smtClean="0"/>
            </a:fld>
            <a:endParaRPr lang="zh-CN" altLang="en-US"/>
          </a:p>
        </p:txBody>
      </p:sp>
      <p:pic>
        <p:nvPicPr>
          <p:cNvPr id="72" name="图片 7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1" Type="http://schemas.openxmlformats.org/officeDocument/2006/relationships/theme" Target="../theme/theme2.xml"/><Relationship Id="rId10" Type="http://schemas.openxmlformats.org/officeDocument/2006/relationships/image" Target="../media/image4.png"/><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image" Target="../media/image2.png"/><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72"/>
          <p:cNvPicPr>
            <a:picLocks noChangeAspect="1"/>
          </p:cNvPicPr>
          <p:nvPr userDrawn="1"/>
        </p:nvPicPr>
        <p:blipFill>
          <a:blip r:embed="rId7"/>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8"/>
          <a:stretch>
            <a:fillRect/>
          </a:stretch>
        </p:blipFill>
        <p:spPr>
          <a:xfrm>
            <a:off x="10577830" y="252730"/>
            <a:ext cx="1022985" cy="99885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8"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72"/>
          <p:cNvPicPr>
            <a:picLocks noChangeAspect="1"/>
          </p:cNvPicPr>
          <p:nvPr userDrawn="1"/>
        </p:nvPicPr>
        <p:blipFill>
          <a:blip r:embed="rId9"/>
          <a:srcRect l="26192" t="35074" r="44754" b="49667"/>
          <a:stretch>
            <a:fillRect/>
          </a:stretch>
        </p:blipFill>
        <p:spPr>
          <a:xfrm rot="-1030956" flipH="1">
            <a:off x="10196195" y="900430"/>
            <a:ext cx="1140460" cy="796925"/>
          </a:xfrm>
          <a:prstGeom prst="rect">
            <a:avLst/>
          </a:prstGeom>
          <a:noFill/>
          <a:ln w="9525">
            <a:noFill/>
          </a:ln>
        </p:spPr>
      </p:pic>
      <p:pic>
        <p:nvPicPr>
          <p:cNvPr id="8" name="图片 5" descr="059c4f682f1c2903a5f7eb732374c18副本"/>
          <p:cNvPicPr>
            <a:picLocks noChangeAspect="1"/>
          </p:cNvPicPr>
          <p:nvPr userDrawn="1"/>
        </p:nvPicPr>
        <p:blipFill>
          <a:blip r:embed="rId10"/>
          <a:stretch>
            <a:fillRect/>
          </a:stretch>
        </p:blipFill>
        <p:spPr>
          <a:xfrm>
            <a:off x="10577830" y="252730"/>
            <a:ext cx="1022985" cy="99885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5562" r="5562"/>
          <a:stretch>
            <a:fillRect/>
          </a:stretch>
        </p:blipFill>
        <p:spPr>
          <a:xfrm>
            <a:off x="0" y="0"/>
            <a:ext cx="12192000" cy="6865695"/>
          </a:xfrm>
          <a:prstGeom prst="rect">
            <a:avLst/>
          </a:prstGeom>
        </p:spPr>
      </p:pic>
      <p:sp>
        <p:nvSpPr>
          <p:cNvPr id="2" name="矩形 1"/>
          <p:cNvSpPr/>
          <p:nvPr userDrawn="1"/>
        </p:nvSpPr>
        <p:spPr>
          <a:xfrm>
            <a:off x="0" y="1213267"/>
            <a:ext cx="12192000" cy="5652428"/>
          </a:xfrm>
          <a:prstGeom prst="rect">
            <a:avLst/>
          </a:prstGeom>
          <a:gradFill flip="none" rotWithShape="1">
            <a:gsLst>
              <a:gs pos="0">
                <a:schemeClr val="accent1">
                  <a:lumMod val="5000"/>
                  <a:lumOff val="95000"/>
                  <a:alpha val="0"/>
                </a:schemeClr>
              </a:gs>
              <a:gs pos="86000">
                <a:schemeClr val="bg1">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5.png"/><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image" Target="../media/image29.png"/><Relationship Id="rId7" Type="http://schemas.openxmlformats.org/officeDocument/2006/relationships/tags" Target="../tags/tag14.xml"/><Relationship Id="rId6" Type="http://schemas.openxmlformats.org/officeDocument/2006/relationships/image" Target="../media/image28.jpeg"/><Relationship Id="rId5" Type="http://schemas.openxmlformats.org/officeDocument/2006/relationships/tags" Target="../tags/tag13.xml"/><Relationship Id="rId4" Type="http://schemas.openxmlformats.org/officeDocument/2006/relationships/image" Target="../media/image27.png"/><Relationship Id="rId3" Type="http://schemas.openxmlformats.org/officeDocument/2006/relationships/tags" Target="../tags/tag12.xml"/><Relationship Id="rId2" Type="http://schemas.openxmlformats.org/officeDocument/2006/relationships/image" Target="../media/image26.png"/><Relationship Id="rId13" Type="http://schemas.openxmlformats.org/officeDocument/2006/relationships/slideLayout" Target="../slideLayouts/slideLayout11.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image" Target="../media/image30.jpeg"/><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2.png"/><Relationship Id="rId1" Type="http://schemas.microsoft.com/office/2007/relationships/media" Target="../media/media2.mp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3.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35.jpeg"/><Relationship Id="rId2" Type="http://schemas.openxmlformats.org/officeDocument/2006/relationships/hyperlink" Target="http://ribao.qingdaonews.com:8080/epaper/qdrb/html/2008-03/13/content_527835.htm" TargetMode="Externa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image" Target="../media/image38.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8.xml"/><Relationship Id="rId4" Type="http://schemas.openxmlformats.org/officeDocument/2006/relationships/image" Target="../media/image40.png"/><Relationship Id="rId3" Type="http://schemas.microsoft.com/office/2007/relationships/media" Target="../media/media3.mpg"/><Relationship Id="rId2" Type="http://schemas.openxmlformats.org/officeDocument/2006/relationships/image" Target="../media/image39.jpeg"/><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8.xml"/><Relationship Id="rId3" Type="http://schemas.openxmlformats.org/officeDocument/2006/relationships/image" Target="../media/image39.jpeg"/><Relationship Id="rId2" Type="http://schemas.openxmlformats.org/officeDocument/2006/relationships/tags" Target="../tags/tag19.xml"/><Relationship Id="rId1" Type="http://schemas.openxmlformats.org/officeDocument/2006/relationships/image" Target="../media/image41.jpe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8.xml"/><Relationship Id="rId3" Type="http://schemas.openxmlformats.org/officeDocument/2006/relationships/image" Target="../media/image39.jpeg"/><Relationship Id="rId2" Type="http://schemas.openxmlformats.org/officeDocument/2006/relationships/tags" Target="../tags/tag20.xml"/><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8.xml"/><Relationship Id="rId3" Type="http://schemas.openxmlformats.org/officeDocument/2006/relationships/image" Target="../media/image39.jpeg"/><Relationship Id="rId2" Type="http://schemas.openxmlformats.org/officeDocument/2006/relationships/tags" Target="../tags/tag21.xml"/><Relationship Id="rId1"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8.xml"/><Relationship Id="rId3" Type="http://schemas.openxmlformats.org/officeDocument/2006/relationships/image" Target="../media/image39.jpeg"/><Relationship Id="rId2" Type="http://schemas.openxmlformats.org/officeDocument/2006/relationships/tags" Target="../tags/tag22.xml"/><Relationship Id="rId1" Type="http://schemas.openxmlformats.org/officeDocument/2006/relationships/image" Target="../media/image44.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8.xml"/><Relationship Id="rId2" Type="http://schemas.openxmlformats.org/officeDocument/2006/relationships/image" Target="../media/image46.png"/><Relationship Id="rId1" Type="http://schemas.openxmlformats.org/officeDocument/2006/relationships/image" Target="../media/image45.png"/></Relationships>
</file>

<file path=ppt/slides/_rels/slide32.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7" Type="http://schemas.openxmlformats.org/officeDocument/2006/relationships/notesSlide" Target="../notesSlides/notesSlide18.xml"/><Relationship Id="rId76" Type="http://schemas.openxmlformats.org/officeDocument/2006/relationships/slideLayout" Target="../slideLayouts/slideLayout8.xml"/><Relationship Id="rId75" Type="http://schemas.openxmlformats.org/officeDocument/2006/relationships/image" Target="../media/image48.jpeg"/><Relationship Id="rId74" Type="http://schemas.openxmlformats.org/officeDocument/2006/relationships/tags" Target="../tags/tag93.xml"/><Relationship Id="rId73" Type="http://schemas.openxmlformats.org/officeDocument/2006/relationships/image" Target="../media/image47.png"/><Relationship Id="rId72" Type="http://schemas.openxmlformats.org/officeDocument/2006/relationships/tags" Target="../tags/tag92.xml"/><Relationship Id="rId71" Type="http://schemas.openxmlformats.org/officeDocument/2006/relationships/tags" Target="../tags/tag91.xml"/><Relationship Id="rId70" Type="http://schemas.openxmlformats.org/officeDocument/2006/relationships/tags" Target="../tags/tag90.xml"/><Relationship Id="rId7" Type="http://schemas.openxmlformats.org/officeDocument/2006/relationships/tags" Target="../tags/tag27.xml"/><Relationship Id="rId69" Type="http://schemas.openxmlformats.org/officeDocument/2006/relationships/tags" Target="../tags/tag89.xml"/><Relationship Id="rId68" Type="http://schemas.openxmlformats.org/officeDocument/2006/relationships/tags" Target="../tags/tag88.xml"/><Relationship Id="rId67" Type="http://schemas.openxmlformats.org/officeDocument/2006/relationships/tags" Target="../tags/tag87.xml"/><Relationship Id="rId66" Type="http://schemas.openxmlformats.org/officeDocument/2006/relationships/tags" Target="../tags/tag86.xml"/><Relationship Id="rId65" Type="http://schemas.openxmlformats.org/officeDocument/2006/relationships/tags" Target="../tags/tag85.xml"/><Relationship Id="rId64" Type="http://schemas.openxmlformats.org/officeDocument/2006/relationships/tags" Target="../tags/tag84.xml"/><Relationship Id="rId63" Type="http://schemas.openxmlformats.org/officeDocument/2006/relationships/tags" Target="../tags/tag83.xml"/><Relationship Id="rId62" Type="http://schemas.openxmlformats.org/officeDocument/2006/relationships/tags" Target="../tags/tag82.xml"/><Relationship Id="rId61" Type="http://schemas.openxmlformats.org/officeDocument/2006/relationships/tags" Target="../tags/tag81.xml"/><Relationship Id="rId60" Type="http://schemas.openxmlformats.org/officeDocument/2006/relationships/tags" Target="../tags/tag80.xml"/><Relationship Id="rId6" Type="http://schemas.openxmlformats.org/officeDocument/2006/relationships/tags" Target="../tags/tag26.xml"/><Relationship Id="rId59" Type="http://schemas.openxmlformats.org/officeDocument/2006/relationships/tags" Target="../tags/tag79.xml"/><Relationship Id="rId58" Type="http://schemas.openxmlformats.org/officeDocument/2006/relationships/tags" Target="../tags/tag78.xml"/><Relationship Id="rId57" Type="http://schemas.openxmlformats.org/officeDocument/2006/relationships/tags" Target="../tags/tag77.xml"/><Relationship Id="rId56" Type="http://schemas.openxmlformats.org/officeDocument/2006/relationships/tags" Target="../tags/tag76.xml"/><Relationship Id="rId55" Type="http://schemas.openxmlformats.org/officeDocument/2006/relationships/tags" Target="../tags/tag75.xml"/><Relationship Id="rId54" Type="http://schemas.openxmlformats.org/officeDocument/2006/relationships/tags" Target="../tags/tag74.xml"/><Relationship Id="rId53" Type="http://schemas.openxmlformats.org/officeDocument/2006/relationships/tags" Target="../tags/tag73.xml"/><Relationship Id="rId52" Type="http://schemas.openxmlformats.org/officeDocument/2006/relationships/tags" Target="../tags/tag72.xml"/><Relationship Id="rId51" Type="http://schemas.openxmlformats.org/officeDocument/2006/relationships/tags" Target="../tags/tag71.xml"/><Relationship Id="rId50" Type="http://schemas.openxmlformats.org/officeDocument/2006/relationships/tags" Target="../tags/tag70.xml"/><Relationship Id="rId5" Type="http://schemas.openxmlformats.org/officeDocument/2006/relationships/tags" Target="../tags/tag25.xml"/><Relationship Id="rId49" Type="http://schemas.openxmlformats.org/officeDocument/2006/relationships/tags" Target="../tags/tag69.xml"/><Relationship Id="rId48" Type="http://schemas.openxmlformats.org/officeDocument/2006/relationships/tags" Target="../tags/tag68.xml"/><Relationship Id="rId47" Type="http://schemas.openxmlformats.org/officeDocument/2006/relationships/tags" Target="../tags/tag67.xml"/><Relationship Id="rId46" Type="http://schemas.openxmlformats.org/officeDocument/2006/relationships/tags" Target="../tags/tag66.xml"/><Relationship Id="rId45" Type="http://schemas.openxmlformats.org/officeDocument/2006/relationships/tags" Target="../tags/tag65.xml"/><Relationship Id="rId44" Type="http://schemas.openxmlformats.org/officeDocument/2006/relationships/tags" Target="../tags/tag64.xml"/><Relationship Id="rId43" Type="http://schemas.openxmlformats.org/officeDocument/2006/relationships/tags" Target="../tags/tag63.xml"/><Relationship Id="rId42" Type="http://schemas.openxmlformats.org/officeDocument/2006/relationships/tags" Target="../tags/tag62.xml"/><Relationship Id="rId41" Type="http://schemas.openxmlformats.org/officeDocument/2006/relationships/tags" Target="../tags/tag61.xml"/><Relationship Id="rId40" Type="http://schemas.openxmlformats.org/officeDocument/2006/relationships/tags" Target="../tags/tag60.xml"/><Relationship Id="rId4" Type="http://schemas.openxmlformats.org/officeDocument/2006/relationships/tags" Target="../tags/tag24.xml"/><Relationship Id="rId39" Type="http://schemas.openxmlformats.org/officeDocument/2006/relationships/tags" Target="../tags/tag59.xml"/><Relationship Id="rId38" Type="http://schemas.openxmlformats.org/officeDocument/2006/relationships/tags" Target="../tags/tag58.xml"/><Relationship Id="rId37" Type="http://schemas.openxmlformats.org/officeDocument/2006/relationships/tags" Target="../tags/tag57.xml"/><Relationship Id="rId36" Type="http://schemas.openxmlformats.org/officeDocument/2006/relationships/tags" Target="../tags/tag56.xml"/><Relationship Id="rId35" Type="http://schemas.openxmlformats.org/officeDocument/2006/relationships/tags" Target="../tags/tag55.xml"/><Relationship Id="rId34" Type="http://schemas.openxmlformats.org/officeDocument/2006/relationships/tags" Target="../tags/tag54.xml"/><Relationship Id="rId33" Type="http://schemas.openxmlformats.org/officeDocument/2006/relationships/tags" Target="../tags/tag53.xml"/><Relationship Id="rId32" Type="http://schemas.openxmlformats.org/officeDocument/2006/relationships/tags" Target="../tags/tag52.xml"/><Relationship Id="rId31" Type="http://schemas.openxmlformats.org/officeDocument/2006/relationships/tags" Target="../tags/tag51.xml"/><Relationship Id="rId30" Type="http://schemas.openxmlformats.org/officeDocument/2006/relationships/tags" Target="../tags/tag50.xml"/><Relationship Id="rId3" Type="http://schemas.openxmlformats.org/officeDocument/2006/relationships/tags" Target="../tags/tag23.xml"/><Relationship Id="rId29" Type="http://schemas.openxmlformats.org/officeDocument/2006/relationships/tags" Target="../tags/tag49.xml"/><Relationship Id="rId28" Type="http://schemas.openxmlformats.org/officeDocument/2006/relationships/tags" Target="../tags/tag48.xml"/><Relationship Id="rId27" Type="http://schemas.openxmlformats.org/officeDocument/2006/relationships/tags" Target="../tags/tag47.xml"/><Relationship Id="rId26" Type="http://schemas.openxmlformats.org/officeDocument/2006/relationships/tags" Target="../tags/tag46.xml"/><Relationship Id="rId25" Type="http://schemas.openxmlformats.org/officeDocument/2006/relationships/tags" Target="../tags/tag45.xml"/><Relationship Id="rId24" Type="http://schemas.openxmlformats.org/officeDocument/2006/relationships/tags" Target="../tags/tag44.xml"/><Relationship Id="rId23" Type="http://schemas.openxmlformats.org/officeDocument/2006/relationships/tags" Target="../tags/tag43.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microsoft.com/office/2007/relationships/hdphoto" Target="../media/image6.wdp"/><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image" Target="../media/image49.png"/><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microsoft.com/office/2007/relationships/hdphoto" Target="../media/image6.wdp"/><Relationship Id="rId14" Type="http://schemas.openxmlformats.org/officeDocument/2006/relationships/notesSlide" Target="../notesSlides/notesSlide19.xml"/><Relationship Id="rId13" Type="http://schemas.openxmlformats.org/officeDocument/2006/relationships/slideLayout" Target="../slideLayouts/slideLayout8.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0.png"/><Relationship Id="rId1" Type="http://schemas.openxmlformats.org/officeDocument/2006/relationships/image" Target="../media/image18.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51.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52.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8.xml"/><Relationship Id="rId2" Type="http://schemas.openxmlformats.org/officeDocument/2006/relationships/image" Target="../media/image18.png"/><Relationship Id="rId1" Type="http://schemas.openxmlformats.org/officeDocument/2006/relationships/image" Target="../media/image53.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54.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54.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8.xml"/><Relationship Id="rId2" Type="http://schemas.microsoft.com/office/2007/relationships/hdphoto" Target="../media/image6.wdp"/><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8.xml"/><Relationship Id="rId2" Type="http://schemas.openxmlformats.org/officeDocument/2006/relationships/image" Target="../media/image15.png"/><Relationship Id="rId1" Type="http://schemas.openxmlformats.org/officeDocument/2006/relationships/image" Target="../media/image54.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8.xml"/><Relationship Id="rId2" Type="http://schemas.openxmlformats.org/officeDocument/2006/relationships/image" Target="../media/image55.png"/><Relationship Id="rId1"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image" Target="../media/image58.jpe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0.xml"/><Relationship Id="rId2" Type="http://schemas.openxmlformats.org/officeDocument/2006/relationships/image" Target="../media/image60.jpeg"/><Relationship Id="rId1" Type="http://schemas.openxmlformats.org/officeDocument/2006/relationships/image" Target="../media/image59.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0.xml"/><Relationship Id="rId2" Type="http://schemas.openxmlformats.org/officeDocument/2006/relationships/image" Target="../media/image62.jpeg"/><Relationship Id="rId1" Type="http://schemas.openxmlformats.org/officeDocument/2006/relationships/image" Target="../media/image61.jpe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0.xml"/><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image" Target="../media/image63.jpe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0.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image" Target="../media/image66.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image" Target="../media/image10.png"/><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image" Target="../media/image73.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8.xml"/><Relationship Id="rId2" Type="http://schemas.openxmlformats.org/officeDocument/2006/relationships/image" Target="../media/image74.jpeg"/><Relationship Id="rId1" Type="http://schemas.openxmlformats.org/officeDocument/2006/relationships/tags" Target="../tags/tag10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04.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8.xml"/><Relationship Id="rId3"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8.xml"/><Relationship Id="rId4" Type="http://schemas.openxmlformats.org/officeDocument/2006/relationships/tags" Target="../tags/tag10.xml"/><Relationship Id="rId3" Type="http://schemas.openxmlformats.org/officeDocument/2006/relationships/image" Target="../media/image12.png"/><Relationship Id="rId2" Type="http://schemas.microsoft.com/office/2007/relationships/hdphoto" Target="../media/image6.wdp"/><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416196" y="3068619"/>
            <a:ext cx="7576580" cy="867905"/>
            <a:chOff x="2060670" y="2989051"/>
            <a:chExt cx="7576580" cy="867905"/>
          </a:xfrm>
        </p:grpSpPr>
        <p:sp>
          <p:nvSpPr>
            <p:cNvPr id="5" name="矩形 4"/>
            <p:cNvSpPr/>
            <p:nvPr/>
          </p:nvSpPr>
          <p:spPr>
            <a:xfrm>
              <a:off x="2060670" y="2989051"/>
              <a:ext cx="7576580" cy="867905"/>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2060670" y="3107171"/>
              <a:ext cx="7576580" cy="584775"/>
            </a:xfrm>
            <a:prstGeom prst="rect">
              <a:avLst/>
            </a:prstGeom>
            <a:ln>
              <a:noFill/>
            </a:ln>
          </p:spPr>
          <p:txBody>
            <a:bodyPr wrap="square">
              <a:spAutoFit/>
            </a:bodyPr>
            <a:lstStyle/>
            <a:p>
              <a:pPr algn="ctr"/>
              <a:r>
                <a:rPr lang="zh-CN" altLang="en-US" sz="3200" b="1" dirty="0">
                  <a:solidFill>
                    <a:prstClr val="white"/>
                  </a:solidFill>
                  <a:latin typeface="Arial" panose="020B0604020202020204" pitchFamily="34" charset="0"/>
                  <a:ea typeface="微软雅黑" panose="020B0503020204020204" pitchFamily="34" charset="-122"/>
                  <a:sym typeface="+mn-ea"/>
                </a:rPr>
                <a:t>第五章  遵守道德规范  锤炼道德品格</a:t>
              </a:r>
              <a:endParaRPr lang="zh-CN" altLang="en-US" sz="3200" b="1" dirty="0">
                <a:solidFill>
                  <a:prstClr val="white"/>
                </a:solidFill>
                <a:latin typeface="Arial" panose="020B0604020202020204" pitchFamily="34" charset="0"/>
                <a:ea typeface="微软雅黑" panose="020B0503020204020204" pitchFamily="34" charset="-122"/>
                <a:sym typeface="+mn-ea"/>
              </a:endParaRPr>
            </a:p>
          </p:txBody>
        </p:sp>
      </p:grpSp>
      <p:cxnSp>
        <p:nvCxnSpPr>
          <p:cNvPr id="7" name="直接连接符 6"/>
          <p:cNvCxnSpPr/>
          <p:nvPr/>
        </p:nvCxnSpPr>
        <p:spPr>
          <a:xfrm>
            <a:off x="1449964" y="3502571"/>
            <a:ext cx="972000"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9992776" y="3502571"/>
            <a:ext cx="827208"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881630" y="429895"/>
            <a:ext cx="6829425" cy="488315"/>
          </a:xfrm>
          <a:prstGeom prst="rect">
            <a:avLst/>
          </a:prstGeom>
          <a:noFill/>
        </p:spPr>
        <p:txBody>
          <a:bodyPr wrap="square" rtlCol="0">
            <a:prstTxWarp prst="textPlain">
              <a:avLst>
                <a:gd name="adj" fmla="val 49855"/>
              </a:avLst>
            </a:prstTxWarp>
            <a:spAutoFit/>
          </a:bodyPr>
          <a:lstStyle/>
          <a:p>
            <a:r>
              <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全国高职高专院校思政课集体备课专委会</a:t>
            </a:r>
            <a:endParaRPr lang="zh-CN" altLang="en-US" sz="2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pic>
        <p:nvPicPr>
          <p:cNvPr id="11" name="图片 10"/>
          <p:cNvPicPr>
            <a:picLocks noChangeAspect="1"/>
          </p:cNvPicPr>
          <p:nvPr/>
        </p:nvPicPr>
        <p:blipFill rotWithShape="1">
          <a:blip r:embed="rId1">
            <a:extLst>
              <a:ext uri="{28A0092B-C50C-407E-A947-70E740481C1C}">
                <a14:useLocalDpi xmlns:a14="http://schemas.microsoft.com/office/drawing/2010/main" val="0"/>
              </a:ext>
            </a:extLst>
          </a:blip>
          <a:srcRect t="60728" b="-157"/>
          <a:stretch>
            <a:fillRect/>
          </a:stretch>
        </p:blipFill>
        <p:spPr>
          <a:xfrm>
            <a:off x="0" y="4138930"/>
            <a:ext cx="12185015" cy="2719070"/>
          </a:xfrm>
          <a:prstGeom prst="rect">
            <a:avLst/>
          </a:prstGeom>
        </p:spPr>
      </p:pic>
      <p:sp>
        <p:nvSpPr>
          <p:cNvPr id="10" name="矩形 9"/>
          <p:cNvSpPr/>
          <p:nvPr/>
        </p:nvSpPr>
        <p:spPr>
          <a:xfrm>
            <a:off x="2307710" y="1387065"/>
            <a:ext cx="7816562" cy="1107996"/>
          </a:xfrm>
          <a:prstGeom prst="rect">
            <a:avLst/>
          </a:prstGeom>
          <a:noFill/>
          <a:ln>
            <a:noFill/>
          </a:ln>
        </p:spPr>
        <p:txBody>
          <a:bodyPr wrap="none" rtlCol="0" anchor="t">
            <a:spAutoFit/>
            <a:scene3d>
              <a:camera prst="orthographicFront"/>
              <a:lightRig rig="threePt" dir="t"/>
            </a:scene3d>
          </a:bodyPr>
          <a:lstStyle/>
          <a:p>
            <a:pPr algn="ct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r>
              <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思想道德与法治</a:t>
            </a:r>
            <a:r>
              <a:rPr lang="en-US" altLang="zh-CN"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rPr>
              <a:t>》</a:t>
            </a:r>
            <a:endParaRPr lang="zh-CN" altLang="en-US" sz="6600" b="1" dirty="0">
              <a:solidFill>
                <a:srgbClr val="C00000"/>
              </a:soli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p:cNvPicPr>
            <a:picLocks noChangeAspect="1"/>
          </p:cNvPicPr>
          <p:nvPr/>
        </p:nvPicPr>
        <p:blipFill>
          <a:blip r:embed="rId1" cstate="print"/>
          <a:stretch>
            <a:fillRect/>
          </a:stretch>
        </p:blipFill>
        <p:spPr>
          <a:xfrm>
            <a:off x="6362065" y="2387600"/>
            <a:ext cx="5034915" cy="3571875"/>
          </a:xfrm>
          <a:prstGeom prst="rect">
            <a:avLst/>
          </a:prstGeom>
          <a:noFill/>
          <a:ln>
            <a:noFill/>
          </a:ln>
        </p:spPr>
        <p:style>
          <a:lnRef idx="3">
            <a:schemeClr val="lt1"/>
          </a:lnRef>
          <a:fillRef idx="1">
            <a:schemeClr val="accent3"/>
          </a:fillRef>
          <a:effectRef idx="1">
            <a:schemeClr val="accent3"/>
          </a:effectRef>
          <a:fontRef idx="minor">
            <a:schemeClr val="lt1"/>
          </a:fontRef>
        </p:style>
      </p:pic>
      <p:grpSp>
        <p:nvGrpSpPr>
          <p:cNvPr id="5" name="组合 4"/>
          <p:cNvGrpSpPr/>
          <p:nvPr/>
        </p:nvGrpSpPr>
        <p:grpSpPr>
          <a:xfrm>
            <a:off x="535940" y="2362835"/>
            <a:ext cx="5751195" cy="3676137"/>
            <a:chOff x="4927066" y="2460279"/>
            <a:chExt cx="6711041" cy="3676069"/>
          </a:xfrm>
        </p:grpSpPr>
        <p:pic>
          <p:nvPicPr>
            <p:cNvPr id="6" name="图片 5"/>
            <p:cNvPicPr>
              <a:picLocks noChangeAspect="1"/>
            </p:cNvPicPr>
            <p:nvPr/>
          </p:nvPicPr>
          <p:blipFill>
            <a:blip r:embed="rId2"/>
            <a:stretch>
              <a:fillRect/>
            </a:stretch>
          </p:blipFill>
          <p:spPr>
            <a:xfrm>
              <a:off x="4927066" y="2460279"/>
              <a:ext cx="6675699" cy="3621338"/>
            </a:xfrm>
            <a:prstGeom prst="rect">
              <a:avLst/>
            </a:prstGeom>
          </p:spPr>
        </p:pic>
        <p:sp>
          <p:nvSpPr>
            <p:cNvPr id="95" name="文本框 94"/>
            <p:cNvSpPr txBox="1"/>
            <p:nvPr/>
          </p:nvSpPr>
          <p:spPr>
            <a:xfrm>
              <a:off x="5106969" y="3326525"/>
              <a:ext cx="6531138" cy="2809823"/>
            </a:xfrm>
            <a:prstGeom prst="rect">
              <a:avLst/>
            </a:prstGeom>
            <a:noFill/>
          </p:spPr>
          <p:txBody>
            <a:bodyPr wrap="square" lIns="68580" tIns="34290" rIns="68580" bIns="34290" rtlCol="0" anchor="t">
              <a:spAutoFit/>
            </a:bodyPr>
            <a:lstStyle/>
            <a:p>
              <a:pPr>
                <a:lnSpc>
                  <a:spcPct val="150000"/>
                </a:lnSpc>
                <a:spcBef>
                  <a:spcPts val="0"/>
                </a:spcBef>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家庭和睦则社会安定，家庭幸福则社会祥和，家庭文明则社会文明。历史和现实告诉我们，家庭的前途命运同国家和民族的前途命运紧密</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相</a:t>
              </a:r>
              <a:r>
                <a:rPr lang="zh-CN" altLang="en-US" sz="2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连。</a:t>
              </a:r>
              <a:endParaRPr lang="zh-CN" altLang="en-US" sz="26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pPr>
              <a:endParaRPr lang="en-US" altLang="zh-CN" sz="26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6" name="组合 75"/>
            <p:cNvGrpSpPr/>
            <p:nvPr/>
          </p:nvGrpSpPr>
          <p:grpSpPr>
            <a:xfrm>
              <a:off x="5101100" y="2601996"/>
              <a:ext cx="3121432" cy="756640"/>
              <a:chOff x="7085685" y="2309289"/>
              <a:chExt cx="3121432" cy="756640"/>
            </a:xfrm>
          </p:grpSpPr>
          <p:sp>
            <p:nvSpPr>
              <p:cNvPr id="78" name="矩形 77"/>
              <p:cNvSpPr/>
              <p:nvPr/>
            </p:nvSpPr>
            <p:spPr>
              <a:xfrm>
                <a:off x="7085685" y="2407077"/>
                <a:ext cx="3080247" cy="521960"/>
              </a:xfrm>
              <a:prstGeom prst="rect">
                <a:avLst/>
              </a:prstGeom>
            </p:spPr>
            <p:txBody>
              <a:bodyPr vert="horz" wrap="square">
                <a:spAutoFit/>
              </a:bodyPr>
              <a:lstStyle/>
              <a:p>
                <a:pPr lvl="0" algn="ctr">
                  <a:spcBef>
                    <a:spcPts val="0"/>
                  </a:spcBef>
                </a:pPr>
                <a:r>
                  <a:rPr lang="zh-CN" altLang="en-US" sz="28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rPr>
                  <a:t>注重家庭</a:t>
                </a:r>
                <a:endParaRPr lang="zh-CN" altLang="en-US" sz="28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9" name="组合 78"/>
              <p:cNvGrpSpPr/>
              <p:nvPr/>
            </p:nvGrpSpPr>
            <p:grpSpPr>
              <a:xfrm rot="16200000">
                <a:off x="6965343" y="2429631"/>
                <a:ext cx="756640" cy="515956"/>
                <a:chOff x="3559175" y="1708150"/>
                <a:chExt cx="5070475" cy="3457575"/>
              </a:xfrm>
              <a:solidFill>
                <a:srgbClr val="FBD465"/>
              </a:solidFill>
            </p:grpSpPr>
            <p:sp>
              <p:nvSpPr>
                <p:cNvPr id="7"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7"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nvGrpSpPr>
              <p:cNvPr id="9" name="组合 8"/>
              <p:cNvGrpSpPr/>
              <p:nvPr/>
            </p:nvGrpSpPr>
            <p:grpSpPr>
              <a:xfrm rot="5400000" flipH="1">
                <a:off x="9570822" y="2429631"/>
                <a:ext cx="756636" cy="515954"/>
                <a:chOff x="3559175" y="1708150"/>
                <a:chExt cx="5070475" cy="3457575"/>
              </a:xfrm>
              <a:solidFill>
                <a:srgbClr val="FBD465"/>
              </a:solidFill>
            </p:grpSpPr>
            <p:sp>
              <p:nvSpPr>
                <p:cNvPr id="81"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10"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11"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grpSp>
      <p:sp>
        <p:nvSpPr>
          <p:cNvPr id="42" name="文本框 41"/>
          <p:cNvSpPr txBox="1"/>
          <p:nvPr/>
        </p:nvSpPr>
        <p:spPr>
          <a:xfrm>
            <a:off x="1760220" y="970915"/>
            <a:ext cx="6946265" cy="1014730"/>
          </a:xfrm>
          <a:prstGeom prst="rect">
            <a:avLst/>
          </a:prstGeom>
          <a:noFill/>
        </p:spPr>
        <p:txBody>
          <a:bodyPr wrap="square" rtlCol="0" anchor="t">
            <a:spAutoFit/>
          </a:bodyPr>
          <a:lstStyle/>
          <a:p>
            <a:r>
              <a:rPr lang="zh-CN" altLang="en-US" sz="3200" b="1" dirty="0">
                <a:latin typeface="微软雅黑" panose="020B0503020204020204" pitchFamily="34" charset="-122"/>
                <a:ea typeface="微软雅黑" panose="020B0503020204020204" pitchFamily="34" charset="-122"/>
                <a:cs typeface="+mj-cs"/>
                <a:sym typeface="+mn-ea"/>
              </a:rPr>
              <a:t>三、弘扬家庭美德</a:t>
            </a:r>
            <a:endParaRPr lang="zh-CN" altLang="en-US" sz="3200" b="1" dirty="0">
              <a:latin typeface="微软雅黑" panose="020B0503020204020204" pitchFamily="34" charset="-122"/>
              <a:ea typeface="微软雅黑" panose="020B0503020204020204" pitchFamily="34" charset="-122"/>
              <a:cs typeface="+mj-cs"/>
            </a:endParaRPr>
          </a:p>
          <a:p>
            <a:pPr algn="l">
              <a:buClrTx/>
              <a:buSzTx/>
              <a:buFontTx/>
            </a:pPr>
            <a:r>
              <a:rPr lang="zh-CN" altLang="en-US" sz="2800">
                <a:sym typeface="+mn-ea"/>
              </a:rPr>
              <a:t>（一）注重家庭、家教、家风</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332446" y="2556250"/>
            <a:ext cx="4212798" cy="3543129"/>
            <a:chOff x="1082501" y="2497088"/>
            <a:chExt cx="4330266" cy="3641924"/>
          </a:xfrm>
        </p:grpSpPr>
        <p:pic>
          <p:nvPicPr>
            <p:cNvPr id="5" name="Picture 4" descr="规3"/>
            <p:cNvPicPr>
              <a:picLocks noChangeAspect="1"/>
            </p:cNvPicPr>
            <p:nvPr/>
          </p:nvPicPr>
          <p:blipFill rotWithShape="1">
            <a:blip r:embed="rId1" cstate="print"/>
            <a:srcRect l="3260" t="3677"/>
            <a:stretch>
              <a:fillRect/>
            </a:stretch>
          </p:blipFill>
          <p:spPr>
            <a:xfrm>
              <a:off x="1082501" y="2497088"/>
              <a:ext cx="4330266" cy="3641924"/>
            </a:xfrm>
            <a:prstGeom prst="rect">
              <a:avLst/>
            </a:prstGeom>
            <a:solidFill>
              <a:srgbClr val="FFFFFF">
                <a:shade val="85000"/>
              </a:srgbClr>
            </a:solidFill>
            <a:ln w="88900" cap="sq">
              <a:solidFill>
                <a:srgbClr val="F6F2E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 name="Picture 4" descr="规3"/>
            <p:cNvPicPr>
              <a:picLocks noChangeAspect="1"/>
            </p:cNvPicPr>
            <p:nvPr/>
          </p:nvPicPr>
          <p:blipFill rotWithShape="1">
            <a:blip r:embed="rId1" cstate="print"/>
            <a:srcRect l="3260" t="3677"/>
            <a:stretch>
              <a:fillRect/>
            </a:stretch>
          </p:blipFill>
          <p:spPr>
            <a:xfrm>
              <a:off x="1082501" y="2497088"/>
              <a:ext cx="4330266" cy="3641924"/>
            </a:xfrm>
            <a:prstGeom prst="rect">
              <a:avLst/>
            </a:prstGeom>
            <a:noFill/>
            <a:ln>
              <a:solidFill>
                <a:srgbClr val="F6F2EF"/>
              </a:solidFill>
            </a:ln>
          </p:spPr>
        </p:pic>
      </p:grpSp>
      <p:grpSp>
        <p:nvGrpSpPr>
          <p:cNvPr id="3" name="组合 2"/>
          <p:cNvGrpSpPr/>
          <p:nvPr/>
        </p:nvGrpSpPr>
        <p:grpSpPr>
          <a:xfrm>
            <a:off x="320993" y="2517429"/>
            <a:ext cx="6746384" cy="3621338"/>
            <a:chOff x="4891723" y="2460279"/>
            <a:chExt cx="6746384" cy="3621338"/>
          </a:xfrm>
        </p:grpSpPr>
        <p:pic>
          <p:nvPicPr>
            <p:cNvPr id="104" name="图片 103"/>
            <p:cNvPicPr>
              <a:picLocks noChangeAspect="1"/>
            </p:cNvPicPr>
            <p:nvPr/>
          </p:nvPicPr>
          <p:blipFill>
            <a:blip r:embed="rId2"/>
            <a:stretch>
              <a:fillRect/>
            </a:stretch>
          </p:blipFill>
          <p:spPr>
            <a:xfrm>
              <a:off x="4927066" y="2460279"/>
              <a:ext cx="6675699" cy="3621338"/>
            </a:xfrm>
            <a:prstGeom prst="rect">
              <a:avLst/>
            </a:prstGeom>
          </p:spPr>
        </p:pic>
        <p:sp>
          <p:nvSpPr>
            <p:cNvPr id="95" name="文本框 94"/>
            <p:cNvSpPr txBox="1"/>
            <p:nvPr/>
          </p:nvSpPr>
          <p:spPr>
            <a:xfrm>
              <a:off x="5106969" y="3326525"/>
              <a:ext cx="6531138" cy="548005"/>
            </a:xfrm>
            <a:prstGeom prst="rect">
              <a:avLst/>
            </a:prstGeom>
            <a:noFill/>
          </p:spPr>
          <p:txBody>
            <a:bodyPr wrap="square" lIns="68580" tIns="34290" rIns="68580" bIns="34290" rtlCol="0" anchor="t">
              <a:spAutoFit/>
            </a:bodyPr>
            <a:lstStyle/>
            <a:p>
              <a:pPr>
                <a:lnSpc>
                  <a:spcPct val="120000"/>
                </a:lnSpc>
                <a:spcBef>
                  <a:spcPts val="0"/>
                </a:spcBef>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最重要的是品德教育，是如何做人的教育</a:t>
              </a:r>
              <a:r>
                <a:rPr lang="zh-CN" altLang="en-US"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6" name="文本框 85"/>
            <p:cNvSpPr txBox="1"/>
            <p:nvPr/>
          </p:nvSpPr>
          <p:spPr>
            <a:xfrm>
              <a:off x="4891723" y="3960705"/>
              <a:ext cx="6711041" cy="1953895"/>
            </a:xfrm>
            <a:prstGeom prst="rect">
              <a:avLst/>
            </a:prstGeom>
            <a:noFill/>
          </p:spPr>
          <p:txBody>
            <a:bodyPr wrap="square" lIns="68580" tIns="34290" rIns="68580" bIns="34290" rtlCol="0" anchor="t">
              <a:spAutoFit/>
            </a:bodyPr>
            <a:lstStyle/>
            <a:p>
              <a:pPr>
                <a:lnSpc>
                  <a:spcPct val="120000"/>
                </a:lnSpc>
                <a:spcBef>
                  <a:spcPts val="600"/>
                </a:spcBef>
              </a:pPr>
              <a:r>
                <a:rPr lang="zh-CN" altLang="en-US" sz="2600" b="1" dirty="0">
                  <a:solidFill>
                    <a:srgbClr val="F6F2EF"/>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爱子，教之以义方”。</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600"/>
                </a:spcBef>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左传</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爱之不以道，适所以害之也”。</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r">
                <a:lnSpc>
                  <a:spcPct val="120000"/>
                </a:lnSpc>
                <a:spcBef>
                  <a:spcPts val="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资治通鉴</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6" name="组合 75"/>
            <p:cNvGrpSpPr/>
            <p:nvPr/>
          </p:nvGrpSpPr>
          <p:grpSpPr>
            <a:xfrm>
              <a:off x="5101100" y="2601996"/>
              <a:ext cx="3121432" cy="756640"/>
              <a:chOff x="7085685" y="2309289"/>
              <a:chExt cx="3121432" cy="756640"/>
            </a:xfrm>
          </p:grpSpPr>
          <p:sp>
            <p:nvSpPr>
              <p:cNvPr id="78" name="矩形 77"/>
              <p:cNvSpPr/>
              <p:nvPr/>
            </p:nvSpPr>
            <p:spPr>
              <a:xfrm>
                <a:off x="7607853" y="2379832"/>
                <a:ext cx="2077099" cy="521970"/>
              </a:xfrm>
              <a:prstGeom prst="rect">
                <a:avLst/>
              </a:prstGeom>
            </p:spPr>
            <p:txBody>
              <a:bodyPr vert="horz" wrap="square">
                <a:spAutoFit/>
              </a:bodyPr>
              <a:lstStyle/>
              <a:p>
                <a:pPr lvl="0" algn="ctr">
                  <a:spcBef>
                    <a:spcPts val="0"/>
                  </a:spcBef>
                </a:pPr>
                <a:r>
                  <a:rPr lang="zh-CN" altLang="en-US" sz="28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rPr>
                  <a:t>注重家教</a:t>
                </a:r>
                <a:endParaRPr lang="zh-CN" altLang="en-US" sz="28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9" name="组合 78"/>
              <p:cNvGrpSpPr/>
              <p:nvPr/>
            </p:nvGrpSpPr>
            <p:grpSpPr>
              <a:xfrm rot="16200000">
                <a:off x="6965343" y="2429631"/>
                <a:ext cx="756640" cy="515956"/>
                <a:chOff x="3559175" y="1708150"/>
                <a:chExt cx="5070475" cy="3457575"/>
              </a:xfrm>
              <a:solidFill>
                <a:srgbClr val="FBD465"/>
              </a:solidFill>
            </p:grpSpPr>
            <p:sp>
              <p:nvSpPr>
                <p:cNvPr id="84"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5"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7"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nvGrpSpPr>
              <p:cNvPr id="80" name="组合 79"/>
              <p:cNvGrpSpPr/>
              <p:nvPr/>
            </p:nvGrpSpPr>
            <p:grpSpPr>
              <a:xfrm rot="5400000" flipH="1">
                <a:off x="9570822" y="2429631"/>
                <a:ext cx="756636" cy="515954"/>
                <a:chOff x="3559175" y="1708150"/>
                <a:chExt cx="5070475" cy="3457575"/>
              </a:xfrm>
              <a:solidFill>
                <a:srgbClr val="FBD465"/>
              </a:solidFill>
            </p:grpSpPr>
            <p:sp>
              <p:nvSpPr>
                <p:cNvPr id="81"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2"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3"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grpSp>
      <p:sp>
        <p:nvSpPr>
          <p:cNvPr id="2" name="文本框 1"/>
          <p:cNvSpPr txBox="1"/>
          <p:nvPr/>
        </p:nvSpPr>
        <p:spPr>
          <a:xfrm>
            <a:off x="1425575" y="1208405"/>
            <a:ext cx="6412865" cy="1014730"/>
          </a:xfrm>
          <a:prstGeom prst="rect">
            <a:avLst/>
          </a:prstGeom>
          <a:noFill/>
        </p:spPr>
        <p:txBody>
          <a:bodyPr wrap="square" rtlCol="0" anchor="t">
            <a:spAutoFit/>
          </a:bodyPr>
          <a:lstStyle/>
          <a:p>
            <a:r>
              <a:rPr lang="zh-CN" altLang="en-US" sz="3200" b="1" dirty="0">
                <a:latin typeface="微软雅黑" panose="020B0503020204020204" pitchFamily="34" charset="-122"/>
                <a:ea typeface="微软雅黑" panose="020B0503020204020204" pitchFamily="34" charset="-122"/>
                <a:cs typeface="+mj-cs"/>
                <a:sym typeface="+mn-ea"/>
              </a:rPr>
              <a:t>三、弘扬家庭美德</a:t>
            </a:r>
            <a:endParaRPr lang="zh-CN" altLang="en-US" sz="3200" b="1" dirty="0">
              <a:latin typeface="微软雅黑" panose="020B0503020204020204" pitchFamily="34" charset="-122"/>
              <a:ea typeface="微软雅黑" panose="020B0503020204020204" pitchFamily="34" charset="-122"/>
              <a:cs typeface="+mj-cs"/>
            </a:endParaRPr>
          </a:p>
          <a:p>
            <a:pPr algn="l">
              <a:buClrTx/>
              <a:buSzTx/>
              <a:buFontTx/>
            </a:pPr>
            <a:r>
              <a:rPr lang="zh-CN" altLang="en-US" sz="2800">
                <a:sym typeface="+mn-ea"/>
              </a:rPr>
              <a:t>（一）注重家庭、家教、家风</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744046" y="1865958"/>
            <a:ext cx="2524028" cy="4418646"/>
            <a:chOff x="8744046" y="1865958"/>
            <a:chExt cx="2524028" cy="4418646"/>
          </a:xfrm>
        </p:grpSpPr>
        <p:sp>
          <p:nvSpPr>
            <p:cNvPr id="7" name="空心弧 6"/>
            <p:cNvSpPr/>
            <p:nvPr/>
          </p:nvSpPr>
          <p:spPr>
            <a:xfrm rot="14688714">
              <a:off x="9067256" y="4847511"/>
              <a:ext cx="1437093" cy="1437093"/>
            </a:xfrm>
            <a:prstGeom prst="blockArc">
              <a:avLst>
                <a:gd name="adj1" fmla="val 6625674"/>
                <a:gd name="adj2" fmla="val 4013804"/>
                <a:gd name="adj3" fmla="val 13268"/>
              </a:avLst>
            </a:prstGeom>
            <a:solidFill>
              <a:srgbClr val="C1BFD5"/>
            </a:solidFill>
            <a:ln>
              <a:solidFill>
                <a:srgbClr val="A7A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1" name="组合 40"/>
            <p:cNvGrpSpPr/>
            <p:nvPr/>
          </p:nvGrpSpPr>
          <p:grpSpPr>
            <a:xfrm>
              <a:off x="9173552" y="2515763"/>
              <a:ext cx="1663342" cy="3246357"/>
              <a:chOff x="8994553" y="2478709"/>
              <a:chExt cx="1435689" cy="2802044"/>
            </a:xfrm>
          </p:grpSpPr>
          <p:sp>
            <p:nvSpPr>
              <p:cNvPr id="46" name="文本框 45"/>
              <p:cNvSpPr txBox="1"/>
              <p:nvPr/>
            </p:nvSpPr>
            <p:spPr>
              <a:xfrm>
                <a:off x="9385341" y="2478709"/>
                <a:ext cx="1044901" cy="345349"/>
              </a:xfrm>
              <a:prstGeom prst="rect">
                <a:avLst/>
              </a:prstGeom>
              <a:noFill/>
            </p:spPr>
            <p:txBody>
              <a:bodyPr wrap="none" rtlCol="0">
                <a:spAutoFit/>
              </a:bodyPr>
              <a:lstStyle/>
              <a:p>
                <a:pPr algn="ctr"/>
                <a:r>
                  <a:rPr lang="zh-CN" altLang="en-US" sz="2000" b="1" dirty="0">
                    <a:solidFill>
                      <a:srgbClr val="FBD465"/>
                    </a:solidFill>
                    <a:latin typeface="微软雅黑" panose="020B0503020204020204" pitchFamily="34" charset="-122"/>
                    <a:ea typeface="微软雅黑" panose="020B0503020204020204" pitchFamily="34" charset="-122"/>
                  </a:rPr>
                  <a:t>耳濡目染</a:t>
                </a:r>
                <a:endParaRPr lang="zh-CN" altLang="en-US" sz="2000" b="1" dirty="0">
                  <a:solidFill>
                    <a:srgbClr val="FBD465"/>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9019599" y="3267944"/>
                <a:ext cx="1044901" cy="345349"/>
              </a:xfrm>
              <a:prstGeom prst="rect">
                <a:avLst/>
              </a:prstGeom>
              <a:noFill/>
            </p:spPr>
            <p:txBody>
              <a:bodyPr wrap="none" rtlCol="0">
                <a:spAutoFit/>
              </a:bodyPr>
              <a:lstStyle/>
              <a:p>
                <a:pPr algn="ctr"/>
                <a:r>
                  <a:rPr lang="zh-CN" altLang="en-US" sz="2000" b="1" dirty="0">
                    <a:solidFill>
                      <a:srgbClr val="FBD465"/>
                    </a:solidFill>
                    <a:latin typeface="微软雅黑" panose="020B0503020204020204" pitchFamily="34" charset="-122"/>
                    <a:ea typeface="微软雅黑" panose="020B0503020204020204" pitchFamily="34" charset="-122"/>
                  </a:rPr>
                  <a:t>言传身教</a:t>
                </a:r>
                <a:endParaRPr lang="zh-CN" altLang="en-US" sz="2000" b="1" dirty="0">
                  <a:solidFill>
                    <a:srgbClr val="FBD465"/>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9368414" y="4129529"/>
                <a:ext cx="1044901" cy="345349"/>
              </a:xfrm>
              <a:prstGeom prst="rect">
                <a:avLst/>
              </a:prstGeom>
              <a:noFill/>
            </p:spPr>
            <p:txBody>
              <a:bodyPr wrap="none" rtlCol="0">
                <a:spAutoFit/>
              </a:bodyPr>
              <a:lstStyle/>
              <a:p>
                <a:pPr algn="ctr"/>
                <a:r>
                  <a:rPr lang="zh-CN" altLang="en-US" sz="2000" b="1" dirty="0">
                    <a:solidFill>
                      <a:srgbClr val="FBD465"/>
                    </a:solidFill>
                    <a:latin typeface="微软雅黑" panose="020B0503020204020204" pitchFamily="34" charset="-122"/>
                    <a:ea typeface="微软雅黑" panose="020B0503020204020204" pitchFamily="34" charset="-122"/>
                  </a:rPr>
                  <a:t>潜移默化</a:t>
                </a:r>
                <a:endParaRPr lang="zh-CN" altLang="en-US" sz="2000" b="1" dirty="0">
                  <a:solidFill>
                    <a:srgbClr val="FBD465"/>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8994553" y="4935404"/>
                <a:ext cx="1044901" cy="345349"/>
              </a:xfrm>
              <a:prstGeom prst="rect">
                <a:avLst/>
              </a:prstGeom>
              <a:noFill/>
            </p:spPr>
            <p:txBody>
              <a:bodyPr wrap="none" rtlCol="0">
                <a:spAutoFit/>
              </a:bodyPr>
              <a:lstStyle/>
              <a:p>
                <a:pPr algn="ctr"/>
                <a:r>
                  <a:rPr lang="zh-CN" altLang="en-US" sz="2000" b="1" dirty="0">
                    <a:solidFill>
                      <a:srgbClr val="FBD465"/>
                    </a:solidFill>
                    <a:latin typeface="微软雅黑" panose="020B0503020204020204" pitchFamily="34" charset="-122"/>
                    <a:ea typeface="微软雅黑" panose="020B0503020204020204" pitchFamily="34" charset="-122"/>
                  </a:rPr>
                  <a:t>世代相传</a:t>
                </a:r>
                <a:endParaRPr lang="zh-CN" altLang="en-US" sz="2000" b="1" dirty="0">
                  <a:solidFill>
                    <a:srgbClr val="FBD465"/>
                  </a:solidFill>
                  <a:latin typeface="微软雅黑" panose="020B0503020204020204" pitchFamily="34" charset="-122"/>
                  <a:ea typeface="微软雅黑" panose="020B0503020204020204" pitchFamily="34" charset="-122"/>
                </a:endParaRPr>
              </a:p>
            </p:txBody>
          </p:sp>
        </p:grpSp>
        <p:pic>
          <p:nvPicPr>
            <p:cNvPr id="42" name="图片 41"/>
            <p:cNvPicPr>
              <a:picLocks noChangeAspect="1"/>
            </p:cNvPicPr>
            <p:nvPr/>
          </p:nvPicPr>
          <p:blipFill>
            <a:blip r:embed="rId1" cstate="print">
              <a:duotone>
                <a:prstClr val="black"/>
                <a:schemeClr val="accent3">
                  <a:tint val="45000"/>
                  <a:satMod val="400000"/>
                </a:schemeClr>
              </a:duotone>
            </a:blip>
            <a:srcRect l="23540" t="20740" r="52350" b="36658"/>
            <a:stretch>
              <a:fillRect/>
            </a:stretch>
          </p:blipFill>
          <p:spPr>
            <a:xfrm>
              <a:off x="8744046" y="2812979"/>
              <a:ext cx="1600126" cy="1861680"/>
            </a:xfrm>
            <a:custGeom>
              <a:avLst/>
              <a:gdLst>
                <a:gd name="connsiteX0" fmla="*/ 898007 w 1381125"/>
                <a:gd name="connsiteY0" fmla="*/ 0 h 1606881"/>
                <a:gd name="connsiteX1" fmla="*/ 914225 w 1381125"/>
                <a:gd name="connsiteY1" fmla="*/ 26870 h 1606881"/>
                <a:gd name="connsiteX2" fmla="*/ 1242580 w 1381125"/>
                <a:gd name="connsiteY2" fmla="*/ 199882 h 1606881"/>
                <a:gd name="connsiteX3" fmla="*/ 1259055 w 1381125"/>
                <a:gd name="connsiteY3" fmla="*/ 200220 h 1606881"/>
                <a:gd name="connsiteX4" fmla="*/ 1381125 w 1381125"/>
                <a:gd name="connsiteY4" fmla="*/ 270206 h 1606881"/>
                <a:gd name="connsiteX5" fmla="*/ 1190625 w 1381125"/>
                <a:gd name="connsiteY5" fmla="*/ 467056 h 1606881"/>
                <a:gd name="connsiteX6" fmla="*/ 1115408 w 1381125"/>
                <a:gd name="connsiteY6" fmla="*/ 541815 h 1606881"/>
                <a:gd name="connsiteX7" fmla="*/ 1093036 w 1381125"/>
                <a:gd name="connsiteY7" fmla="*/ 535996 h 1606881"/>
                <a:gd name="connsiteX8" fmla="*/ 920033 w 1381125"/>
                <a:gd name="connsiteY8" fmla="*/ 519259 h 1606881"/>
                <a:gd name="connsiteX9" fmla="*/ 475575 w 1381125"/>
                <a:gd name="connsiteY9" fmla="*/ 732237 h 1606881"/>
                <a:gd name="connsiteX10" fmla="*/ 671533 w 1381125"/>
                <a:gd name="connsiteY10" fmla="*/ 908842 h 1606881"/>
                <a:gd name="connsiteX11" fmla="*/ 730657 w 1381125"/>
                <a:gd name="connsiteY11" fmla="*/ 924220 h 1606881"/>
                <a:gd name="connsiteX12" fmla="*/ 669925 w 1381125"/>
                <a:gd name="connsiteY12" fmla="*/ 984581 h 1606881"/>
                <a:gd name="connsiteX13" fmla="*/ 1057275 w 1381125"/>
                <a:gd name="connsiteY13" fmla="*/ 1356056 h 1606881"/>
                <a:gd name="connsiteX14" fmla="*/ 669925 w 1381125"/>
                <a:gd name="connsiteY14" fmla="*/ 1606881 h 1606881"/>
                <a:gd name="connsiteX15" fmla="*/ 9525 w 1381125"/>
                <a:gd name="connsiteY15" fmla="*/ 1222706 h 1606881"/>
                <a:gd name="connsiteX16" fmla="*/ 0 w 1381125"/>
                <a:gd name="connsiteY16" fmla="*/ 371806 h 16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1125" h="1606881">
                  <a:moveTo>
                    <a:pt x="898007" y="0"/>
                  </a:moveTo>
                  <a:lnTo>
                    <a:pt x="914225" y="26870"/>
                  </a:lnTo>
                  <a:cubicBezTo>
                    <a:pt x="978303" y="110815"/>
                    <a:pt x="1098269" y="177876"/>
                    <a:pt x="1242580" y="199882"/>
                  </a:cubicBezTo>
                  <a:lnTo>
                    <a:pt x="1259055" y="200220"/>
                  </a:lnTo>
                  <a:lnTo>
                    <a:pt x="1381125" y="270206"/>
                  </a:lnTo>
                  <a:lnTo>
                    <a:pt x="1190625" y="467056"/>
                  </a:lnTo>
                  <a:lnTo>
                    <a:pt x="1115408" y="541815"/>
                  </a:lnTo>
                  <a:lnTo>
                    <a:pt x="1093036" y="535996"/>
                  </a:lnTo>
                  <a:cubicBezTo>
                    <a:pt x="1039862" y="525219"/>
                    <a:pt x="981400" y="519259"/>
                    <a:pt x="920033" y="519259"/>
                  </a:cubicBezTo>
                  <a:cubicBezTo>
                    <a:pt x="674566" y="519259"/>
                    <a:pt x="475575" y="614612"/>
                    <a:pt x="475575" y="732237"/>
                  </a:cubicBezTo>
                  <a:cubicBezTo>
                    <a:pt x="475575" y="805753"/>
                    <a:pt x="553306" y="870568"/>
                    <a:pt x="671533" y="908842"/>
                  </a:cubicBezTo>
                  <a:lnTo>
                    <a:pt x="730657" y="924220"/>
                  </a:lnTo>
                  <a:lnTo>
                    <a:pt x="669925" y="984581"/>
                  </a:lnTo>
                  <a:lnTo>
                    <a:pt x="1057275" y="1356056"/>
                  </a:lnTo>
                  <a:lnTo>
                    <a:pt x="669925" y="1606881"/>
                  </a:lnTo>
                  <a:lnTo>
                    <a:pt x="9525" y="1222706"/>
                  </a:lnTo>
                  <a:lnTo>
                    <a:pt x="0" y="371806"/>
                  </a:lnTo>
                  <a:close/>
                </a:path>
              </a:pathLst>
            </a:custGeom>
            <a:noFill/>
            <a:ln w="9525">
              <a:noFill/>
            </a:ln>
          </p:spPr>
        </p:pic>
        <p:pic>
          <p:nvPicPr>
            <p:cNvPr id="43" name="图片 42"/>
            <p:cNvPicPr>
              <a:picLocks noChangeAspect="1"/>
            </p:cNvPicPr>
            <p:nvPr/>
          </p:nvPicPr>
          <p:blipFill>
            <a:blip r:embed="rId1" cstate="print">
              <a:duotone>
                <a:schemeClr val="accent4">
                  <a:shade val="45000"/>
                  <a:satMod val="135000"/>
                </a:schemeClr>
                <a:prstClr val="white"/>
              </a:duotone>
            </a:blip>
            <a:srcRect l="28326" r="38742" b="60890"/>
            <a:stretch>
              <a:fillRect/>
            </a:stretch>
          </p:blipFill>
          <p:spPr>
            <a:xfrm>
              <a:off x="9016965" y="1865958"/>
              <a:ext cx="2251109" cy="1760306"/>
            </a:xfrm>
            <a:custGeom>
              <a:avLst/>
              <a:gdLst>
                <a:gd name="connsiteX0" fmla="*/ 354562 w 1886483"/>
                <a:gd name="connsiteY0" fmla="*/ 0 h 1475179"/>
                <a:gd name="connsiteX1" fmla="*/ 1422287 w 1886483"/>
                <a:gd name="connsiteY1" fmla="*/ 0 h 1475179"/>
                <a:gd name="connsiteX2" fmla="*/ 1886483 w 1886483"/>
                <a:gd name="connsiteY2" fmla="*/ 19725 h 1475179"/>
                <a:gd name="connsiteX3" fmla="*/ 1886483 w 1886483"/>
                <a:gd name="connsiteY3" fmla="*/ 908162 h 1475179"/>
                <a:gd name="connsiteX4" fmla="*/ 1843088 w 1886483"/>
                <a:gd name="connsiteY4" fmla="*/ 1131888 h 1475179"/>
                <a:gd name="connsiteX5" fmla="*/ 1082056 w 1886483"/>
                <a:gd name="connsiteY5" fmla="*/ 1475179 h 1475179"/>
                <a:gd name="connsiteX6" fmla="*/ 1081307 w 1886483"/>
                <a:gd name="connsiteY6" fmla="*/ 1471621 h 1475179"/>
                <a:gd name="connsiteX7" fmla="*/ 894380 w 1886483"/>
                <a:gd name="connsiteY7" fmla="*/ 1337938 h 1475179"/>
                <a:gd name="connsiteX8" fmla="*/ 830336 w 1886483"/>
                <a:gd name="connsiteY8" fmla="*/ 1321281 h 1475179"/>
                <a:gd name="connsiteX9" fmla="*/ 900113 w 1886483"/>
                <a:gd name="connsiteY9" fmla="*/ 1274763 h 1475179"/>
                <a:gd name="connsiteX10" fmla="*/ 1176338 w 1886483"/>
                <a:gd name="connsiteY10" fmla="*/ 993775 h 1475179"/>
                <a:gd name="connsiteX11" fmla="*/ 1161720 w 1886483"/>
                <a:gd name="connsiteY11" fmla="*/ 980375 h 1475179"/>
                <a:gd name="connsiteX12" fmla="*/ 1209274 w 1886483"/>
                <a:gd name="connsiteY12" fmla="*/ 971292 h 1475179"/>
                <a:gd name="connsiteX13" fmla="*/ 1428058 w 1886483"/>
                <a:gd name="connsiteY13" fmla="*/ 773429 h 1475179"/>
                <a:gd name="connsiteX14" fmla="*/ 1051536 w 1886483"/>
                <a:gd name="connsiteY14" fmla="*/ 437164 h 1475179"/>
                <a:gd name="connsiteX15" fmla="*/ 885536 w 1886483"/>
                <a:gd name="connsiteY15" fmla="*/ 433764 h 1475179"/>
                <a:gd name="connsiteX16" fmla="*/ 591904 w 1886483"/>
                <a:gd name="connsiteY16" fmla="*/ 645923 h 1475179"/>
                <a:gd name="connsiteX17" fmla="*/ 608583 w 1886483"/>
                <a:gd name="connsiteY17" fmla="*/ 757007 h 1475179"/>
                <a:gd name="connsiteX18" fmla="*/ 612822 w 1886483"/>
                <a:gd name="connsiteY18" fmla="*/ 764029 h 1475179"/>
                <a:gd name="connsiteX19" fmla="*/ 0 w 1886483"/>
                <a:gd name="connsiteY19" fmla="*/ 727075 h 147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6483" h="1475179">
                  <a:moveTo>
                    <a:pt x="354562" y="0"/>
                  </a:moveTo>
                  <a:lnTo>
                    <a:pt x="1422287" y="0"/>
                  </a:lnTo>
                  <a:lnTo>
                    <a:pt x="1886483" y="19725"/>
                  </a:lnTo>
                  <a:lnTo>
                    <a:pt x="1886483" y="908162"/>
                  </a:lnTo>
                  <a:lnTo>
                    <a:pt x="1843088" y="1131888"/>
                  </a:lnTo>
                  <a:lnTo>
                    <a:pt x="1082056" y="1475179"/>
                  </a:lnTo>
                  <a:lnTo>
                    <a:pt x="1081307" y="1471621"/>
                  </a:lnTo>
                  <a:cubicBezTo>
                    <a:pt x="1057625" y="1416163"/>
                    <a:pt x="988961" y="1368557"/>
                    <a:pt x="894380" y="1337938"/>
                  </a:cubicBezTo>
                  <a:lnTo>
                    <a:pt x="830336" y="1321281"/>
                  </a:lnTo>
                  <a:lnTo>
                    <a:pt x="900113" y="1274763"/>
                  </a:lnTo>
                  <a:lnTo>
                    <a:pt x="1176338" y="993775"/>
                  </a:lnTo>
                  <a:lnTo>
                    <a:pt x="1161720" y="980375"/>
                  </a:lnTo>
                  <a:lnTo>
                    <a:pt x="1209274" y="971292"/>
                  </a:lnTo>
                  <a:cubicBezTo>
                    <a:pt x="1327951" y="939278"/>
                    <a:pt x="1413715" y="867494"/>
                    <a:pt x="1428058" y="773429"/>
                  </a:cubicBezTo>
                  <a:cubicBezTo>
                    <a:pt x="1451009" y="622925"/>
                    <a:pt x="1282434" y="472374"/>
                    <a:pt x="1051536" y="437164"/>
                  </a:cubicBezTo>
                  <a:cubicBezTo>
                    <a:pt x="993812" y="428362"/>
                    <a:pt x="937657" y="427602"/>
                    <a:pt x="885536" y="433764"/>
                  </a:cubicBezTo>
                  <a:cubicBezTo>
                    <a:pt x="729174" y="452252"/>
                    <a:pt x="609117" y="533045"/>
                    <a:pt x="591904" y="645923"/>
                  </a:cubicBezTo>
                  <a:cubicBezTo>
                    <a:pt x="586167" y="683549"/>
                    <a:pt x="592399" y="721178"/>
                    <a:pt x="608583" y="757007"/>
                  </a:cubicBezTo>
                  <a:lnTo>
                    <a:pt x="612822" y="764029"/>
                  </a:lnTo>
                  <a:lnTo>
                    <a:pt x="0" y="727075"/>
                  </a:lnTo>
                  <a:close/>
                </a:path>
              </a:pathLst>
            </a:custGeom>
            <a:noFill/>
            <a:ln w="9525">
              <a:noFill/>
            </a:ln>
          </p:spPr>
        </p:pic>
        <p:pic>
          <p:nvPicPr>
            <p:cNvPr id="44" name="图片 43"/>
            <p:cNvPicPr>
              <a:picLocks noChangeAspect="1"/>
            </p:cNvPicPr>
            <p:nvPr/>
          </p:nvPicPr>
          <p:blipFill>
            <a:blip r:embed="rId1" cstate="print">
              <a:duotone>
                <a:prstClr val="black"/>
                <a:schemeClr val="accent2">
                  <a:tint val="45000"/>
                  <a:satMod val="400000"/>
                </a:schemeClr>
              </a:duotone>
            </a:blip>
            <a:srcRect l="37367" t="42444" r="39687" b="18433"/>
            <a:stretch>
              <a:fillRect/>
            </a:stretch>
          </p:blipFill>
          <p:spPr>
            <a:xfrm>
              <a:off x="9664473" y="3758724"/>
              <a:ext cx="1522879" cy="1716918"/>
            </a:xfrm>
            <a:custGeom>
              <a:avLst/>
              <a:gdLst>
                <a:gd name="connsiteX0" fmla="*/ 533568 w 1314450"/>
                <a:gd name="connsiteY0" fmla="*/ 0 h 1475695"/>
                <a:gd name="connsiteX1" fmla="*/ 1063625 w 1314450"/>
                <a:gd name="connsiteY1" fmla="*/ 123145 h 1475695"/>
                <a:gd name="connsiteX2" fmla="*/ 1314450 w 1314450"/>
                <a:gd name="connsiteY2" fmla="*/ 523195 h 1475695"/>
                <a:gd name="connsiteX3" fmla="*/ 1247775 w 1314450"/>
                <a:gd name="connsiteY3" fmla="*/ 881970 h 1475695"/>
                <a:gd name="connsiteX4" fmla="*/ 1000125 w 1314450"/>
                <a:gd name="connsiteY4" fmla="*/ 1335995 h 1475695"/>
                <a:gd name="connsiteX5" fmla="*/ 647700 w 1314450"/>
                <a:gd name="connsiteY5" fmla="*/ 1475695 h 1475695"/>
                <a:gd name="connsiteX6" fmla="*/ 361950 w 1314450"/>
                <a:gd name="connsiteY6" fmla="*/ 1386795 h 1475695"/>
                <a:gd name="connsiteX7" fmla="*/ 406400 w 1314450"/>
                <a:gd name="connsiteY7" fmla="*/ 1269320 h 1475695"/>
                <a:gd name="connsiteX8" fmla="*/ 641350 w 1314450"/>
                <a:gd name="connsiteY8" fmla="*/ 1037545 h 1475695"/>
                <a:gd name="connsiteX9" fmla="*/ 566727 w 1314450"/>
                <a:gd name="connsiteY9" fmla="*/ 942281 h 1475695"/>
                <a:gd name="connsiteX10" fmla="*/ 570623 w 1314450"/>
                <a:gd name="connsiteY10" fmla="*/ 942099 h 1475695"/>
                <a:gd name="connsiteX11" fmla="*/ 915265 w 1314450"/>
                <a:gd name="connsiteY11" fmla="*/ 746133 h 1475695"/>
                <a:gd name="connsiteX12" fmla="*/ 483634 w 1314450"/>
                <a:gd name="connsiteY12" fmla="*/ 546103 h 1475695"/>
                <a:gd name="connsiteX13" fmla="*/ 315624 w 1314450"/>
                <a:gd name="connsiteY13" fmla="*/ 561823 h 1475695"/>
                <a:gd name="connsiteX14" fmla="*/ 276425 w 1314450"/>
                <a:gd name="connsiteY14" fmla="*/ 571683 h 1475695"/>
                <a:gd name="connsiteX15" fmla="*/ 193675 w 1314450"/>
                <a:gd name="connsiteY15" fmla="*/ 466045 h 1475695"/>
                <a:gd name="connsiteX16" fmla="*/ 0 w 1314450"/>
                <a:gd name="connsiteY16" fmla="*/ 285070 h 1475695"/>
                <a:gd name="connsiteX17" fmla="*/ 233245 w 1314450"/>
                <a:gd name="connsiteY17" fmla="*/ 119926 h 1475695"/>
                <a:gd name="connsiteX18" fmla="*/ 300996 w 1314450"/>
                <a:gd name="connsiteY18" fmla="*/ 109848 h 1475695"/>
                <a:gd name="connsiteX19" fmla="*/ 496545 w 1314450"/>
                <a:gd name="connsiteY19" fmla="*/ 32685 h 147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4450" h="1475695">
                  <a:moveTo>
                    <a:pt x="533568" y="0"/>
                  </a:moveTo>
                  <a:lnTo>
                    <a:pt x="1063625" y="123145"/>
                  </a:lnTo>
                  <a:lnTo>
                    <a:pt x="1314450" y="523195"/>
                  </a:lnTo>
                  <a:lnTo>
                    <a:pt x="1247775" y="881970"/>
                  </a:lnTo>
                  <a:lnTo>
                    <a:pt x="1000125" y="1335995"/>
                  </a:lnTo>
                  <a:lnTo>
                    <a:pt x="647700" y="1475695"/>
                  </a:lnTo>
                  <a:lnTo>
                    <a:pt x="361950" y="1386795"/>
                  </a:lnTo>
                  <a:lnTo>
                    <a:pt x="406400" y="1269320"/>
                  </a:lnTo>
                  <a:lnTo>
                    <a:pt x="641350" y="1037545"/>
                  </a:lnTo>
                  <a:lnTo>
                    <a:pt x="566727" y="942281"/>
                  </a:lnTo>
                  <a:lnTo>
                    <a:pt x="570623" y="942099"/>
                  </a:lnTo>
                  <a:cubicBezTo>
                    <a:pt x="767310" y="923447"/>
                    <a:pt x="915265" y="842798"/>
                    <a:pt x="915265" y="746133"/>
                  </a:cubicBezTo>
                  <a:cubicBezTo>
                    <a:pt x="915265" y="635659"/>
                    <a:pt x="722017" y="546103"/>
                    <a:pt x="483634" y="546103"/>
                  </a:cubicBezTo>
                  <a:cubicBezTo>
                    <a:pt x="424039" y="546103"/>
                    <a:pt x="367264" y="551701"/>
                    <a:pt x="315624" y="561823"/>
                  </a:cubicBezTo>
                  <a:lnTo>
                    <a:pt x="276425" y="571683"/>
                  </a:lnTo>
                  <a:lnTo>
                    <a:pt x="193675" y="466045"/>
                  </a:lnTo>
                  <a:lnTo>
                    <a:pt x="0" y="285070"/>
                  </a:lnTo>
                  <a:lnTo>
                    <a:pt x="233245" y="119926"/>
                  </a:lnTo>
                  <a:lnTo>
                    <a:pt x="300996" y="109848"/>
                  </a:lnTo>
                  <a:cubicBezTo>
                    <a:pt x="380758" y="93683"/>
                    <a:pt x="448621" y="66677"/>
                    <a:pt x="496545" y="32685"/>
                  </a:cubicBezTo>
                  <a:close/>
                </a:path>
              </a:pathLst>
            </a:custGeom>
            <a:noFill/>
            <a:ln w="9525">
              <a:noFill/>
            </a:ln>
          </p:spPr>
        </p:pic>
      </p:grpSp>
      <p:grpSp>
        <p:nvGrpSpPr>
          <p:cNvPr id="6" name="组合 5"/>
          <p:cNvGrpSpPr/>
          <p:nvPr/>
        </p:nvGrpSpPr>
        <p:grpSpPr>
          <a:xfrm>
            <a:off x="916102" y="2320305"/>
            <a:ext cx="7494932" cy="3956647"/>
            <a:chOff x="916102" y="2320305"/>
            <a:chExt cx="7494932" cy="3956647"/>
          </a:xfrm>
        </p:grpSpPr>
        <p:grpSp>
          <p:nvGrpSpPr>
            <p:cNvPr id="2" name="组合 1"/>
            <p:cNvGrpSpPr/>
            <p:nvPr/>
          </p:nvGrpSpPr>
          <p:grpSpPr>
            <a:xfrm>
              <a:off x="916102" y="2320305"/>
              <a:ext cx="7494932" cy="3956647"/>
              <a:chOff x="916102" y="2320305"/>
              <a:chExt cx="7494932" cy="3956647"/>
            </a:xfrm>
          </p:grpSpPr>
          <p:pic>
            <p:nvPicPr>
              <p:cNvPr id="97" name="图片 96"/>
              <p:cNvPicPr>
                <a:picLocks noChangeAspect="1"/>
              </p:cNvPicPr>
              <p:nvPr/>
            </p:nvPicPr>
            <p:blipFill>
              <a:blip r:embed="rId2"/>
              <a:stretch>
                <a:fillRect/>
              </a:stretch>
            </p:blipFill>
            <p:spPr>
              <a:xfrm>
                <a:off x="916102" y="2320305"/>
                <a:ext cx="7492832" cy="3956647"/>
              </a:xfrm>
              <a:prstGeom prst="rect">
                <a:avLst/>
              </a:prstGeom>
            </p:spPr>
          </p:pic>
          <p:sp>
            <p:nvSpPr>
              <p:cNvPr id="3" name="文本框 2"/>
              <p:cNvSpPr txBox="1"/>
              <p:nvPr/>
            </p:nvSpPr>
            <p:spPr>
              <a:xfrm>
                <a:off x="1145223" y="3283103"/>
                <a:ext cx="6935507" cy="437515"/>
              </a:xfrm>
              <a:prstGeom prst="rect">
                <a:avLst/>
              </a:prstGeom>
              <a:noFill/>
            </p:spPr>
            <p:txBody>
              <a:bodyPr wrap="square" lIns="68580" tIns="34290" rIns="68580" bIns="34290" rtlCol="0" anchor="t">
                <a:spAutoFit/>
              </a:bodyPr>
              <a:lstStyle/>
              <a:p>
                <a:pPr>
                  <a:spcBef>
                    <a:spcPts val="0"/>
                  </a:spcBef>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家风是指一个家庭或家族的传统风尚或作风。</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1145224" y="3914872"/>
                <a:ext cx="7195648" cy="954405"/>
              </a:xfrm>
              <a:prstGeom prst="rect">
                <a:avLst/>
              </a:prstGeom>
              <a:noFill/>
            </p:spPr>
            <p:txBody>
              <a:bodyPr wrap="square" lIns="68580" tIns="34290" rIns="68580" bIns="34290" rtlCol="0" anchor="t">
                <a:spAutoFit/>
              </a:bodyPr>
              <a:lstStyle/>
              <a:p>
                <a:pPr>
                  <a:lnSpc>
                    <a:spcPct val="120000"/>
                  </a:lnSpc>
                  <a:spcBef>
                    <a:spcPts val="0"/>
                  </a:spcBef>
                </a:pPr>
                <a:r>
                  <a:rPr lang="zh-CN" altLang="en-US" sz="2400" b="1" dirty="0">
                    <a:solidFill>
                      <a:schemeClr val="tx1"/>
                    </a:solidFill>
                    <a:latin typeface="微软雅黑" panose="020B0503020204020204" pitchFamily="34" charset="-122"/>
                    <a:ea typeface="微软雅黑" panose="020B0503020204020204" pitchFamily="34" charset="-122"/>
                  </a:rPr>
                  <a:t>积善之家，必有余庆；积不善之家，必有余殃。</a:t>
                </a:r>
                <a:endParaRPr lang="zh-CN" altLang="en-US" sz="2400" b="1" dirty="0">
                  <a:solidFill>
                    <a:schemeClr val="tx1"/>
                  </a:solidFill>
                  <a:latin typeface="微软雅黑" panose="020B0503020204020204" pitchFamily="34" charset="-122"/>
                  <a:ea typeface="微软雅黑" panose="020B0503020204020204" pitchFamily="34" charset="-122"/>
                </a:endParaRPr>
              </a:p>
              <a:p>
                <a:pPr algn="r">
                  <a:lnSpc>
                    <a:spcPct val="120000"/>
                  </a:lnSpc>
                  <a:spcBef>
                    <a:spcPts val="0"/>
                  </a:spcBef>
                </a:pP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易经</a:t>
                </a:r>
                <a:r>
                  <a:rPr lang="en-US" altLang="zh-CN" sz="2400" b="1" dirty="0">
                    <a:solidFill>
                      <a:schemeClr val="tx1"/>
                    </a:solidFill>
                    <a:latin typeface="微软雅黑" panose="020B0503020204020204" pitchFamily="34" charset="-122"/>
                    <a:ea typeface="微软雅黑" panose="020B0503020204020204" pitchFamily="34" charset="-122"/>
                  </a:rPr>
                  <a:t>》</a:t>
                </a:r>
                <a:endParaRPr lang="en-US" altLang="zh-CN" sz="2400" b="1" dirty="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1145224" y="5011711"/>
                <a:ext cx="7265810" cy="954405"/>
              </a:xfrm>
              <a:prstGeom prst="rect">
                <a:avLst/>
              </a:prstGeom>
              <a:noFill/>
            </p:spPr>
            <p:txBody>
              <a:bodyPr wrap="square" lIns="68580" tIns="34290" rIns="68580" bIns="34290" rtlCol="0" anchor="t">
                <a:spAutoFit/>
              </a:bodyPr>
              <a:lstStyle/>
              <a:p>
                <a:pPr>
                  <a:lnSpc>
                    <a:spcPct val="120000"/>
                  </a:lnSpc>
                  <a:spcBef>
                    <a:spcPts val="0"/>
                  </a:spcBef>
                </a:pPr>
                <a:r>
                  <a:rPr lang="zh-CN" altLang="en-US" sz="2400" b="1" dirty="0">
                    <a:solidFill>
                      <a:schemeClr val="tx1"/>
                    </a:solidFill>
                    <a:latin typeface="微软雅黑" panose="020B0503020204020204" pitchFamily="34" charset="-122"/>
                    <a:ea typeface="微软雅黑" panose="020B0503020204020204" pitchFamily="34" charset="-122"/>
                  </a:rPr>
                  <a:t>良好的家风有利于家庭成员的个人修养，对整个社会道德风尚的形成也有着积极作用。</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grpSp>
        <p:grpSp>
          <p:nvGrpSpPr>
            <p:cNvPr id="85" name="组合 84"/>
            <p:cNvGrpSpPr/>
            <p:nvPr/>
          </p:nvGrpSpPr>
          <p:grpSpPr>
            <a:xfrm>
              <a:off x="1239773" y="2533328"/>
              <a:ext cx="3121432" cy="756640"/>
              <a:chOff x="7085685" y="2309289"/>
              <a:chExt cx="3121432" cy="756640"/>
            </a:xfrm>
          </p:grpSpPr>
          <p:sp>
            <p:nvSpPr>
              <p:cNvPr id="87" name="矩形 86"/>
              <p:cNvSpPr/>
              <p:nvPr/>
            </p:nvSpPr>
            <p:spPr>
              <a:xfrm>
                <a:off x="7607853" y="2379832"/>
                <a:ext cx="2077099" cy="521970"/>
              </a:xfrm>
              <a:prstGeom prst="rect">
                <a:avLst/>
              </a:prstGeom>
            </p:spPr>
            <p:txBody>
              <a:bodyPr vert="horz" wrap="square">
                <a:spAutoFit/>
              </a:bodyPr>
              <a:lstStyle/>
              <a:p>
                <a:pPr lvl="0" algn="ctr">
                  <a:spcBef>
                    <a:spcPts val="0"/>
                  </a:spcBef>
                </a:pPr>
                <a:r>
                  <a:rPr lang="zh-CN" altLang="en-US" sz="28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rPr>
                  <a:t>注重家风</a:t>
                </a:r>
                <a:endParaRPr lang="zh-CN" altLang="en-US" sz="28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8" name="组合 87"/>
              <p:cNvGrpSpPr/>
              <p:nvPr/>
            </p:nvGrpSpPr>
            <p:grpSpPr>
              <a:xfrm rot="16200000">
                <a:off x="6965343" y="2429631"/>
                <a:ext cx="756640" cy="515956"/>
                <a:chOff x="3559175" y="1708150"/>
                <a:chExt cx="5070475" cy="3457575"/>
              </a:xfrm>
              <a:solidFill>
                <a:srgbClr val="FBD465"/>
              </a:solidFill>
            </p:grpSpPr>
            <p:sp>
              <p:nvSpPr>
                <p:cNvPr id="93"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94"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95"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nvGrpSpPr>
              <p:cNvPr id="89" name="组合 88"/>
              <p:cNvGrpSpPr/>
              <p:nvPr/>
            </p:nvGrpSpPr>
            <p:grpSpPr>
              <a:xfrm rot="5400000" flipH="1">
                <a:off x="9570822" y="2429631"/>
                <a:ext cx="756636" cy="515954"/>
                <a:chOff x="3559175" y="1708150"/>
                <a:chExt cx="5070475" cy="3457575"/>
              </a:xfrm>
              <a:solidFill>
                <a:srgbClr val="FBD465"/>
              </a:solidFill>
            </p:grpSpPr>
            <p:sp>
              <p:nvSpPr>
                <p:cNvPr id="90"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91"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92"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grpSp>
      <p:sp>
        <p:nvSpPr>
          <p:cNvPr id="9" name="文本框 8"/>
          <p:cNvSpPr txBox="1"/>
          <p:nvPr/>
        </p:nvSpPr>
        <p:spPr>
          <a:xfrm>
            <a:off x="2038985" y="977265"/>
            <a:ext cx="5478780" cy="1014730"/>
          </a:xfrm>
          <a:prstGeom prst="rect">
            <a:avLst/>
          </a:prstGeom>
          <a:noFill/>
        </p:spPr>
        <p:txBody>
          <a:bodyPr wrap="square" rtlCol="0" anchor="t">
            <a:spAutoFit/>
          </a:bodyPr>
          <a:lstStyle/>
          <a:p>
            <a:r>
              <a:rPr lang="zh-CN" altLang="en-US" sz="3200" b="1" dirty="0">
                <a:latin typeface="微软雅黑" panose="020B0503020204020204" pitchFamily="34" charset="-122"/>
                <a:ea typeface="微软雅黑" panose="020B0503020204020204" pitchFamily="34" charset="-122"/>
                <a:cs typeface="+mj-cs"/>
                <a:sym typeface="+mn-ea"/>
              </a:rPr>
              <a:t>三、弘扬家庭美德</a:t>
            </a:r>
            <a:endParaRPr lang="zh-CN" altLang="en-US" sz="3200" b="1" dirty="0">
              <a:latin typeface="微软雅黑" panose="020B0503020204020204" pitchFamily="34" charset="-122"/>
              <a:ea typeface="微软雅黑" panose="020B0503020204020204" pitchFamily="34" charset="-122"/>
              <a:cs typeface="+mj-cs"/>
            </a:endParaRPr>
          </a:p>
          <a:p>
            <a:pPr algn="l">
              <a:buClrTx/>
              <a:buSzTx/>
              <a:buFontTx/>
            </a:pPr>
            <a:r>
              <a:rPr lang="zh-CN" altLang="en-US" sz="2800">
                <a:sym typeface="+mn-ea"/>
              </a:rPr>
              <a:t>（一）注重家庭、家教、家风</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92704" y="2974488"/>
            <a:ext cx="736600" cy="3098944"/>
          </a:xfrm>
          <a:prstGeom prst="rect">
            <a:avLst/>
          </a:prstGeom>
        </p:spPr>
        <p:txBody>
          <a:bodyPr vert="eaVert" wrap="square">
            <a:spAutoFit/>
          </a:bodyPr>
          <a:lstStyle/>
          <a:p>
            <a:pPr fontAlgn="auto">
              <a:spcBef>
                <a:spcPts val="0"/>
              </a:spcBef>
              <a:spcAft>
                <a:spcPts val="0"/>
              </a:spcAft>
              <a:buFontTx/>
              <a:buNone/>
            </a:pPr>
            <a:r>
              <a:rPr lang="zh-CN" altLang="en-US" sz="3600" b="1" dirty="0">
                <a:solidFill>
                  <a:schemeClr val="tx1"/>
                </a:solidFill>
                <a:latin typeface="+mj-ea"/>
                <a:ea typeface="+mj-ea"/>
              </a:rPr>
              <a:t>我的家风故事</a:t>
            </a:r>
            <a:endParaRPr lang="zh-CN" altLang="en-US" sz="3600" b="1" dirty="0">
              <a:solidFill>
                <a:schemeClr val="tx1"/>
              </a:solidFill>
              <a:latin typeface="+mj-ea"/>
              <a:ea typeface="+mj-ea"/>
            </a:endParaRPr>
          </a:p>
        </p:txBody>
      </p:sp>
      <p:grpSp>
        <p:nvGrpSpPr>
          <p:cNvPr id="12" name="组合 11"/>
          <p:cNvGrpSpPr/>
          <p:nvPr/>
        </p:nvGrpSpPr>
        <p:grpSpPr>
          <a:xfrm>
            <a:off x="2233611" y="2510008"/>
            <a:ext cx="282842" cy="3238369"/>
            <a:chOff x="1601866" y="2278863"/>
            <a:chExt cx="282842" cy="3238369"/>
          </a:xfrm>
        </p:grpSpPr>
        <p:grpSp>
          <p:nvGrpSpPr>
            <p:cNvPr id="10" name="组合 9"/>
            <p:cNvGrpSpPr/>
            <p:nvPr/>
          </p:nvGrpSpPr>
          <p:grpSpPr>
            <a:xfrm>
              <a:off x="1601866" y="2278863"/>
              <a:ext cx="282842" cy="280212"/>
              <a:chOff x="1601866" y="2278863"/>
              <a:chExt cx="282842" cy="280212"/>
            </a:xfrm>
          </p:grpSpPr>
          <p:sp>
            <p:nvSpPr>
              <p:cNvPr id="78" name="弧形 77"/>
              <p:cNvSpPr/>
              <p:nvPr/>
            </p:nvSpPr>
            <p:spPr>
              <a:xfrm rot="6436749">
                <a:off x="1605165" y="2279532"/>
                <a:ext cx="279543" cy="279543"/>
              </a:xfrm>
              <a:prstGeom prst="arc">
                <a:avLst>
                  <a:gd name="adj1" fmla="val 19193956"/>
                  <a:gd name="adj2" fmla="val 6411525"/>
                </a:avLst>
              </a:prstGeom>
              <a:ln w="19050">
                <a:solidFill>
                  <a:srgbClr val="E5E2D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buFontTx/>
                  <a:buNone/>
                </a:pPr>
                <a:endParaRPr lang="zh-CN" altLang="en-US" sz="1800">
                  <a:solidFill>
                    <a:prstClr val="black"/>
                  </a:solidFill>
                </a:endParaRPr>
              </a:p>
            </p:txBody>
          </p:sp>
          <p:sp>
            <p:nvSpPr>
              <p:cNvPr id="79" name="弧形 78"/>
              <p:cNvSpPr/>
              <p:nvPr/>
            </p:nvSpPr>
            <p:spPr>
              <a:xfrm rot="14836754">
                <a:off x="1601866" y="2278863"/>
                <a:ext cx="279543" cy="279543"/>
              </a:xfrm>
              <a:prstGeom prst="arc">
                <a:avLst>
                  <a:gd name="adj1" fmla="val 21580090"/>
                  <a:gd name="adj2" fmla="val 9242722"/>
                </a:avLst>
              </a:prstGeom>
              <a:ln w="19050">
                <a:solidFill>
                  <a:srgbClr val="E5E2D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buFontTx/>
                  <a:buNone/>
                </a:pPr>
                <a:endParaRPr lang="zh-CN" altLang="en-US" sz="1800">
                  <a:solidFill>
                    <a:prstClr val="black"/>
                  </a:solidFill>
                </a:endParaRPr>
              </a:p>
            </p:txBody>
          </p:sp>
          <p:sp>
            <p:nvSpPr>
              <p:cNvPr id="80" name="椭圆 79"/>
              <p:cNvSpPr/>
              <p:nvPr/>
            </p:nvSpPr>
            <p:spPr>
              <a:xfrm rot="6436749">
                <a:off x="1821514" y="2484703"/>
                <a:ext cx="45720" cy="45720"/>
              </a:xfrm>
              <a:prstGeom prst="ellipse">
                <a:avLst/>
              </a:prstGeom>
              <a:solidFill>
                <a:srgbClr val="7B250F"/>
              </a:solidFill>
              <a:ln w="1270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1" name="椭圆 80"/>
              <p:cNvSpPr/>
              <p:nvPr/>
            </p:nvSpPr>
            <p:spPr>
              <a:xfrm rot="6436749">
                <a:off x="1609422" y="2315190"/>
                <a:ext cx="45720" cy="45720"/>
              </a:xfrm>
              <a:prstGeom prst="ellipse">
                <a:avLst/>
              </a:prstGeom>
              <a:solidFill>
                <a:srgbClr val="7B250F"/>
              </a:solidFill>
              <a:ln w="1270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grpSp>
        <p:cxnSp>
          <p:nvCxnSpPr>
            <p:cNvPr id="82" name="直接连接符 81"/>
            <p:cNvCxnSpPr/>
            <p:nvPr/>
          </p:nvCxnSpPr>
          <p:spPr>
            <a:xfrm flipV="1">
              <a:off x="1743287" y="2560515"/>
              <a:ext cx="0" cy="2956717"/>
            </a:xfrm>
            <a:prstGeom prst="line">
              <a:avLst/>
            </a:prstGeom>
            <a:ln w="19050">
              <a:solidFill>
                <a:srgbClr val="E5E2D0"/>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b="11140"/>
          <a:stretch>
            <a:fillRect/>
          </a:stretch>
        </p:blipFill>
        <p:spPr>
          <a:xfrm>
            <a:off x="3957162" y="2453218"/>
            <a:ext cx="5985304" cy="3574451"/>
          </a:xfrm>
          <a:prstGeom prst="roundRect">
            <a:avLst>
              <a:gd name="adj" fmla="val 8594"/>
            </a:avLst>
          </a:prstGeom>
          <a:solidFill>
            <a:srgbClr val="FFFFFF">
              <a:shade val="85000"/>
            </a:srgbClr>
          </a:solidFill>
          <a:ln>
            <a:noFill/>
          </a:ln>
          <a:effectLst/>
        </p:spPr>
      </p:pic>
      <p:sp>
        <p:nvSpPr>
          <p:cNvPr id="4" name="文本框 3"/>
          <p:cNvSpPr txBox="1"/>
          <p:nvPr/>
        </p:nvSpPr>
        <p:spPr>
          <a:xfrm>
            <a:off x="4418330" y="1270635"/>
            <a:ext cx="5063490" cy="645160"/>
          </a:xfrm>
          <a:prstGeom prst="rect">
            <a:avLst/>
          </a:prstGeom>
          <a:noFill/>
        </p:spPr>
        <p:txBody>
          <a:bodyPr wrap="square" rtlCol="0">
            <a:spAutoFit/>
          </a:bodyPr>
          <a:lstStyle/>
          <a:p>
            <a:r>
              <a:rPr lang="en-US" altLang="zh-CN" sz="3600" b="1" dirty="0">
                <a:latin typeface="+mj-ea"/>
                <a:ea typeface="+mj-ea"/>
              </a:rPr>
              <a:t>    </a:t>
            </a:r>
            <a:r>
              <a:rPr lang="zh-CN" altLang="en-US" sz="3600" b="1" dirty="0">
                <a:latin typeface="+mj-ea"/>
                <a:ea typeface="+mj-ea"/>
              </a:rPr>
              <a:t>学生讨论</a:t>
            </a:r>
            <a:endParaRPr lang="zh-CN" altLang="en-US" sz="3600" b="1" dirty="0">
              <a:latin typeface="+mj-ea"/>
              <a:ea typeface="+mj-ea"/>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75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269320" y="2905981"/>
            <a:ext cx="4170650" cy="2389323"/>
            <a:chOff x="1191215" y="3062826"/>
            <a:chExt cx="4170650" cy="2389323"/>
          </a:xfrm>
        </p:grpSpPr>
        <p:grpSp>
          <p:nvGrpSpPr>
            <p:cNvPr id="98" name="组合 97"/>
            <p:cNvGrpSpPr/>
            <p:nvPr/>
          </p:nvGrpSpPr>
          <p:grpSpPr>
            <a:xfrm>
              <a:off x="1191215" y="3062826"/>
              <a:ext cx="4170650" cy="2389323"/>
              <a:chOff x="-5961705" y="2043636"/>
              <a:chExt cx="5987728" cy="3430310"/>
            </a:xfrm>
          </p:grpSpPr>
          <p:sp>
            <p:nvSpPr>
              <p:cNvPr id="99" name="矩形 98"/>
              <p:cNvSpPr/>
              <p:nvPr/>
            </p:nvSpPr>
            <p:spPr>
              <a:xfrm>
                <a:off x="-5833512" y="2174981"/>
                <a:ext cx="5749575" cy="3167341"/>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100" name="矩形 99"/>
              <p:cNvSpPr/>
              <p:nvPr/>
            </p:nvSpPr>
            <p:spPr>
              <a:xfrm>
                <a:off x="-5961705" y="2043636"/>
                <a:ext cx="262688"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101" name="矩形 100"/>
              <p:cNvSpPr/>
              <p:nvPr/>
            </p:nvSpPr>
            <p:spPr>
              <a:xfrm>
                <a:off x="-236667" y="2043636"/>
                <a:ext cx="262690"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105" name="矩形 104"/>
              <p:cNvSpPr/>
              <p:nvPr/>
            </p:nvSpPr>
            <p:spPr>
              <a:xfrm>
                <a:off x="-5961705" y="5211256"/>
                <a:ext cx="262688"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106" name="矩形 105"/>
              <p:cNvSpPr/>
              <p:nvPr/>
            </p:nvSpPr>
            <p:spPr>
              <a:xfrm>
                <a:off x="-236667" y="5211256"/>
                <a:ext cx="262690"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grpSp>
        <p:sp>
          <p:nvSpPr>
            <p:cNvPr id="104" name="矩形 103"/>
            <p:cNvSpPr/>
            <p:nvPr/>
          </p:nvSpPr>
          <p:spPr>
            <a:xfrm>
              <a:off x="1365826" y="3564990"/>
              <a:ext cx="3821430" cy="1383665"/>
            </a:xfrm>
            <a:prstGeom prst="rect">
              <a:avLst/>
            </a:prstGeom>
          </p:spPr>
          <p:txBody>
            <a:bodyPr vert="horz" wrap="none">
              <a:spAutoFit/>
            </a:bodyPr>
            <a:lstStyle/>
            <a:p>
              <a:pPr lvl="0" algn="ctr">
                <a:lnSpc>
                  <a:spcPct val="150000"/>
                </a:lnSpc>
                <a:spcBef>
                  <a:spcPts val="0"/>
                </a:spcBef>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一个村出了</a:t>
              </a:r>
              <a:endPar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spcBef>
                  <a:spcPts val="0"/>
                </a:spcBef>
              </a:pP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位博士、数百位硕士</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5" name="组合 14"/>
          <p:cNvGrpSpPr/>
          <p:nvPr/>
        </p:nvGrpSpPr>
        <p:grpSpPr>
          <a:xfrm>
            <a:off x="6018546" y="2546254"/>
            <a:ext cx="5083888" cy="3422466"/>
            <a:chOff x="5807968" y="2437448"/>
            <a:chExt cx="5407140" cy="3640078"/>
          </a:xfrm>
        </p:grpSpPr>
        <p:pic>
          <p:nvPicPr>
            <p:cNvPr id="4" name="Picture 4" descr="http://img1.ph.126.net/wx3dDNq05n8KJvQq-DOVfw==/6632430060606055921.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4130"/>
            <a:stretch>
              <a:fillRect/>
            </a:stretch>
          </p:blipFill>
          <p:spPr bwMode="auto">
            <a:xfrm>
              <a:off x="5807968" y="2437448"/>
              <a:ext cx="5407140" cy="3640078"/>
            </a:xfrm>
            <a:prstGeom prst="rect">
              <a:avLst/>
            </a:prstGeom>
            <a:solidFill>
              <a:srgbClr val="FFFFFF">
                <a:shade val="85000"/>
              </a:srgbClr>
            </a:solidFill>
            <a:ln w="88900" cap="sq">
              <a:solidFill>
                <a:srgbClr val="E5E2D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7" name="Picture 4" descr="http://img1.ph.126.net/wx3dDNq05n8KJvQq-DOVfw==/6632430060606055921.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4130"/>
            <a:stretch>
              <a:fillRect/>
            </a:stretch>
          </p:blipFill>
          <p:spPr bwMode="auto">
            <a:xfrm>
              <a:off x="5807968" y="2437448"/>
              <a:ext cx="5407140" cy="3640078"/>
            </a:xfrm>
            <a:prstGeom prst="rect">
              <a:avLst/>
            </a:prstGeom>
            <a:noFill/>
            <a:ln>
              <a:noFill/>
            </a:ln>
          </p:spPr>
        </p:pic>
      </p:grpSp>
      <p:sp>
        <p:nvSpPr>
          <p:cNvPr id="3" name="文本框 2"/>
          <p:cNvSpPr txBox="1"/>
          <p:nvPr/>
        </p:nvSpPr>
        <p:spPr>
          <a:xfrm>
            <a:off x="1595755" y="872490"/>
            <a:ext cx="6558280" cy="1014730"/>
          </a:xfrm>
          <a:prstGeom prst="rect">
            <a:avLst/>
          </a:prstGeom>
          <a:noFill/>
        </p:spPr>
        <p:txBody>
          <a:bodyPr wrap="square" rtlCol="0" anchor="t">
            <a:spAutoFit/>
          </a:bodyPr>
          <a:lstStyle/>
          <a:p>
            <a:r>
              <a:rPr lang="zh-CN" altLang="en-US" sz="3200" b="1" dirty="0">
                <a:latin typeface="微软雅黑" panose="020B0503020204020204" pitchFamily="34" charset="-122"/>
                <a:ea typeface="微软雅黑" panose="020B0503020204020204" pitchFamily="34" charset="-122"/>
                <a:cs typeface="+mj-cs"/>
                <a:sym typeface="+mn-ea"/>
              </a:rPr>
              <a:t>三、弘扬家庭美德</a:t>
            </a:r>
            <a:endParaRPr lang="zh-CN" altLang="en-US" sz="3200" b="1" dirty="0">
              <a:latin typeface="微软雅黑" panose="020B0503020204020204" pitchFamily="34" charset="-122"/>
              <a:ea typeface="微软雅黑" panose="020B0503020204020204" pitchFamily="34" charset="-122"/>
              <a:cs typeface="+mj-cs"/>
            </a:endParaRPr>
          </a:p>
          <a:p>
            <a:pPr algn="l">
              <a:buClrTx/>
              <a:buSzTx/>
              <a:buFontTx/>
            </a:pPr>
            <a:r>
              <a:rPr lang="zh-CN" altLang="en-US" sz="2800">
                <a:sym typeface="+mn-ea"/>
              </a:rPr>
              <a:t>（一）注重家庭、家教、家风</a:t>
            </a:r>
            <a:endParaRPr lang="zh-CN" altLang="en-US"/>
          </a:p>
        </p:txBody>
      </p:sp>
      <p:sp>
        <p:nvSpPr>
          <p:cNvPr id="5" name="文本框 4"/>
          <p:cNvSpPr txBox="1"/>
          <p:nvPr/>
        </p:nvSpPr>
        <p:spPr>
          <a:xfrm>
            <a:off x="1347470" y="2132965"/>
            <a:ext cx="3157220" cy="521970"/>
          </a:xfrm>
          <a:prstGeom prst="rect">
            <a:avLst/>
          </a:prstGeom>
          <a:noFill/>
        </p:spPr>
        <p:txBody>
          <a:bodyPr wrap="square" rtlCol="0">
            <a:spAutoFit/>
          </a:bodyPr>
          <a:lstStyle/>
          <a:p>
            <a:r>
              <a:rPr lang="zh-CN" altLang="en-US" sz="2800" b="1"/>
              <a:t>案例链接</a:t>
            </a:r>
            <a:endParaRPr lang="zh-CN" altLang="en-US" sz="2800" b="1"/>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54446" y="2437193"/>
            <a:ext cx="6383231" cy="3742875"/>
            <a:chOff x="754446" y="2437193"/>
            <a:chExt cx="6383231" cy="3742875"/>
          </a:xfrm>
        </p:grpSpPr>
        <p:pic>
          <p:nvPicPr>
            <p:cNvPr id="4" name="Picture 4"/>
            <p:cNvPicPr>
              <a:picLocks noChangeAspect="1" noChangeArrowheads="1"/>
            </p:cNvPicPr>
            <p:nvPr/>
          </p:nvPicPr>
          <p:blipFill>
            <a:blip r:embed="rId1" cstate="print"/>
            <a:stretch>
              <a:fillRect/>
            </a:stretch>
          </p:blipFill>
          <p:spPr bwMode="auto">
            <a:xfrm>
              <a:off x="2762673" y="2437193"/>
              <a:ext cx="4375004" cy="3742874"/>
            </a:xfrm>
            <a:prstGeom prst="rect">
              <a:avLst/>
            </a:prstGeom>
            <a:noFill/>
            <a:ln>
              <a:noFill/>
            </a:ln>
          </p:spPr>
          <p:style>
            <a:lnRef idx="3">
              <a:schemeClr val="lt1"/>
            </a:lnRef>
            <a:fillRef idx="1">
              <a:schemeClr val="accent3"/>
            </a:fillRef>
            <a:effectRef idx="1">
              <a:schemeClr val="accent3"/>
            </a:effectRef>
            <a:fontRef idx="minor">
              <a:schemeClr val="lt1"/>
            </a:fontRef>
          </p:style>
        </p:pic>
        <p:pic>
          <p:nvPicPr>
            <p:cNvPr id="5" name="Picture 3"/>
            <p:cNvPicPr>
              <a:picLocks noChangeAspect="1"/>
            </p:cNvPicPr>
            <p:nvPr/>
          </p:nvPicPr>
          <p:blipFill>
            <a:blip r:embed="rId2" cstate="print"/>
            <a:stretch>
              <a:fillRect/>
            </a:stretch>
          </p:blipFill>
          <p:spPr>
            <a:xfrm>
              <a:off x="754446" y="2437194"/>
              <a:ext cx="1918936" cy="3742874"/>
            </a:xfrm>
            <a:prstGeom prst="rect">
              <a:avLst/>
            </a:prstGeom>
            <a:noFill/>
            <a:ln>
              <a:noFill/>
            </a:ln>
          </p:spPr>
          <p:style>
            <a:lnRef idx="3">
              <a:schemeClr val="lt1"/>
            </a:lnRef>
            <a:fillRef idx="1">
              <a:schemeClr val="accent3"/>
            </a:fillRef>
            <a:effectRef idx="1">
              <a:schemeClr val="accent3"/>
            </a:effectRef>
            <a:fontRef idx="minor">
              <a:schemeClr val="lt1"/>
            </a:fontRef>
          </p:style>
        </p:pic>
      </p:grpSp>
      <p:grpSp>
        <p:nvGrpSpPr>
          <p:cNvPr id="11" name="组合 10"/>
          <p:cNvGrpSpPr/>
          <p:nvPr/>
        </p:nvGrpSpPr>
        <p:grpSpPr>
          <a:xfrm>
            <a:off x="7314565" y="2527300"/>
            <a:ext cx="4451350" cy="3522097"/>
            <a:chOff x="7320136" y="3061324"/>
            <a:chExt cx="4195239" cy="2494613"/>
          </a:xfrm>
        </p:grpSpPr>
        <p:sp>
          <p:nvSpPr>
            <p:cNvPr id="81" name="文本框 80"/>
            <p:cNvSpPr txBox="1"/>
            <p:nvPr/>
          </p:nvSpPr>
          <p:spPr>
            <a:xfrm>
              <a:off x="7492121" y="3313743"/>
              <a:ext cx="4023254" cy="1617767"/>
            </a:xfrm>
            <a:prstGeom prst="rect">
              <a:avLst/>
            </a:prstGeom>
            <a:noFill/>
          </p:spPr>
          <p:txBody>
            <a:bodyPr wrap="square" lIns="68580" tIns="34290" rIns="68580" bIns="34290" rtlCol="0" anchor="t">
              <a:spAutoFit/>
            </a:bodyPr>
            <a:lstStyle/>
            <a:p>
              <a:pPr indent="647700">
                <a:lnSpc>
                  <a:spcPct val="150000"/>
                </a:lnSpc>
                <a:spcBef>
                  <a:spcPts val="0"/>
                </a:spcBef>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罗氏家训被挂在老槽门醒目的位置，其中有一句就是“敬师长，信朋友，力耕种，勤诵读”。</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2" name="组合 81"/>
            <p:cNvGrpSpPr/>
            <p:nvPr/>
          </p:nvGrpSpPr>
          <p:grpSpPr>
            <a:xfrm>
              <a:off x="7320136" y="3061324"/>
              <a:ext cx="4170650" cy="2494613"/>
              <a:chOff x="-5961705" y="2043636"/>
              <a:chExt cx="5987728" cy="3581474"/>
            </a:xfrm>
          </p:grpSpPr>
          <p:sp>
            <p:nvSpPr>
              <p:cNvPr id="83" name="矩形 82"/>
              <p:cNvSpPr/>
              <p:nvPr/>
            </p:nvSpPr>
            <p:spPr>
              <a:xfrm>
                <a:off x="-5833511" y="2190872"/>
                <a:ext cx="5749576" cy="3327006"/>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4" name="矩形 83"/>
              <p:cNvSpPr/>
              <p:nvPr/>
            </p:nvSpPr>
            <p:spPr>
              <a:xfrm>
                <a:off x="-5961705" y="2043636"/>
                <a:ext cx="262688"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5" name="矩形 84"/>
              <p:cNvSpPr/>
              <p:nvPr/>
            </p:nvSpPr>
            <p:spPr>
              <a:xfrm>
                <a:off x="-236667" y="2043636"/>
                <a:ext cx="262690"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6" name="矩形 85"/>
              <p:cNvSpPr/>
              <p:nvPr/>
            </p:nvSpPr>
            <p:spPr>
              <a:xfrm>
                <a:off x="-5961705" y="5362419"/>
                <a:ext cx="262688"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7" name="矩形 86"/>
              <p:cNvSpPr/>
              <p:nvPr/>
            </p:nvSpPr>
            <p:spPr>
              <a:xfrm>
                <a:off x="-236667" y="5362420"/>
                <a:ext cx="262690"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grpSp>
      </p:grpSp>
      <p:sp>
        <p:nvSpPr>
          <p:cNvPr id="6" name="文本框 5"/>
          <p:cNvSpPr txBox="1"/>
          <p:nvPr/>
        </p:nvSpPr>
        <p:spPr>
          <a:xfrm>
            <a:off x="2075180" y="1468120"/>
            <a:ext cx="1605280" cy="521970"/>
          </a:xfrm>
          <a:prstGeom prst="rect">
            <a:avLst/>
          </a:prstGeom>
          <a:noFill/>
        </p:spPr>
        <p:txBody>
          <a:bodyPr wrap="none" rtlCol="0" anchor="t">
            <a:spAutoFit/>
          </a:bodyPr>
          <a:lstStyle/>
          <a:p>
            <a:r>
              <a:rPr lang="zh-CN" altLang="en-US" sz="2800" b="1">
                <a:sym typeface="+mn-ea"/>
              </a:rPr>
              <a:t>案例链接</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144270" y="2375535"/>
            <a:ext cx="6329680" cy="3847465"/>
            <a:chOff x="7320136" y="2971759"/>
            <a:chExt cx="4170650" cy="2584178"/>
          </a:xfrm>
        </p:grpSpPr>
        <p:sp>
          <p:nvSpPr>
            <p:cNvPr id="81" name="文本框 80"/>
            <p:cNvSpPr txBox="1"/>
            <p:nvPr/>
          </p:nvSpPr>
          <p:spPr>
            <a:xfrm>
              <a:off x="7467433" y="3161909"/>
              <a:ext cx="4023254" cy="1968309"/>
            </a:xfrm>
            <a:prstGeom prst="rect">
              <a:avLst/>
            </a:prstGeom>
            <a:noFill/>
          </p:spPr>
          <p:txBody>
            <a:bodyPr wrap="square" lIns="68580" tIns="34290" rIns="68580" bIns="34290" rtlCol="0" anchor="t">
              <a:spAutoFit/>
            </a:bodyPr>
            <a:lstStyle/>
            <a:p>
              <a:pPr indent="647700">
                <a:lnSpc>
                  <a:spcPct val="150000"/>
                </a:lnSpc>
                <a:spcBef>
                  <a:spcPts val="0"/>
                </a:spcBef>
              </a:pP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千千万万个家庭是国家富强、民族复兴、社会和谐的重要基点，是人们梦想启航的地方。当代大学生应该积极参与家庭文明建设，推动形成爱国爱家、相亲相爱、向上向善、共建共享的社会主义家庭文明新风尚</a:t>
              </a:r>
              <a:r>
                <a:rPr lang="zh-CN" altLang="en-US" sz="28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8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82" name="组合 81"/>
            <p:cNvGrpSpPr/>
            <p:nvPr/>
          </p:nvGrpSpPr>
          <p:grpSpPr>
            <a:xfrm>
              <a:off x="7320136" y="2971759"/>
              <a:ext cx="4170650" cy="2584178"/>
              <a:chOff x="-5961705" y="1915049"/>
              <a:chExt cx="5987728" cy="3710061"/>
            </a:xfrm>
          </p:grpSpPr>
          <p:sp>
            <p:nvSpPr>
              <p:cNvPr id="83" name="矩形 82"/>
              <p:cNvSpPr/>
              <p:nvPr/>
            </p:nvSpPr>
            <p:spPr>
              <a:xfrm>
                <a:off x="-5833219" y="1915049"/>
                <a:ext cx="5749601" cy="3602285"/>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4" name="矩形 83"/>
              <p:cNvSpPr/>
              <p:nvPr/>
            </p:nvSpPr>
            <p:spPr>
              <a:xfrm>
                <a:off x="-5961705" y="2043636"/>
                <a:ext cx="262688"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5" name="矩形 84"/>
              <p:cNvSpPr/>
              <p:nvPr/>
            </p:nvSpPr>
            <p:spPr>
              <a:xfrm>
                <a:off x="-236667" y="2043636"/>
                <a:ext cx="262690"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6" name="矩形 85"/>
              <p:cNvSpPr/>
              <p:nvPr/>
            </p:nvSpPr>
            <p:spPr>
              <a:xfrm>
                <a:off x="-5961705" y="5362419"/>
                <a:ext cx="262688"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sp>
            <p:nvSpPr>
              <p:cNvPr id="87" name="矩形 86"/>
              <p:cNvSpPr/>
              <p:nvPr/>
            </p:nvSpPr>
            <p:spPr>
              <a:xfrm>
                <a:off x="-236667" y="5362420"/>
                <a:ext cx="262690" cy="262690"/>
              </a:xfrm>
              <a:prstGeom prst="rect">
                <a:avLst/>
              </a:prstGeom>
              <a:noFill/>
              <a:ln w="19050">
                <a:solidFill>
                  <a:srgbClr val="E5E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FontTx/>
                  <a:buNone/>
                </a:pPr>
                <a:endParaRPr lang="zh-CN" altLang="en-US" sz="1800">
                  <a:solidFill>
                    <a:prstClr val="white"/>
                  </a:solidFill>
                </a:endParaRPr>
              </a:p>
            </p:txBody>
          </p:sp>
        </p:grpSp>
      </p:grpSp>
      <p:pic>
        <p:nvPicPr>
          <p:cNvPr id="10" name="图片 9"/>
          <p:cNvPicPr>
            <a:picLocks noChangeAspect="1"/>
          </p:cNvPicPr>
          <p:nvPr/>
        </p:nvPicPr>
        <p:blipFill>
          <a:blip r:embed="rId1"/>
          <a:stretch>
            <a:fillRect/>
          </a:stretch>
        </p:blipFill>
        <p:spPr>
          <a:xfrm>
            <a:off x="8081645" y="2950845"/>
            <a:ext cx="3463925" cy="2470150"/>
          </a:xfrm>
          <a:prstGeom prst="roundRect">
            <a:avLst/>
          </a:prstGeom>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矩形 1276929"/>
          <p:cNvSpPr/>
          <p:nvPr/>
        </p:nvSpPr>
        <p:spPr>
          <a:xfrm>
            <a:off x="2522697" y="2637473"/>
            <a:ext cx="7145178" cy="1337945"/>
          </a:xfrm>
          <a:prstGeom prst="rect">
            <a:avLst/>
          </a:prstGeom>
          <a:noFill/>
          <a:ln w="9525">
            <a:noFill/>
          </a:ln>
        </p:spPr>
        <p:txBody>
          <a:bodyPr lIns="92088" tIns="46044" rIns="92088" bIns="46044" anchor="t" anchorCtr="0">
            <a:spAutoFit/>
          </a:bodyPr>
          <a:lstStyle/>
          <a:p>
            <a:pPr defTabSz="1024255">
              <a:buNone/>
            </a:pPr>
            <a:r>
              <a:rPr lang="zh-CN" altLang="en-US" sz="4050" dirty="0">
                <a:solidFill>
                  <a:srgbClr val="990033"/>
                </a:solidFill>
                <a:latin typeface="黑体" panose="02010609060101010101" charset="-122"/>
                <a:ea typeface="黑体" panose="02010609060101010101" charset="-122"/>
              </a:rPr>
              <a:t>    爱情是什么？你能用一句话说说自己对爱情的体验吗？</a:t>
            </a:r>
            <a:endParaRPr lang="zh-CN" altLang="en-US" sz="4050" dirty="0">
              <a:solidFill>
                <a:srgbClr val="990033"/>
              </a:solidFill>
              <a:latin typeface="黑体" panose="02010609060101010101" charset="-122"/>
              <a:ea typeface="黑体" panose="02010609060101010101" charset="-122"/>
            </a:endParaRPr>
          </a:p>
        </p:txBody>
      </p:sp>
      <p:pic>
        <p:nvPicPr>
          <p:cNvPr id="196610" name="图片 1276930"/>
          <p:cNvPicPr>
            <a:picLocks noChangeAspect="1"/>
          </p:cNvPicPr>
          <p:nvPr/>
        </p:nvPicPr>
        <p:blipFill>
          <a:blip r:embed="rId1"/>
          <a:srcRect r="47548"/>
          <a:stretch>
            <a:fillRect/>
          </a:stretch>
        </p:blipFill>
        <p:spPr>
          <a:xfrm>
            <a:off x="2135664" y="4653439"/>
            <a:ext cx="1673066" cy="1835943"/>
          </a:xfrm>
          <a:prstGeom prst="rect">
            <a:avLst/>
          </a:prstGeom>
          <a:noFill/>
          <a:ln w="9525">
            <a:noFill/>
          </a:ln>
        </p:spPr>
      </p:pic>
      <p:pic>
        <p:nvPicPr>
          <p:cNvPr id="196611" name="图片 1276931"/>
          <p:cNvPicPr>
            <a:picLocks noChangeAspect="1"/>
          </p:cNvPicPr>
          <p:nvPr/>
        </p:nvPicPr>
        <p:blipFill>
          <a:blip r:embed="rId2"/>
          <a:stretch>
            <a:fillRect/>
          </a:stretch>
        </p:blipFill>
        <p:spPr>
          <a:xfrm>
            <a:off x="9552147" y="1196499"/>
            <a:ext cx="2414588" cy="1664493"/>
          </a:xfrm>
          <a:prstGeom prst="rect">
            <a:avLst/>
          </a:prstGeom>
          <a:noFill/>
          <a:ln w="9525">
            <a:noFill/>
          </a:ln>
        </p:spPr>
      </p:pic>
      <p:sp>
        <p:nvSpPr>
          <p:cNvPr id="196612" name="文本框 1276932"/>
          <p:cNvSpPr txBox="1"/>
          <p:nvPr/>
        </p:nvSpPr>
        <p:spPr>
          <a:xfrm>
            <a:off x="1139984" y="2637473"/>
            <a:ext cx="2856071" cy="714375"/>
          </a:xfrm>
          <a:prstGeom prst="rect">
            <a:avLst/>
          </a:prstGeom>
          <a:noFill/>
          <a:ln w="9525">
            <a:noFill/>
          </a:ln>
        </p:spPr>
        <p:txBody>
          <a:bodyPr lIns="92088" tIns="46044" rIns="92088" bIns="46044" anchor="t" anchorCtr="0">
            <a:spAutoFit/>
          </a:bodyPr>
          <a:lstStyle/>
          <a:p>
            <a:pPr defTabSz="1024255">
              <a:buNone/>
            </a:pPr>
            <a:r>
              <a:rPr lang="en-US" altLang="zh-CN" sz="4050" dirty="0">
                <a:solidFill>
                  <a:srgbClr val="990033"/>
                </a:solidFill>
                <a:latin typeface="黑体" panose="02010609060101010101" charset="-122"/>
                <a:ea typeface="黑体" panose="02010609060101010101" charset="-122"/>
              </a:rPr>
              <a:t>【</a:t>
            </a:r>
            <a:r>
              <a:rPr lang="zh-CN" altLang="en-US" sz="4050" dirty="0">
                <a:solidFill>
                  <a:srgbClr val="990033"/>
                </a:solidFill>
                <a:latin typeface="黑体" panose="02010609060101010101" charset="-122"/>
                <a:ea typeface="黑体" panose="02010609060101010101" charset="-122"/>
              </a:rPr>
              <a:t>讨 论</a:t>
            </a:r>
            <a:r>
              <a:rPr lang="en-US" altLang="zh-CN" sz="4050" dirty="0">
                <a:solidFill>
                  <a:srgbClr val="990033"/>
                </a:solidFill>
                <a:latin typeface="黑体" panose="02010609060101010101" charset="-122"/>
                <a:ea typeface="黑体" panose="02010609060101010101" charset="-122"/>
              </a:rPr>
              <a:t>】</a:t>
            </a:r>
            <a:endParaRPr lang="en-US" altLang="zh-CN" sz="4050" dirty="0">
              <a:solidFill>
                <a:srgbClr val="990033"/>
              </a:solidFill>
              <a:latin typeface="黑体" panose="02010609060101010101" charset="-122"/>
              <a:ea typeface="黑体" panose="02010609060101010101" charset="-122"/>
            </a:endParaRPr>
          </a:p>
        </p:txBody>
      </p:sp>
      <p:sp>
        <p:nvSpPr>
          <p:cNvPr id="3" name="文本框 2"/>
          <p:cNvSpPr txBox="1"/>
          <p:nvPr/>
        </p:nvSpPr>
        <p:spPr>
          <a:xfrm>
            <a:off x="1486535" y="1358265"/>
            <a:ext cx="6219190" cy="1014730"/>
          </a:xfrm>
          <a:prstGeom prst="rect">
            <a:avLst/>
          </a:prstGeom>
          <a:noFill/>
        </p:spPr>
        <p:txBody>
          <a:bodyPr wrap="square" rtlCol="0" anchor="t">
            <a:spAutoFit/>
          </a:bodyPr>
          <a:lstStyle/>
          <a:p>
            <a:r>
              <a:rPr lang="zh-CN" altLang="en-US" sz="3200" b="1" dirty="0">
                <a:latin typeface="微软雅黑" panose="020B0503020204020204" pitchFamily="34" charset="-122"/>
                <a:ea typeface="微软雅黑" panose="020B0503020204020204" pitchFamily="34" charset="-122"/>
                <a:cs typeface="+mj-cs"/>
                <a:sym typeface="+mn-ea"/>
              </a:rPr>
              <a:t>三、弘扬家庭美德</a:t>
            </a:r>
            <a:endParaRPr lang="zh-CN" altLang="en-US" sz="3200" b="1" dirty="0">
              <a:latin typeface="微软雅黑" panose="020B0503020204020204" pitchFamily="34" charset="-122"/>
              <a:ea typeface="微软雅黑" panose="020B0503020204020204" pitchFamily="34" charset="-122"/>
              <a:cs typeface="+mj-cs"/>
            </a:endParaRPr>
          </a:p>
          <a:p>
            <a:pPr algn="l">
              <a:buClrTx/>
              <a:buSzTx/>
              <a:buFontTx/>
            </a:pPr>
            <a:r>
              <a:rPr lang="zh-CN" altLang="en-US" sz="2800">
                <a:sym typeface="+mn-ea"/>
              </a:rPr>
              <a:t>（二）恋爱、婚姻家庭中的道德规范</a:t>
            </a:r>
            <a:endParaRPr lang="zh-CN" altLang="en-US" sz="2800">
              <a:sym typeface="+mn-ea"/>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276930"/>
                                        </p:tgtEl>
                                        <p:attrNameLst>
                                          <p:attrName>style.visibility</p:attrName>
                                        </p:attrNameLst>
                                      </p:cBhvr>
                                      <p:to>
                                        <p:strVal val="visible"/>
                                      </p:to>
                                    </p:set>
                                    <p:animEffect transition="in" filter="slide(fromBottom)">
                                      <p:cBhvr>
                                        <p:cTn id="7" dur="500"/>
                                        <p:tgtEl>
                                          <p:spTgt spid="1276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9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33930"/>
            <a:ext cx="3975297" cy="5279022"/>
          </a:xfrm>
          <a:prstGeom prst="rect">
            <a:avLst/>
          </a:prstGeom>
          <a:blipFill dpi="0" rotWithShape="1">
            <a:blip r:embed="rId2" cstate="print">
              <a:extLst>
                <a:ext uri="{28A0092B-C50C-407E-A947-70E740481C1C}">
                  <a14:useLocalDpi xmlns:a14="http://schemas.microsoft.com/office/drawing/2010/main" val="0"/>
                </a:ext>
              </a:extLst>
            </a:blip>
            <a:srcRect/>
            <a:stretch>
              <a:fillRect l="-16000" r="-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矩形 2"/>
          <p:cNvSpPr/>
          <p:nvPr>
            <p:custDataLst>
              <p:tags r:id="rId3"/>
            </p:custDataLst>
          </p:nvPr>
        </p:nvSpPr>
        <p:spPr>
          <a:xfrm>
            <a:off x="4215929" y="1133929"/>
            <a:ext cx="4430043" cy="2696666"/>
          </a:xfrm>
          <a:prstGeom prst="rect">
            <a:avLst/>
          </a:prstGeom>
          <a:blipFill dpi="0" rotWithShape="1">
            <a:blip r:embed="rId4">
              <a:extLst>
                <a:ext uri="{28A0092B-C50C-407E-A947-70E740481C1C}">
                  <a14:useLocalDpi xmlns:a14="http://schemas.microsoft.com/office/drawing/2010/main" val="0"/>
                </a:ext>
              </a:extLst>
            </a:blip>
            <a:srcRect/>
            <a:stretch>
              <a:fillRect t="-32000" b="-3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矩形 5"/>
          <p:cNvSpPr/>
          <p:nvPr>
            <p:custDataLst>
              <p:tags r:id="rId5"/>
            </p:custDataLst>
          </p:nvPr>
        </p:nvSpPr>
        <p:spPr>
          <a:xfrm>
            <a:off x="8855241" y="1133929"/>
            <a:ext cx="3336759" cy="2696666"/>
          </a:xfrm>
          <a:prstGeom prst="rect">
            <a:avLst/>
          </a:prstGeom>
          <a:blipFill dpi="0" rotWithShape="1">
            <a:blip r:embed="rId6" cstate="print">
              <a:extLst>
                <a:ext uri="{28A0092B-C50C-407E-A947-70E740481C1C}">
                  <a14:useLocalDpi xmlns:a14="http://schemas.microsoft.com/office/drawing/2010/main" val="0"/>
                </a:ext>
              </a:extLst>
            </a:blip>
            <a:srcRect/>
            <a:stretch>
              <a:fillRect l="-3000" r="-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custDataLst>
              <p:tags r:id="rId7"/>
            </p:custDataLst>
          </p:nvPr>
        </p:nvSpPr>
        <p:spPr>
          <a:xfrm>
            <a:off x="7122695" y="4001218"/>
            <a:ext cx="5085782" cy="2424296"/>
          </a:xfrm>
          <a:prstGeom prst="rect">
            <a:avLst/>
          </a:prstGeom>
          <a:blipFill dpi="0" rotWithShape="1">
            <a:blip r:embed="rId8">
              <a:extLst>
                <a:ext uri="{28A0092B-C50C-407E-A947-70E740481C1C}">
                  <a14:useLocalDpi xmlns:a14="http://schemas.microsoft.com/office/drawing/2010/main" val="0"/>
                </a:ext>
              </a:extLst>
            </a:blip>
            <a:srcRect/>
            <a:stretch>
              <a:fillRect t="-11000"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p:custDataLst>
              <p:tags r:id="rId9"/>
            </p:custDataLst>
          </p:nvPr>
        </p:nvSpPr>
        <p:spPr>
          <a:xfrm>
            <a:off x="4215933" y="4001218"/>
            <a:ext cx="2666130" cy="2407820"/>
          </a:xfrm>
          <a:prstGeom prst="rect">
            <a:avLst/>
          </a:prstGeom>
          <a:blipFill dpi="0" rotWithShape="1">
            <a:blip r:embed="rId10" cstate="print">
              <a:extLst>
                <a:ext uri="{28A0092B-C50C-407E-A947-70E740481C1C}">
                  <a14:useLocalDpi xmlns:a14="http://schemas.microsoft.com/office/drawing/2010/main" val="0"/>
                </a:ext>
              </a:extLst>
            </a:blip>
            <a:srcRect/>
            <a:stretch>
              <a:fillRect l="-4000" r="-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p:custDataLst>
              <p:tags r:id="rId11"/>
            </p:custDataLst>
          </p:nvPr>
        </p:nvSpPr>
        <p:spPr>
          <a:xfrm>
            <a:off x="1680519" y="266497"/>
            <a:ext cx="8410833" cy="696810"/>
          </a:xfrm>
          <a:prstGeom prst="rect">
            <a:avLst/>
          </a:prstGeom>
        </p:spPr>
        <p:txBody>
          <a:bodyPr wrap="square" anchor="ctr" anchorCtr="0">
            <a:normAutofit/>
          </a:bodyPr>
          <a:lstStyle/>
          <a:p>
            <a:pPr marL="0" indent="0" algn="ctr">
              <a:lnSpc>
                <a:spcPct val="100000"/>
              </a:lnSpc>
              <a:spcBef>
                <a:spcPts val="0"/>
              </a:spcBef>
              <a:spcAft>
                <a:spcPts val="0"/>
              </a:spcAft>
              <a:buSzPct val="100000"/>
              <a:buNone/>
            </a:pPr>
            <a:r>
              <a:rPr lang="zh-CN" altLang="en-US" sz="3200" b="1">
                <a:solidFill>
                  <a:schemeClr val="tx1">
                    <a:lumMod val="75000"/>
                    <a:lumOff val="25000"/>
                  </a:schemeClr>
                </a:solidFill>
                <a:latin typeface="+mj-lt"/>
                <a:ea typeface="+mj-ea"/>
                <a:cs typeface="+mj-cs"/>
              </a:rPr>
              <a:t>爱情让我们感到幸福、快乐、甜蜜......</a:t>
            </a:r>
            <a:endParaRPr lang="zh-CN" altLang="en-US" sz="3200" b="1">
              <a:solidFill>
                <a:schemeClr val="tx1">
                  <a:lumMod val="75000"/>
                  <a:lumOff val="25000"/>
                </a:schemeClr>
              </a:solidFill>
              <a:latin typeface="+mj-lt"/>
              <a:ea typeface="+mj-ea"/>
              <a:cs typeface="+mj-cs"/>
            </a:endParaRPr>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6" grpId="0" bldLvl="0" animBg="1"/>
      <p:bldP spid="7" grpId="0" bldLvl="0" animBg="1"/>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矩形 1277953"/>
          <p:cNvSpPr/>
          <p:nvPr/>
        </p:nvSpPr>
        <p:spPr>
          <a:xfrm>
            <a:off x="1919605" y="1340485"/>
            <a:ext cx="8849995" cy="521970"/>
          </a:xfrm>
          <a:prstGeom prst="rect">
            <a:avLst/>
          </a:prstGeom>
          <a:noFill/>
          <a:ln w="9525">
            <a:noFill/>
          </a:ln>
        </p:spPr>
        <p:txBody>
          <a:bodyPr wrap="square" lIns="92088" tIns="46044" rIns="92088" bIns="46044" anchor="t" anchorCtr="0">
            <a:spAutoFit/>
          </a:bodyPr>
          <a:lstStyle/>
          <a:p>
            <a:pPr defTabSz="1024255">
              <a:buNone/>
            </a:pPr>
            <a:r>
              <a:rPr lang="zh-CN" altLang="en-US" sz="2800">
                <a:solidFill>
                  <a:schemeClr val="tx1"/>
                </a:solidFill>
              </a:rPr>
              <a:t>（二）恋爱、婚姻家庭中的道德规范</a:t>
            </a:r>
            <a:endParaRPr lang="zh-CN" altLang="en-US" sz="2800">
              <a:solidFill>
                <a:schemeClr val="tx1"/>
              </a:solidFill>
            </a:endParaRPr>
          </a:p>
        </p:txBody>
      </p:sp>
      <p:sp>
        <p:nvSpPr>
          <p:cNvPr id="1277955" name="矩形 1277954"/>
          <p:cNvSpPr/>
          <p:nvPr/>
        </p:nvSpPr>
        <p:spPr>
          <a:xfrm>
            <a:off x="2522697" y="2566035"/>
            <a:ext cx="7146608" cy="2681605"/>
          </a:xfrm>
          <a:prstGeom prst="rect">
            <a:avLst/>
          </a:prstGeom>
          <a:noFill/>
          <a:ln w="104775">
            <a:noFill/>
          </a:ln>
        </p:spPr>
        <p:txBody>
          <a:bodyPr lIns="92088" tIns="46044" rIns="92088" bIns="46044" anchor="t" anchorCtr="0">
            <a:spAutoFit/>
          </a:bodyPr>
          <a:lstStyle/>
          <a:p>
            <a:pPr defTabSz="1024255">
              <a:buNone/>
            </a:pPr>
            <a:r>
              <a:rPr lang="en-US" altLang="zh-CN" sz="3240" dirty="0">
                <a:solidFill>
                  <a:schemeClr val="tx1"/>
                </a:solidFill>
                <a:latin typeface="Times New Roman" panose="02020603050405020304" charset="0"/>
                <a:ea typeface="黑体" panose="02010609060101010101" charset="-122"/>
              </a:rPr>
              <a:t>1</a:t>
            </a:r>
            <a:r>
              <a:rPr lang="zh-CN" altLang="en-US" sz="3240" dirty="0">
                <a:solidFill>
                  <a:schemeClr val="tx1"/>
                </a:solidFill>
                <a:latin typeface="Times New Roman" panose="02020603050405020304" charset="0"/>
                <a:ea typeface="黑体" panose="02010609060101010101" charset="-122"/>
              </a:rPr>
              <a:t>、爱情的含义</a:t>
            </a:r>
            <a:endParaRPr lang="zh-CN" altLang="en-US" sz="3240" dirty="0">
              <a:solidFill>
                <a:schemeClr val="tx1"/>
              </a:solidFill>
              <a:latin typeface="Times New Roman" panose="02020603050405020304" charset="0"/>
              <a:ea typeface="黑体" panose="02010609060101010101" charset="-122"/>
            </a:endParaRPr>
          </a:p>
          <a:p>
            <a:pPr defTabSz="1024255">
              <a:buNone/>
            </a:pPr>
            <a:r>
              <a:rPr lang="en-US" altLang="zh-CN" sz="3240" dirty="0">
                <a:solidFill>
                  <a:schemeClr val="tx2"/>
                </a:solidFill>
                <a:latin typeface="Times New Roman" panose="02020603050405020304" charset="0"/>
                <a:ea typeface="黑体" panose="02010609060101010101" charset="-122"/>
              </a:rPr>
              <a:t>    </a:t>
            </a:r>
            <a:r>
              <a:rPr lang="zh-CN" altLang="en-US" sz="3240" dirty="0">
                <a:solidFill>
                  <a:schemeClr val="tx2"/>
                </a:solidFill>
                <a:latin typeface="Times New Roman" panose="02020603050405020304" charset="0"/>
                <a:ea typeface="黑体" panose="02010609060101010101" charset="-122"/>
              </a:rPr>
              <a:t>男女之间基于一定的社会基础和共同的生活理想，在各自内心形成的相互倾慕，并渴望对方成为自己终身伴侣的一种</a:t>
            </a:r>
            <a:r>
              <a:rPr lang="zh-CN" altLang="en-US" sz="3240" dirty="0">
                <a:solidFill>
                  <a:srgbClr val="FF0000"/>
                </a:solidFill>
                <a:latin typeface="Times New Roman" panose="02020603050405020304" charset="0"/>
                <a:ea typeface="黑体" panose="02010609060101010101" charset="-122"/>
              </a:rPr>
              <a:t>强烈、纯真、专一</a:t>
            </a:r>
            <a:r>
              <a:rPr lang="zh-CN" altLang="en-US" sz="3240" dirty="0">
                <a:solidFill>
                  <a:schemeClr val="tx2"/>
                </a:solidFill>
                <a:latin typeface="Times New Roman" panose="02020603050405020304" charset="0"/>
                <a:ea typeface="黑体" panose="02010609060101010101" charset="-122"/>
              </a:rPr>
              <a:t>的感情。</a:t>
            </a:r>
            <a:endParaRPr lang="zh-CN" altLang="en-US" sz="3240" dirty="0">
              <a:solidFill>
                <a:schemeClr val="tx2"/>
              </a:solidFill>
              <a:latin typeface="Times New Roman" panose="02020603050405020304" charset="0"/>
              <a:ea typeface="黑体" panose="02010609060101010101" charset="-122"/>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77955"/>
                                        </p:tgtEl>
                                        <p:attrNameLst>
                                          <p:attrName>style.visibility</p:attrName>
                                        </p:attrNameLst>
                                      </p:cBhvr>
                                      <p:to>
                                        <p:strVal val="visible"/>
                                      </p:to>
                                    </p:set>
                                    <p:animEffect transition="in" filter="checkerboard(across)">
                                      <p:cBhvr>
                                        <p:cTn id="7" dur="500"/>
                                        <p:tgtEl>
                                          <p:spTgt spid="1277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5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8"/>
          <p:cNvSpPr txBox="1"/>
          <p:nvPr/>
        </p:nvSpPr>
        <p:spPr>
          <a:xfrm>
            <a:off x="683260" y="2883535"/>
            <a:ext cx="5574030" cy="1014730"/>
          </a:xfrm>
          <a:prstGeom prst="rect">
            <a:avLst/>
          </a:prstGeom>
          <a:noFill/>
        </p:spPr>
        <p:txBody>
          <a:bodyPr wrap="square">
            <a:spAutoFit/>
            <a:scene3d>
              <a:camera prst="orthographicFront"/>
              <a:lightRig rig="threePt" dir="t"/>
            </a:scene3d>
            <a:sp3d contourW="12700"/>
          </a:bodyPr>
          <a:lstStyle/>
          <a:p>
            <a:pPr marR="0" defTabSz="457200" fontAlgn="auto">
              <a:spcBef>
                <a:spcPts val="0"/>
              </a:spcBef>
              <a:spcAft>
                <a:spcPts val="0"/>
              </a:spcAft>
              <a:buClrTx/>
              <a:buSzTx/>
              <a:buFontTx/>
              <a:defRPr/>
            </a:pPr>
            <a:r>
              <a:rPr kumimoji="0" lang="zh-CN" altLang="en-US" sz="60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经典综艺体简" pitchFamily="49" charset="-122"/>
                <a:sym typeface="+mn-ea"/>
              </a:rPr>
              <a:t>目录</a:t>
            </a:r>
            <a:endParaRPr kumimoji="0" lang="zh-CN" altLang="en-US" sz="60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经典综艺体简" pitchFamily="49" charset="-122"/>
              <a:sym typeface="+mn-ea"/>
            </a:endParaRPr>
          </a:p>
        </p:txBody>
      </p:sp>
      <p:sp>
        <p:nvSpPr>
          <p:cNvPr id="7" name="文本框 16">
            <a:hlinkClick r:id="" action="ppaction://noaction"/>
          </p:cNvPr>
          <p:cNvSpPr txBox="1"/>
          <p:nvPr/>
        </p:nvSpPr>
        <p:spPr>
          <a:xfrm>
            <a:off x="2745105" y="1985010"/>
            <a:ext cx="2717165" cy="583565"/>
          </a:xfrm>
          <a:prstGeom prst="rect">
            <a:avLst/>
          </a:prstGeom>
          <a:noFill/>
        </p:spPr>
        <p:txBody>
          <a:bodyPr wrap="square">
            <a:spAutoFit/>
            <a:scene3d>
              <a:camera prst="orthographicFront"/>
              <a:lightRig rig="threePt" dir="t"/>
            </a:scene3d>
            <a:sp3d contourW="12700"/>
          </a:bodyPr>
          <a:lstStyle/>
          <a:p>
            <a:pPr marR="0" defTabSz="914400" fontAlgn="auto">
              <a:spcBef>
                <a:spcPts val="0"/>
              </a:spcBef>
              <a:spcAft>
                <a:spcPts val="0"/>
              </a:spcAft>
              <a:buClrTx/>
              <a:buSzTx/>
              <a:buFontTx/>
              <a:defRPr/>
            </a:pPr>
            <a:r>
              <a:rPr kumimoji="0" lang="zh-CN" altLang="en-US" sz="3200" b="1" kern="1200" cap="none" spc="0" normalizeH="0" baseline="0" noProof="0" dirty="0">
                <a:solidFill>
                  <a:srgbClr val="EEB500"/>
                </a:solidFill>
                <a:latin typeface="Arial" panose="020B0604020202020204" pitchFamily="34" charset="0"/>
                <a:ea typeface="微软雅黑" panose="020B0503020204020204" pitchFamily="34" charset="-122"/>
                <a:cs typeface="+mn-cs"/>
                <a:sym typeface="+mn-ea"/>
              </a:rPr>
              <a:t>第一节</a:t>
            </a:r>
            <a:endParaRPr kumimoji="0" lang="zh-CN" altLang="en-US" sz="3200" b="1" kern="1200" cap="none" spc="0" normalizeH="0" baseline="0" noProof="0" dirty="0">
              <a:solidFill>
                <a:srgbClr val="EEB500"/>
              </a:solidFill>
              <a:latin typeface="Arial" panose="020B0604020202020204" pitchFamily="34" charset="0"/>
              <a:ea typeface="微软雅黑" panose="020B0503020204020204" pitchFamily="34" charset="-122"/>
              <a:cs typeface="+mn-cs"/>
              <a:sym typeface="+mn-ea"/>
            </a:endParaRPr>
          </a:p>
        </p:txBody>
      </p:sp>
      <p:sp>
        <p:nvSpPr>
          <p:cNvPr id="13" name="文本框 22">
            <a:hlinkClick r:id="" action="ppaction://noaction"/>
          </p:cNvPr>
          <p:cNvSpPr txBox="1"/>
          <p:nvPr/>
        </p:nvSpPr>
        <p:spPr>
          <a:xfrm>
            <a:off x="2745105" y="3137535"/>
            <a:ext cx="2217420" cy="583565"/>
          </a:xfrm>
          <a:prstGeom prst="rect">
            <a:avLst/>
          </a:prstGeom>
          <a:noFill/>
        </p:spPr>
        <p:txBody>
          <a:bodyPr wrap="square">
            <a:spAutoFit/>
            <a:scene3d>
              <a:camera prst="orthographicFront"/>
              <a:lightRig rig="threePt" dir="t"/>
            </a:scene3d>
            <a:sp3d contourW="12700"/>
          </a:bodyPr>
          <a:lstStyle/>
          <a:p>
            <a:pPr marL="1076325" marR="0" indent="-1076325" algn="just" defTabSz="914400" fontAlgn="auto">
              <a:spcBef>
                <a:spcPts val="0"/>
              </a:spcBef>
              <a:spcAft>
                <a:spcPts val="0"/>
              </a:spcAft>
              <a:buClrTx/>
              <a:buSzTx/>
              <a:buFontTx/>
              <a:defRPr/>
            </a:pPr>
            <a:r>
              <a:rPr lang="zh-CN" altLang="en-US" sz="3200" b="1" noProof="0" dirty="0">
                <a:solidFill>
                  <a:srgbClr val="EEB500"/>
                </a:solidFill>
                <a:latin typeface="Arial" panose="020B0604020202020204" pitchFamily="34" charset="0"/>
                <a:ea typeface="微软雅黑" panose="020B0503020204020204" pitchFamily="34" charset="-122"/>
                <a:cs typeface="+mn-cs"/>
                <a:sym typeface="+mn-ea"/>
              </a:rPr>
              <a:t>第二节</a:t>
            </a:r>
            <a:endParaRPr lang="zh-CN" altLang="en-US" sz="3200" b="1" noProof="0" dirty="0">
              <a:solidFill>
                <a:srgbClr val="EEB500"/>
              </a:solidFill>
              <a:latin typeface="Arial" panose="020B0604020202020204" pitchFamily="34" charset="0"/>
              <a:ea typeface="微软雅黑" panose="020B0503020204020204" pitchFamily="34" charset="-122"/>
              <a:cs typeface="+mn-cs"/>
              <a:sym typeface="+mn-ea"/>
            </a:endParaRPr>
          </a:p>
        </p:txBody>
      </p:sp>
      <p:sp>
        <p:nvSpPr>
          <p:cNvPr id="14" name="文本框 17">
            <a:hlinkClick r:id="" action="ppaction://noaction"/>
          </p:cNvPr>
          <p:cNvSpPr txBox="1"/>
          <p:nvPr/>
        </p:nvSpPr>
        <p:spPr>
          <a:xfrm>
            <a:off x="2745105" y="4213225"/>
            <a:ext cx="2367915" cy="583565"/>
          </a:xfrm>
          <a:prstGeom prst="rect">
            <a:avLst/>
          </a:prstGeom>
          <a:noFill/>
        </p:spPr>
        <p:txBody>
          <a:bodyPr wrap="square">
            <a:spAutoFit/>
            <a:scene3d>
              <a:camera prst="orthographicFront"/>
              <a:lightRig rig="threePt" dir="t"/>
            </a:scene3d>
            <a:sp3d contourW="12700"/>
          </a:bodyPr>
          <a:lstStyle/>
          <a:p>
            <a:pPr marL="1076325" marR="0" indent="-1076325" algn="just" defTabSz="914400" fontAlgn="auto">
              <a:spcBef>
                <a:spcPts val="0"/>
              </a:spcBef>
              <a:spcAft>
                <a:spcPts val="0"/>
              </a:spcAft>
              <a:buClrTx/>
              <a:buSzTx/>
              <a:buFontTx/>
              <a:defRPr/>
            </a:pPr>
            <a:r>
              <a:rPr lang="zh-CN" altLang="en-US" sz="3200" b="1" noProof="0" dirty="0">
                <a:solidFill>
                  <a:srgbClr val="EEB500"/>
                </a:solidFill>
                <a:latin typeface="Arial" panose="020B0604020202020204" pitchFamily="34" charset="0"/>
                <a:ea typeface="微软雅黑" panose="020B0503020204020204" pitchFamily="34" charset="-122"/>
                <a:cs typeface="+mn-cs"/>
                <a:sym typeface="+mn-ea"/>
              </a:rPr>
              <a:t>第三节</a:t>
            </a:r>
            <a:endParaRPr lang="zh-CN" altLang="en-US" sz="3200" b="1" noProof="0" dirty="0">
              <a:solidFill>
                <a:srgbClr val="EEB500"/>
              </a:solidFill>
              <a:latin typeface="Arial" panose="020B0604020202020204" pitchFamily="34" charset="0"/>
              <a:ea typeface="微软雅黑" panose="020B0503020204020204" pitchFamily="34" charset="-122"/>
              <a:cs typeface="+mn-cs"/>
              <a:sym typeface="+mn-ea"/>
            </a:endParaRPr>
          </a:p>
        </p:txBody>
      </p:sp>
      <p:sp>
        <p:nvSpPr>
          <p:cNvPr id="18" name="文本框 17">
            <a:hlinkClick r:id="" action="ppaction://noaction"/>
          </p:cNvPr>
          <p:cNvSpPr txBox="1"/>
          <p:nvPr/>
        </p:nvSpPr>
        <p:spPr>
          <a:xfrm>
            <a:off x="4349750" y="1985010"/>
            <a:ext cx="6704330"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社会主义道德的核心与原则</a:t>
            </a:r>
            <a:endPar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endParaRPr>
          </a:p>
        </p:txBody>
      </p:sp>
      <p:sp>
        <p:nvSpPr>
          <p:cNvPr id="19" name="文本框 14">
            <a:hlinkClick r:id="" action="ppaction://noaction"/>
          </p:cNvPr>
          <p:cNvSpPr txBox="1"/>
          <p:nvPr/>
        </p:nvSpPr>
        <p:spPr>
          <a:xfrm>
            <a:off x="4237355" y="3137535"/>
            <a:ext cx="5492115"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 吸收借鉴优秀道德成果</a:t>
            </a:r>
            <a:endPar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endParaRPr>
          </a:p>
        </p:txBody>
      </p:sp>
      <p:sp>
        <p:nvSpPr>
          <p:cNvPr id="20" name="文本框 11">
            <a:hlinkClick r:id="" action="ppaction://noaction"/>
          </p:cNvPr>
          <p:cNvSpPr txBox="1"/>
          <p:nvPr/>
        </p:nvSpPr>
        <p:spPr>
          <a:xfrm>
            <a:off x="4421505" y="4213225"/>
            <a:ext cx="6209030" cy="583565"/>
          </a:xfrm>
          <a:prstGeom prst="rect">
            <a:avLst/>
          </a:prstGeom>
          <a:noFill/>
        </p:spPr>
        <p:txBody>
          <a:bodyPr wrap="square">
            <a:spAutoFit/>
            <a:scene3d>
              <a:camera prst="orthographicFront"/>
              <a:lightRig rig="threePt" dir="t"/>
            </a:scene3d>
            <a:sp3d contourW="12700"/>
          </a:bodyPr>
          <a:lstStyle/>
          <a:p>
            <a:pPr marR="0" algn="just" defTabSz="914400" fontAlgn="auto">
              <a:spcBef>
                <a:spcPts val="0"/>
              </a:spcBef>
              <a:spcAft>
                <a:spcPts val="0"/>
              </a:spcAft>
              <a:buClrTx/>
              <a:buSzTx/>
              <a:buFontTx/>
              <a:defRPr/>
            </a:pPr>
            <a:r>
              <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rPr>
              <a:t>投身崇德向善的道德实践</a:t>
            </a:r>
            <a:endParaRPr kumimoji="0" lang="zh-CN" altLang="en-US" sz="3200" b="1" kern="1200" cap="none" spc="0" normalizeH="0" baseline="0" noProof="0" dirty="0">
              <a:solidFill>
                <a:prstClr val="black">
                  <a:lumMod val="75000"/>
                  <a:lumOff val="25000"/>
                </a:prstClr>
              </a:solidFill>
              <a:latin typeface="Arial" panose="020B0604020202020204" pitchFamily="34" charset="0"/>
              <a:ea typeface="微软雅黑" panose="020B0503020204020204" pitchFamily="34" charset="-122"/>
              <a:cs typeface="+mn-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p:tgtEl>
                                          <p:spTgt spid="13"/>
                                        </p:tgtEl>
                                        <p:attrNameLst>
                                          <p:attrName>ppt_x</p:attrName>
                                        </p:attrNameLst>
                                      </p:cBhvr>
                                      <p:tavLst>
                                        <p:tav tm="0">
                                          <p:val>
                                            <p:strVal val="#ppt_x-#ppt_w*1.125000"/>
                                          </p:val>
                                        </p:tav>
                                        <p:tav tm="100000">
                                          <p:val>
                                            <p:strVal val="#ppt_x"/>
                                          </p:val>
                                        </p:tav>
                                      </p:tavLst>
                                    </p:anim>
                                    <p:animEffect transition="in" filter="wipe(right)">
                                      <p:cBhvr>
                                        <p:cTn id="17" dur="500"/>
                                        <p:tgtEl>
                                          <p:spTgt spid="13"/>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文本占位符 1290241"/>
          <p:cNvSpPr>
            <a:spLocks noGrp="1"/>
          </p:cNvSpPr>
          <p:nvPr>
            <p:ph idx="4294967295"/>
          </p:nvPr>
        </p:nvSpPr>
        <p:spPr>
          <a:xfrm>
            <a:off x="263525" y="991235"/>
            <a:ext cx="8717915" cy="3735070"/>
          </a:xfrm>
        </p:spPr>
        <p:txBody>
          <a:bodyPr vert="horz" wrap="square" lIns="82295" tIns="41147" rIns="82295" bIns="41147" anchor="t" anchorCtr="0"/>
          <a:lstStyle/>
          <a:p>
            <a:pPr eaLnBrk="1" hangingPunct="1">
              <a:lnSpc>
                <a:spcPct val="80000"/>
              </a:lnSpc>
              <a:buNone/>
            </a:pPr>
            <a:r>
              <a:rPr lang="zh-CN" altLang="en-US" sz="3240" dirty="0">
                <a:latin typeface="黑体" panose="02010609060101010101" charset="-122"/>
                <a:ea typeface="黑体" panose="02010609060101010101" charset="-122"/>
                <a:sym typeface="+mn-ea"/>
              </a:rPr>
              <a:t>（二）恋爱、婚姻家庭中的道德规范</a:t>
            </a:r>
            <a:endParaRPr lang="zh-CN" altLang="en-US" sz="3240" dirty="0">
              <a:solidFill>
                <a:schemeClr val="tx1"/>
              </a:solidFill>
              <a:latin typeface="黑体" panose="02010609060101010101" charset="-122"/>
              <a:ea typeface="黑体" panose="02010609060101010101" charset="-122"/>
            </a:endParaRPr>
          </a:p>
          <a:p>
            <a:pPr eaLnBrk="1" hangingPunct="1">
              <a:lnSpc>
                <a:spcPct val="80000"/>
              </a:lnSpc>
              <a:buNone/>
            </a:pPr>
            <a:endParaRPr lang="zh-CN" altLang="en-US" sz="3240" b="1" dirty="0">
              <a:solidFill>
                <a:srgbClr val="0000FF"/>
              </a:solidFill>
              <a:latin typeface="黑体" panose="02010609060101010101" charset="-122"/>
              <a:ea typeface="黑体" panose="02010609060101010101" charset="-122"/>
            </a:endParaRPr>
          </a:p>
          <a:p>
            <a:pPr eaLnBrk="1" hangingPunct="1">
              <a:lnSpc>
                <a:spcPct val="80000"/>
              </a:lnSpc>
              <a:buNone/>
            </a:pPr>
            <a:endParaRPr lang="zh-CN" altLang="en-US" sz="3240" b="1" dirty="0">
              <a:solidFill>
                <a:srgbClr val="0000FF"/>
              </a:solidFill>
              <a:latin typeface="黑体" panose="02010609060101010101" charset="-122"/>
              <a:ea typeface="黑体" panose="02010609060101010101" charset="-122"/>
            </a:endParaRPr>
          </a:p>
          <a:p>
            <a:pPr eaLnBrk="1" hangingPunct="1">
              <a:lnSpc>
                <a:spcPct val="80000"/>
              </a:lnSpc>
              <a:buNone/>
            </a:pPr>
            <a:r>
              <a:rPr lang="zh-CN" altLang="en-US" sz="3240" b="1" dirty="0">
                <a:latin typeface="黑体" panose="02010609060101010101" charset="-122"/>
                <a:ea typeface="黑体" panose="02010609060101010101" charset="-122"/>
              </a:rPr>
              <a:t>    </a:t>
            </a:r>
            <a:endParaRPr lang="zh-CN" altLang="en-US" b="1" dirty="0">
              <a:solidFill>
                <a:srgbClr val="0000FF"/>
              </a:solidFill>
              <a:latin typeface="黑体" panose="02010609060101010101" charset="-122"/>
              <a:ea typeface="黑体" panose="02010609060101010101" charset="-122"/>
            </a:endParaRPr>
          </a:p>
        </p:txBody>
      </p:sp>
      <p:sp>
        <p:nvSpPr>
          <p:cNvPr id="1290243" name="矩形 1290242"/>
          <p:cNvSpPr/>
          <p:nvPr/>
        </p:nvSpPr>
        <p:spPr>
          <a:xfrm>
            <a:off x="5440204" y="2254806"/>
            <a:ext cx="4410551" cy="2306955"/>
          </a:xfrm>
          <a:prstGeom prst="rect">
            <a:avLst/>
          </a:prstGeom>
          <a:noFill/>
          <a:ln w="9525">
            <a:noFill/>
          </a:ln>
        </p:spPr>
        <p:txBody>
          <a:bodyPr lIns="92088" tIns="46044" rIns="92088" bIns="46044" anchor="ctr" anchorCtr="0">
            <a:spAutoFit/>
          </a:bodyPr>
          <a:lstStyle/>
          <a:p>
            <a:pPr defTabSz="1024255">
              <a:buNone/>
            </a:pPr>
            <a:r>
              <a:rPr lang="zh-CN" altLang="en-US" sz="3600" dirty="0">
                <a:solidFill>
                  <a:schemeClr val="tx1"/>
                </a:solidFill>
                <a:latin typeface="隶书" panose="02010509060101010101" pitchFamily="49" charset="-122"/>
                <a:ea typeface="隶书" panose="02010509060101010101" pitchFamily="49" charset="-122"/>
              </a:rPr>
              <a:t>   爱情是一位伟大的导师，教会你重新做人！</a:t>
            </a:r>
            <a:br>
              <a:rPr lang="zh-CN" altLang="en-US" sz="3600" dirty="0">
                <a:solidFill>
                  <a:schemeClr val="tx1"/>
                </a:solidFill>
                <a:latin typeface="隶书" panose="02010509060101010101" pitchFamily="49" charset="-122"/>
                <a:ea typeface="隶书" panose="02010509060101010101" pitchFamily="49" charset="-122"/>
              </a:rPr>
            </a:br>
            <a:r>
              <a:rPr lang="zh-CN" altLang="en-US" sz="3600" dirty="0">
                <a:solidFill>
                  <a:schemeClr val="tx1"/>
                </a:solidFill>
                <a:latin typeface="隶书" panose="02010509060101010101" pitchFamily="49" charset="-122"/>
                <a:ea typeface="隶书" panose="02010509060101010101" pitchFamily="49" charset="-122"/>
              </a:rPr>
              <a:t>             </a:t>
            </a:r>
            <a:r>
              <a:rPr lang="en-US" altLang="zh-CN" sz="3600" dirty="0">
                <a:solidFill>
                  <a:schemeClr val="tx1"/>
                </a:solidFill>
                <a:latin typeface="隶书" panose="02010509060101010101" pitchFamily="49" charset="-122"/>
                <a:ea typeface="隶书" panose="02010509060101010101" pitchFamily="49" charset="-122"/>
              </a:rPr>
              <a:t>——</a:t>
            </a:r>
            <a:r>
              <a:rPr lang="zh-CN" altLang="en-US" sz="3600" dirty="0">
                <a:solidFill>
                  <a:schemeClr val="tx1"/>
                </a:solidFill>
                <a:latin typeface="隶书" panose="02010509060101010101" pitchFamily="49" charset="-122"/>
                <a:ea typeface="隶书" panose="02010509060101010101" pitchFamily="49" charset="-122"/>
              </a:rPr>
              <a:t>莫里哀 </a:t>
            </a:r>
            <a:endParaRPr lang="zh-CN" altLang="en-US" sz="3600" dirty="0">
              <a:solidFill>
                <a:schemeClr val="tx1"/>
              </a:solidFill>
              <a:latin typeface="隶书" panose="02010509060101010101" pitchFamily="49" charset="-122"/>
              <a:ea typeface="隶书" panose="02010509060101010101" pitchFamily="49" charset="-122"/>
            </a:endParaRPr>
          </a:p>
        </p:txBody>
      </p:sp>
      <p:pic>
        <p:nvPicPr>
          <p:cNvPr id="1290244" name="图片 1290243" descr="图片"/>
          <p:cNvPicPr>
            <a:picLocks noChangeAspect="1"/>
          </p:cNvPicPr>
          <p:nvPr/>
        </p:nvPicPr>
        <p:blipFill>
          <a:blip r:embed="rId1"/>
          <a:stretch>
            <a:fillRect/>
          </a:stretch>
        </p:blipFill>
        <p:spPr>
          <a:xfrm>
            <a:off x="1919605" y="2492852"/>
            <a:ext cx="2638902" cy="3024663"/>
          </a:xfrm>
          <a:prstGeom prst="rect">
            <a:avLst/>
          </a:prstGeom>
          <a:noFill/>
          <a:ln w="9525">
            <a:noFill/>
          </a:ln>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90244"/>
                                        </p:tgtEl>
                                        <p:attrNameLst>
                                          <p:attrName>style.visibility</p:attrName>
                                        </p:attrNameLst>
                                      </p:cBhvr>
                                      <p:to>
                                        <p:strVal val="visible"/>
                                      </p:to>
                                    </p:set>
                                    <p:animEffect transition="in" filter="box(in)">
                                      <p:cBhvr>
                                        <p:cTn id="7" dur="500"/>
                                        <p:tgtEl>
                                          <p:spTgt spid="129024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90243"/>
                                        </p:tgtEl>
                                        <p:attrNameLst>
                                          <p:attrName>style.visibility</p:attrName>
                                        </p:attrNameLst>
                                      </p:cBhvr>
                                      <p:to>
                                        <p:strVal val="visible"/>
                                      </p:to>
                                    </p:set>
                                    <p:animEffect transition="in" filter="slide(fromBottom)">
                                      <p:cBhvr>
                                        <p:cTn id="10" dur="500"/>
                                        <p:tgtEl>
                                          <p:spTgt spid="129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79550" y="1613535"/>
            <a:ext cx="9831070" cy="460375"/>
          </a:xfrm>
          <a:prstGeom prst="rect">
            <a:avLst/>
          </a:prstGeom>
          <a:noFill/>
        </p:spPr>
        <p:txBody>
          <a:bodyPr wrap="square" rtlCol="0">
            <a:spAutoFit/>
          </a:bodyPr>
          <a:lstStyle/>
          <a:p>
            <a:r>
              <a:rPr lang="en-US" altLang="zh-CN"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尊重人格平等。恋爱双方在人格上是独立的。</a:t>
            </a:r>
            <a:endParaRPr lang="zh-CN" altLang="en-US" sz="2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855595" y="2276475"/>
            <a:ext cx="4642485" cy="368300"/>
          </a:xfrm>
          <a:prstGeom prst="rect">
            <a:avLst/>
          </a:prstGeom>
          <a:noFill/>
        </p:spPr>
        <p:txBody>
          <a:bodyPr wrap="square" rtlCol="0">
            <a:spAutoFit/>
          </a:bodyPr>
          <a:lstStyle/>
          <a:p>
            <a:r>
              <a:rPr lang="en-US" altLang="zh-CN"/>
              <a:t>                       </a:t>
            </a:r>
            <a:r>
              <a:rPr lang="zh-CN" altLang="en-US"/>
              <a:t>视频：致橡树</a:t>
            </a:r>
            <a:endParaRPr lang="zh-CN" altLang="en-US"/>
          </a:p>
        </p:txBody>
      </p:sp>
      <p:pic>
        <p:nvPicPr>
          <p:cNvPr id="4" name="致橡树（视频） - 视频 - 优酷视频 - 在线观看 - 致橡树">
            <a:hlinkClick r:id="" action="ppaction://media"/>
          </p:cNvPr>
          <p:cNvPicPr/>
          <p:nvPr>
            <a:videoFile r:link="rId1"/>
            <p:extLst>
              <p:ext uri="{DAA4B4D4-6D71-4841-9C94-3DE7FCFB9230}">
                <p14:media xmlns:p14="http://schemas.microsoft.com/office/powerpoint/2010/main" r:embed="rId1"/>
              </p:ext>
            </p:extLst>
          </p:nvPr>
        </p:nvPicPr>
        <p:blipFill>
          <a:blip r:embed="rId2"/>
          <a:stretch>
            <a:fillRect/>
          </a:stretch>
        </p:blipFill>
        <p:spPr>
          <a:xfrm>
            <a:off x="2707640" y="2644775"/>
            <a:ext cx="6139815" cy="3557270"/>
          </a:xfrm>
          <a:prstGeom prst="rect">
            <a:avLst/>
          </a:prstGeom>
        </p:spPr>
      </p:pic>
      <p:sp>
        <p:nvSpPr>
          <p:cNvPr id="7" name="文本框 6"/>
          <p:cNvSpPr txBox="1"/>
          <p:nvPr/>
        </p:nvSpPr>
        <p:spPr>
          <a:xfrm>
            <a:off x="1702435" y="889000"/>
            <a:ext cx="5872480" cy="521970"/>
          </a:xfrm>
          <a:prstGeom prst="rect">
            <a:avLst/>
          </a:prstGeom>
          <a:noFill/>
        </p:spPr>
        <p:txBody>
          <a:bodyPr wrap="none" rtlCol="0" anchor="t">
            <a:spAutoFit/>
          </a:bodyPr>
          <a:lstStyle/>
          <a:p>
            <a:pPr algn="l" defTabSz="1024255"/>
            <a:r>
              <a:rPr lang="zh-CN" altLang="en-US" sz="2800">
                <a:sym typeface="+mn-ea"/>
              </a:rPr>
              <a:t>（二）恋爱、婚姻家庭中的道德规范</a:t>
            </a:r>
            <a:endParaRPr lang="zh-CN" altLang="en-US"/>
          </a:p>
        </p:txBody>
      </p:sp>
    </p:spTree>
  </p:cSld>
  <p:clrMapOvr>
    <a:masterClrMapping/>
  </p:clrMapOvr>
  <p:transition>
    <p:strips dir="rd"/>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标题 1296385"/>
          <p:cNvSpPr>
            <a:spLocks noGrp="1"/>
          </p:cNvSpPr>
          <p:nvPr>
            <p:ph type="ctrTitle" idx="4294967295"/>
          </p:nvPr>
        </p:nvSpPr>
        <p:spPr>
          <a:xfrm>
            <a:off x="119380" y="2780665"/>
            <a:ext cx="6017895" cy="709930"/>
          </a:xfrm>
        </p:spPr>
        <p:txBody>
          <a:bodyPr vert="horz" wrap="square" lIns="82295" tIns="41147" rIns="82295" bIns="41147" anchor="ctr" anchorCtr="0"/>
          <a:lstStyle/>
          <a:p>
            <a:pPr eaLnBrk="1" hangingPunct="1">
              <a:buClrTx/>
              <a:buSzTx/>
              <a:buFont typeface="Arial" panose="020B0604020202020204" pitchFamily="34" charset="0"/>
            </a:pPr>
            <a:r>
              <a:rPr lang="zh-CN" altLang="en-US" sz="2160" b="1" kern="1200" dirty="0">
                <a:solidFill>
                  <a:srgbClr val="0000FF"/>
                </a:solidFill>
                <a:latin typeface="+mj-lt"/>
                <a:ea typeface="黑体" panose="02010609060101010101" charset="-122"/>
                <a:cs typeface="+mj-cs"/>
              </a:rPr>
              <a:t>前苏联教育家苏霍姆林斯基教导儿子：</a:t>
            </a:r>
            <a:endParaRPr lang="zh-CN" altLang="en-US" sz="2160" b="1" kern="1200" dirty="0">
              <a:solidFill>
                <a:srgbClr val="0000FF"/>
              </a:solidFill>
              <a:latin typeface="+mj-lt"/>
              <a:ea typeface="黑体" panose="02010609060101010101" charset="-122"/>
              <a:cs typeface="+mj-cs"/>
            </a:endParaRPr>
          </a:p>
        </p:txBody>
      </p:sp>
      <p:sp>
        <p:nvSpPr>
          <p:cNvPr id="215042" name="副标题 1296386"/>
          <p:cNvSpPr>
            <a:spLocks noGrp="1"/>
          </p:cNvSpPr>
          <p:nvPr>
            <p:ph type="subTitle" idx="4294967295"/>
          </p:nvPr>
        </p:nvSpPr>
        <p:spPr>
          <a:xfrm>
            <a:off x="269875" y="3500755"/>
            <a:ext cx="5478145" cy="3275965"/>
          </a:xfrm>
        </p:spPr>
        <p:txBody>
          <a:bodyPr vert="horz" wrap="square" lIns="82295" tIns="41147" rIns="82295" bIns="41147" anchor="t" anchorCtr="0"/>
          <a:lstStyle/>
          <a:p>
            <a:pPr algn="l" eaLnBrk="1" hangingPunct="1">
              <a:lnSpc>
                <a:spcPct val="120000"/>
              </a:lnSpc>
              <a:buClrTx/>
              <a:buSzTx/>
            </a:pPr>
            <a:r>
              <a:rPr lang="zh-CN" altLang="en-US" sz="3240" b="1" kern="1200" dirty="0">
                <a:solidFill>
                  <a:srgbClr val="FFFFFF"/>
                </a:solidFill>
                <a:latin typeface="+mn-lt"/>
                <a:ea typeface="楷体_GB2312" panose="02010609030101010101" pitchFamily="49" charset="-122"/>
                <a:cs typeface="+mn-cs"/>
              </a:rPr>
              <a:t>     </a:t>
            </a:r>
            <a:r>
              <a:rPr lang="zh-CN" altLang="en-US" sz="2520" b="1" kern="1200" dirty="0">
                <a:solidFill>
                  <a:schemeClr val="tx1"/>
                </a:solidFill>
                <a:latin typeface="+mn-lt"/>
                <a:ea typeface="黑体" panose="02010609060101010101" charset="-122"/>
                <a:cs typeface="+mn-cs"/>
              </a:rPr>
              <a:t>要记住，爱情首先意味着对你的爱侣的命运、前途</a:t>
            </a:r>
            <a:r>
              <a:rPr lang="zh-CN" altLang="en-US" sz="2520" b="1" kern="1200" dirty="0">
                <a:solidFill>
                  <a:srgbClr val="00B050"/>
                </a:solidFill>
                <a:latin typeface="+mn-lt"/>
                <a:ea typeface="黑体" panose="02010609060101010101" charset="-122"/>
                <a:cs typeface="+mn-cs"/>
              </a:rPr>
              <a:t>承担责任</a:t>
            </a:r>
            <a:r>
              <a:rPr lang="en-US" altLang="zh-CN" sz="2520" b="1" kern="1200" dirty="0">
                <a:solidFill>
                  <a:srgbClr val="00B050"/>
                </a:solidFill>
                <a:latin typeface="+mn-lt"/>
                <a:ea typeface="黑体" panose="02010609060101010101" charset="-122"/>
                <a:cs typeface="+mn-cs"/>
              </a:rPr>
              <a:t>……</a:t>
            </a:r>
            <a:r>
              <a:rPr lang="zh-CN" altLang="en-US" sz="2520" b="1" kern="1200" dirty="0">
                <a:solidFill>
                  <a:srgbClr val="00B050"/>
                </a:solidFill>
                <a:latin typeface="+mn-lt"/>
                <a:ea typeface="黑体" panose="02010609060101010101" charset="-122"/>
                <a:cs typeface="+mn-cs"/>
              </a:rPr>
              <a:t>爱，首先意味着献给，把自己的精神力量献给爱侣，为他（她）缔</a:t>
            </a:r>
            <a:r>
              <a:rPr lang="zh-CN" altLang="en-US" sz="2520" b="1" kern="1200" dirty="0">
                <a:solidFill>
                  <a:schemeClr val="tx1"/>
                </a:solidFill>
                <a:latin typeface="+mn-lt"/>
                <a:ea typeface="黑体" panose="02010609060101010101" charset="-122"/>
                <a:cs typeface="+mn-cs"/>
              </a:rPr>
              <a:t>造幸福</a:t>
            </a:r>
            <a:r>
              <a:rPr lang="zh-CN" altLang="en-US" sz="2520" b="1" kern="1200" dirty="0">
                <a:solidFill>
                  <a:srgbClr val="0000FF"/>
                </a:solidFill>
                <a:latin typeface="+mn-lt"/>
                <a:ea typeface="黑体" panose="02010609060101010101" charset="-122"/>
                <a:cs typeface="+mn-cs"/>
              </a:rPr>
              <a:t>。</a:t>
            </a:r>
            <a:endParaRPr lang="zh-CN" altLang="en-US" sz="2520" kern="1200" dirty="0">
              <a:solidFill>
                <a:srgbClr val="0000FF"/>
              </a:solidFill>
              <a:latin typeface="+mn-lt"/>
              <a:ea typeface="黑体" panose="02010609060101010101" charset="-122"/>
              <a:cs typeface="+mn-cs"/>
            </a:endParaRPr>
          </a:p>
        </p:txBody>
      </p:sp>
      <p:pic>
        <p:nvPicPr>
          <p:cNvPr id="215043" name="图片 1296387" descr="images"/>
          <p:cNvPicPr>
            <a:picLocks noChangeAspect="1"/>
          </p:cNvPicPr>
          <p:nvPr/>
        </p:nvPicPr>
        <p:blipFill>
          <a:blip r:embed="rId1"/>
          <a:stretch>
            <a:fillRect/>
          </a:stretch>
        </p:blipFill>
        <p:spPr>
          <a:xfrm>
            <a:off x="5735955" y="2420620"/>
            <a:ext cx="3157855" cy="4208780"/>
          </a:xfrm>
          <a:prstGeom prst="rect">
            <a:avLst/>
          </a:prstGeom>
          <a:noFill/>
          <a:ln w="9525">
            <a:noFill/>
          </a:ln>
        </p:spPr>
      </p:pic>
      <p:sp>
        <p:nvSpPr>
          <p:cNvPr id="2" name="文本框 1"/>
          <p:cNvSpPr txBox="1"/>
          <p:nvPr/>
        </p:nvSpPr>
        <p:spPr>
          <a:xfrm>
            <a:off x="695325" y="1628775"/>
            <a:ext cx="8735060" cy="460375"/>
          </a:xfrm>
          <a:prstGeom prst="rect">
            <a:avLst/>
          </a:prstGeom>
          <a:noFill/>
        </p:spPr>
        <p:txBody>
          <a:bodyPr wrap="square" rtlCol="0">
            <a:spAutoFit/>
          </a:bodyPr>
          <a:lstStyle/>
          <a:p>
            <a:r>
              <a:rPr lang="zh-CN" altLang="en-US" sz="2400">
                <a:latin typeface="微软雅黑" panose="020B0503020204020204" pitchFamily="34" charset="-122"/>
                <a:ea typeface="微软雅黑" panose="020B0503020204020204" pitchFamily="34" charset="-122"/>
                <a:cs typeface="微软雅黑" panose="020B0503020204020204" pitchFamily="34" charset="-122"/>
              </a:rPr>
              <a:t>2.自觉承担责任。自愿地为对方承担责任，是爱情本质的体现</a:t>
            </a:r>
            <a:r>
              <a:rPr lang="zh-CN" altLang="en-US"/>
              <a:t>。</a:t>
            </a:r>
            <a:endParaRPr lang="zh-CN" altLang="en-US"/>
          </a:p>
        </p:txBody>
      </p:sp>
    </p:spTree>
  </p:cSld>
  <p:clrMapOvr>
    <a:masterClrMapping/>
  </p:clrMapOvr>
  <p:transition>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矩形 1302529"/>
          <p:cNvSpPr/>
          <p:nvPr/>
        </p:nvSpPr>
        <p:spPr>
          <a:xfrm>
            <a:off x="2495709" y="1484472"/>
            <a:ext cx="3270250" cy="589280"/>
          </a:xfrm>
          <a:prstGeom prst="rect">
            <a:avLst/>
          </a:prstGeom>
          <a:noFill/>
          <a:ln w="9525">
            <a:noFill/>
          </a:ln>
        </p:spPr>
        <p:txBody>
          <a:bodyPr wrap="none" lIns="92088" tIns="46044" rIns="92088" bIns="46044" anchor="t" anchorCtr="0">
            <a:spAutoFit/>
          </a:bodyPr>
          <a:lstStyle/>
          <a:p>
            <a:pPr defTabSz="1024255">
              <a:buNone/>
            </a:pPr>
            <a:r>
              <a:rPr lang="en-US" altLang="zh-CN" sz="3240" dirty="0">
                <a:solidFill>
                  <a:schemeClr val="tx1"/>
                </a:solidFill>
                <a:latin typeface="黑体" panose="02010609060101010101" charset="-122"/>
                <a:ea typeface="黑体" panose="02010609060101010101" charset="-122"/>
              </a:rPr>
              <a:t>3. </a:t>
            </a:r>
            <a:r>
              <a:rPr lang="zh-CN" altLang="en-US" sz="3240" dirty="0">
                <a:solidFill>
                  <a:schemeClr val="tx1"/>
                </a:solidFill>
                <a:latin typeface="黑体" panose="02010609060101010101" charset="-122"/>
                <a:ea typeface="黑体" panose="02010609060101010101" charset="-122"/>
              </a:rPr>
              <a:t>文明相亲相爱</a:t>
            </a:r>
            <a:endParaRPr lang="zh-CN" altLang="en-US" sz="3240" dirty="0">
              <a:solidFill>
                <a:schemeClr val="tx1"/>
              </a:solidFill>
              <a:latin typeface="黑体" panose="02010609060101010101" charset="-122"/>
              <a:ea typeface="黑体" panose="02010609060101010101" charset="-122"/>
            </a:endParaRPr>
          </a:p>
        </p:txBody>
      </p:sp>
      <p:pic>
        <p:nvPicPr>
          <p:cNvPr id="1302531" name="图片 1302530" descr="不文明的爱情方式"/>
          <p:cNvPicPr>
            <a:picLocks noChangeAspect="1"/>
          </p:cNvPicPr>
          <p:nvPr/>
        </p:nvPicPr>
        <p:blipFill>
          <a:blip r:embed="rId1"/>
          <a:stretch>
            <a:fillRect/>
          </a:stretch>
        </p:blipFill>
        <p:spPr>
          <a:xfrm>
            <a:off x="6023610" y="2593340"/>
            <a:ext cx="3105150" cy="3161030"/>
          </a:xfrm>
          <a:prstGeom prst="rect">
            <a:avLst/>
          </a:prstGeom>
          <a:noFill/>
          <a:ln w="9525">
            <a:noFill/>
          </a:ln>
        </p:spPr>
      </p:pic>
      <p:pic>
        <p:nvPicPr>
          <p:cNvPr id="1302532" name="图片 1302531" descr="19011205348313468">
            <a:hlinkClick r:id="rId2"/>
          </p:cNvPr>
          <p:cNvPicPr>
            <a:picLocks noChangeAspect="1"/>
          </p:cNvPicPr>
          <p:nvPr/>
        </p:nvPicPr>
        <p:blipFill>
          <a:blip r:embed="rId3"/>
          <a:stretch>
            <a:fillRect/>
          </a:stretch>
        </p:blipFill>
        <p:spPr>
          <a:xfrm flipH="1">
            <a:off x="1703705" y="2348865"/>
            <a:ext cx="3521710" cy="3406140"/>
          </a:xfrm>
          <a:prstGeom prst="rect">
            <a:avLst/>
          </a:prstGeom>
          <a:noFill/>
          <a:ln w="9525">
            <a:noFill/>
          </a:ln>
        </p:spPr>
      </p:pic>
      <p:sp>
        <p:nvSpPr>
          <p:cNvPr id="1302533" name="文本框 1302532"/>
          <p:cNvSpPr txBox="1"/>
          <p:nvPr/>
        </p:nvSpPr>
        <p:spPr>
          <a:xfrm>
            <a:off x="4223385" y="6337618"/>
            <a:ext cx="3727450" cy="520065"/>
          </a:xfrm>
          <a:prstGeom prst="rect">
            <a:avLst/>
          </a:prstGeom>
          <a:noFill/>
          <a:ln w="9525">
            <a:noFill/>
          </a:ln>
        </p:spPr>
        <p:txBody>
          <a:bodyPr wrap="none" lIns="92088" tIns="46044" rIns="92088" bIns="46044">
            <a:spAutoFit/>
          </a:bodyPr>
          <a:lstStyle/>
          <a:p>
            <a:pPr marR="0" defTabSz="1024255">
              <a:buClrTx/>
              <a:buSzTx/>
              <a:buFont typeface="Arial" panose="020B0604020202020204" pitchFamily="34" charset="0"/>
              <a:buNone/>
              <a:defRPr/>
            </a:pPr>
            <a:r>
              <a:rPr kumimoji="0" lang="zh-CN" altLang="en-US" sz="2790" kern="1200" cap="none" spc="0" normalizeH="0" baseline="0" noProof="1">
                <a:solidFill>
                  <a:schemeClr val="tx1"/>
                </a:solidFill>
                <a:effectLst>
                  <a:outerShdw blurRad="38100" dist="38100" dir="2700000">
                    <a:srgbClr val="C0C0C0"/>
                  </a:outerShdw>
                </a:effectLst>
                <a:latin typeface="楷体_GB2312" panose="02010609030101010101" pitchFamily="49" charset="-122"/>
                <a:ea typeface="楷体_GB2312" panose="02010609030101010101" pitchFamily="49" charset="-122"/>
                <a:cs typeface="+mn-ea"/>
              </a:rPr>
              <a:t>公共场所行为过分亲密</a:t>
            </a:r>
            <a:endParaRPr kumimoji="0" lang="zh-CN" altLang="en-US" sz="2790" kern="1200" cap="none" spc="0" normalizeH="0" baseline="0" noProof="1">
              <a:solidFill>
                <a:schemeClr val="tx1"/>
              </a:solidFill>
              <a:effectLst>
                <a:outerShdw blurRad="38100" dist="38100" dir="2700000">
                  <a:srgbClr val="C0C0C0"/>
                </a:outerShdw>
              </a:effectLst>
              <a:latin typeface="楷体_GB2312" panose="02010609030101010101" pitchFamily="49" charset="-122"/>
              <a:ea typeface="楷体_GB2312" panose="02010609030101010101" pitchFamily="49" charset="-122"/>
              <a:cs typeface="+mn-cs"/>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302531"/>
                                        </p:tgtEl>
                                        <p:attrNameLst>
                                          <p:attrName>style.visibility</p:attrName>
                                        </p:attrNameLst>
                                      </p:cBhvr>
                                      <p:to>
                                        <p:strVal val="visible"/>
                                      </p:to>
                                    </p:set>
                                    <p:animEffect transition="in" filter="checkerboard(across)">
                                      <p:cBhvr>
                                        <p:cTn id="7" dur="500"/>
                                        <p:tgtEl>
                                          <p:spTgt spid="1302531"/>
                                        </p:tgtEl>
                                      </p:cBhvr>
                                    </p:animEffect>
                                  </p:childTnLst>
                                </p:cTn>
                              </p:par>
                              <p:par>
                                <p:cTn id="8" presetID="5" presetClass="entr" presetSubtype="10" fill="hold" nodeType="withEffect">
                                  <p:stCondLst>
                                    <p:cond delay="0"/>
                                  </p:stCondLst>
                                  <p:childTnLst>
                                    <p:set>
                                      <p:cBhvr>
                                        <p:cTn id="9" dur="1" fill="hold">
                                          <p:stCondLst>
                                            <p:cond delay="0"/>
                                          </p:stCondLst>
                                        </p:cTn>
                                        <p:tgtEl>
                                          <p:spTgt spid="1302532"/>
                                        </p:tgtEl>
                                        <p:attrNameLst>
                                          <p:attrName>style.visibility</p:attrName>
                                        </p:attrNameLst>
                                      </p:cBhvr>
                                      <p:to>
                                        <p:strVal val="visible"/>
                                      </p:to>
                                    </p:set>
                                    <p:animEffect transition="in" filter="checkerboard(across)">
                                      <p:cBhvr>
                                        <p:cTn id="10" dur="500"/>
                                        <p:tgtEl>
                                          <p:spTgt spid="130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767408" y="2199232"/>
            <a:ext cx="8761371" cy="530225"/>
          </a:xfrm>
          <a:prstGeom prst="rect">
            <a:avLst/>
          </a:prstGeom>
          <a:noFill/>
        </p:spPr>
        <p:txBody>
          <a:bodyPr wrap="square" lIns="68580" tIns="34290" rIns="68580" bIns="34290" rtlCol="0" anchor="t">
            <a:spAutoFit/>
          </a:bodyPr>
          <a:lstStyle/>
          <a:p>
            <a:pPr>
              <a:lnSpc>
                <a:spcPct val="125000"/>
              </a:lnSpc>
              <a:spcBef>
                <a:spcPts val="600"/>
              </a:spcBef>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婚姻家庭是什么</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806827" y="2936812"/>
            <a:ext cx="4797582" cy="1572308"/>
            <a:chOff x="806827" y="2936812"/>
            <a:chExt cx="4797582" cy="1572308"/>
          </a:xfrm>
        </p:grpSpPr>
        <p:pic>
          <p:nvPicPr>
            <p:cNvPr id="55" name="图片 54"/>
            <p:cNvPicPr>
              <a:picLocks noChangeAspect="1"/>
            </p:cNvPicPr>
            <p:nvPr/>
          </p:nvPicPr>
          <p:blipFill>
            <a:blip r:embed="rId1"/>
            <a:stretch>
              <a:fillRect/>
            </a:stretch>
          </p:blipFill>
          <p:spPr>
            <a:xfrm>
              <a:off x="806827" y="2936812"/>
              <a:ext cx="4797582" cy="1572308"/>
            </a:xfrm>
            <a:prstGeom prst="rect">
              <a:avLst/>
            </a:prstGeom>
          </p:spPr>
        </p:pic>
        <p:sp>
          <p:nvSpPr>
            <p:cNvPr id="50" name="文本框 49"/>
            <p:cNvSpPr txBox="1"/>
            <p:nvPr/>
          </p:nvSpPr>
          <p:spPr>
            <a:xfrm>
              <a:off x="946168" y="3123757"/>
              <a:ext cx="4518900" cy="837565"/>
            </a:xfrm>
            <a:prstGeom prst="rect">
              <a:avLst/>
            </a:prstGeom>
            <a:noFill/>
          </p:spPr>
          <p:txBody>
            <a:bodyPr wrap="square" lIns="68580" tIns="34290" rIns="68580" bIns="34290" rtlCol="0" anchor="t">
              <a:spAutoFit/>
            </a:bodyPr>
            <a:lstStyle/>
            <a:p>
              <a:pPr algn="just">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所谓婚姻是指由法律所确认的男女两性的结合以及由此而产生的夫妻关系。</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 name="组合 2"/>
          <p:cNvGrpSpPr/>
          <p:nvPr/>
        </p:nvGrpSpPr>
        <p:grpSpPr>
          <a:xfrm>
            <a:off x="6128982" y="2936812"/>
            <a:ext cx="4797582" cy="1572308"/>
            <a:chOff x="6128982" y="2936812"/>
            <a:chExt cx="4797582" cy="1572308"/>
          </a:xfrm>
        </p:grpSpPr>
        <p:pic>
          <p:nvPicPr>
            <p:cNvPr id="72" name="图片 71"/>
            <p:cNvPicPr>
              <a:picLocks noChangeAspect="1"/>
            </p:cNvPicPr>
            <p:nvPr/>
          </p:nvPicPr>
          <p:blipFill>
            <a:blip r:embed="rId1"/>
            <a:stretch>
              <a:fillRect/>
            </a:stretch>
          </p:blipFill>
          <p:spPr>
            <a:xfrm>
              <a:off x="6128982" y="2936812"/>
              <a:ext cx="4797582" cy="1572308"/>
            </a:xfrm>
            <a:prstGeom prst="rect">
              <a:avLst/>
            </a:prstGeom>
          </p:spPr>
        </p:pic>
        <p:sp>
          <p:nvSpPr>
            <p:cNvPr id="58" name="文本框 57"/>
            <p:cNvSpPr txBox="1"/>
            <p:nvPr/>
          </p:nvSpPr>
          <p:spPr>
            <a:xfrm>
              <a:off x="6268323" y="3125893"/>
              <a:ext cx="4518900" cy="1188274"/>
            </a:xfrm>
            <a:prstGeom prst="rect">
              <a:avLst/>
            </a:prstGeom>
            <a:noFill/>
          </p:spPr>
          <p:txBody>
            <a:bodyPr wrap="square" lIns="68580" tIns="34290" rIns="68580" bIns="34290" rtlCol="0" anchor="t">
              <a:spAutoFit/>
            </a:bodyPr>
            <a:lstStyle/>
            <a:p>
              <a:pPr algn="just">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所谓家庭是指在婚姻关系、血缘关系或收养关系基础上产生的亲属之间所构成的社会生产单位。</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69" name="图片 6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999" y="4658599"/>
            <a:ext cx="2515238" cy="1701488"/>
          </a:xfrm>
          <a:prstGeom prst="roundRect">
            <a:avLst/>
          </a:prstGeom>
          <a:ln>
            <a:noFill/>
          </a:ln>
          <a:effectLst/>
        </p:spPr>
      </p:pic>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32" y="4679702"/>
            <a:ext cx="2456282" cy="1637522"/>
          </a:xfrm>
          <a:prstGeom prst="roundRect">
            <a:avLst/>
          </a:prstGeom>
          <a:ln>
            <a:noFill/>
          </a:ln>
          <a:effectLst/>
        </p:spPr>
      </p:pic>
      <p:sp>
        <p:nvSpPr>
          <p:cNvPr id="6" name="文本框 5"/>
          <p:cNvSpPr txBox="1"/>
          <p:nvPr/>
        </p:nvSpPr>
        <p:spPr>
          <a:xfrm>
            <a:off x="1055370" y="1340485"/>
            <a:ext cx="7145655" cy="521970"/>
          </a:xfrm>
          <a:prstGeom prst="rect">
            <a:avLst/>
          </a:prstGeom>
          <a:noFill/>
        </p:spPr>
        <p:txBody>
          <a:bodyPr wrap="square" rtlCol="0">
            <a:spAutoFit/>
          </a:bodyPr>
          <a:lstStyle/>
          <a:p>
            <a:pPr algn="l" defTabSz="1024255">
              <a:buClrTx/>
              <a:buSzTx/>
              <a:buFontTx/>
            </a:pPr>
            <a:r>
              <a:rPr lang="zh-CN" altLang="en-US" sz="2800"/>
              <a:t>（二）恋爱、婚姻家庭中的道德规范</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1000"/>
                                        <p:tgtEl>
                                          <p:spTgt spid="4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500" fill="hold"/>
                                        <p:tgtEl>
                                          <p:spTgt spid="69"/>
                                        </p:tgtEl>
                                        <p:attrNameLst>
                                          <p:attrName>ppt_x</p:attrName>
                                        </p:attrNameLst>
                                      </p:cBhvr>
                                      <p:tavLst>
                                        <p:tav tm="0">
                                          <p:val>
                                            <p:strVal val="0-#ppt_w/2"/>
                                          </p:val>
                                        </p:tav>
                                        <p:tav tm="100000">
                                          <p:val>
                                            <p:strVal val="#ppt_x"/>
                                          </p:val>
                                        </p:tav>
                                      </p:tavLst>
                                    </p:anim>
                                    <p:anim calcmode="lin" valueType="num">
                                      <p:cBhvr additive="base">
                                        <p:cTn id="17" dur="500" fill="hold"/>
                                        <p:tgtEl>
                                          <p:spTgt spid="69"/>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71"/>
                                        </p:tgtEl>
                                        <p:attrNameLst>
                                          <p:attrName>style.visibility</p:attrName>
                                        </p:attrNameLst>
                                      </p:cBhvr>
                                      <p:to>
                                        <p:strVal val="visible"/>
                                      </p:to>
                                    </p:set>
                                    <p:anim calcmode="lin" valueType="num">
                                      <p:cBhvr additive="base">
                                        <p:cTn id="26" dur="500" fill="hold"/>
                                        <p:tgtEl>
                                          <p:spTgt spid="71"/>
                                        </p:tgtEl>
                                        <p:attrNameLst>
                                          <p:attrName>ppt_x</p:attrName>
                                        </p:attrNameLst>
                                      </p:cBhvr>
                                      <p:tavLst>
                                        <p:tav tm="0">
                                          <p:val>
                                            <p:strVal val="1+#ppt_w/2"/>
                                          </p:val>
                                        </p:tav>
                                        <p:tav tm="100000">
                                          <p:val>
                                            <p:strVal val="#ppt_x"/>
                                          </p:val>
                                        </p:tav>
                                      </p:tavLst>
                                    </p:anim>
                                    <p:anim calcmode="lin" valueType="num">
                                      <p:cBhvr additive="base">
                                        <p:cTn id="27"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767408" y="2199232"/>
            <a:ext cx="8761371" cy="530225"/>
          </a:xfrm>
          <a:prstGeom prst="rect">
            <a:avLst/>
          </a:prstGeom>
          <a:noFill/>
        </p:spPr>
        <p:txBody>
          <a:bodyPr wrap="square" lIns="68580" tIns="34290" rIns="68580" bIns="34290" rtlCol="0" anchor="t">
            <a:spAutoFit/>
          </a:bodyPr>
          <a:lstStyle/>
          <a:p>
            <a:pPr>
              <a:lnSpc>
                <a:spcPct val="125000"/>
              </a:lnSpc>
              <a:spcBef>
                <a:spcPts val="600"/>
              </a:spcBef>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婚姻家庭中的道德规范主要内容</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5" name="Picture 2" descr="https://ss3.bdstatic.com/70cFv8Sh_Q1YnxGkpoWK1HF6hhy/it/u=333251470,1526906585&amp;fm=27&amp;gp=0.jpg"/>
          <p:cNvPicPr>
            <a:picLocks noChangeAspect="1"/>
          </p:cNvPicPr>
          <p:nvPr/>
        </p:nvPicPr>
        <p:blipFill>
          <a:blip r:embed="rId1" cstate="print"/>
          <a:stretch>
            <a:fillRect/>
          </a:stretch>
        </p:blipFill>
        <p:spPr>
          <a:xfrm>
            <a:off x="2408142" y="3166548"/>
            <a:ext cx="3445303" cy="2286315"/>
          </a:xfrm>
          <a:prstGeom prst="roundRect">
            <a:avLst/>
          </a:prstGeom>
          <a:noFill/>
          <a:ln w="9525">
            <a:noFill/>
          </a:ln>
        </p:spPr>
      </p:pic>
      <p:sp>
        <p:nvSpPr>
          <p:cNvPr id="72" name="文本框 71"/>
          <p:cNvSpPr txBox="1"/>
          <p:nvPr/>
        </p:nvSpPr>
        <p:spPr>
          <a:xfrm>
            <a:off x="6311715" y="2729123"/>
            <a:ext cx="4268866" cy="3300095"/>
          </a:xfrm>
          <a:prstGeom prst="rect">
            <a:avLst/>
          </a:prstGeom>
          <a:noFill/>
        </p:spPr>
        <p:txBody>
          <a:bodyPr wrap="square" lIns="68580" tIns="34290" rIns="68580" bIns="34290" rtlCol="0" anchor="t">
            <a:spAutoFit/>
          </a:bodyPr>
          <a:lstStyle/>
          <a:p>
            <a:pPr marL="457200" indent="-457200">
              <a:lnSpc>
                <a:spcPct val="150000"/>
              </a:lnSpc>
              <a:spcBef>
                <a:spcPts val="0"/>
              </a:spcBef>
              <a:buFont typeface="Arial" panose="020B0604020202020204" pitchFamily="34" charset="0"/>
              <a:buChar char="•"/>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尊老爱幼</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0"/>
              </a:spcBef>
              <a:buFont typeface="Arial" panose="020B0604020202020204" pitchFamily="34" charset="0"/>
              <a:buChar char="•"/>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男女平等</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0"/>
              </a:spcBef>
              <a:buFont typeface="Arial" panose="020B0604020202020204" pitchFamily="34" charset="0"/>
              <a:buChar char="•"/>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夫妻和睦</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0"/>
              </a:spcBef>
              <a:buFont typeface="Arial" panose="020B0604020202020204" pitchFamily="34" charset="0"/>
              <a:buChar char="•"/>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勤俭持家</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0"/>
              </a:spcBef>
              <a:buFont typeface="Arial" panose="020B0604020202020204" pitchFamily="34" charset="0"/>
              <a:buChar char="•"/>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邻里团结</a:t>
            </a:r>
            <a:endPar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982980" y="1484630"/>
            <a:ext cx="5872480" cy="521970"/>
          </a:xfrm>
          <a:prstGeom prst="rect">
            <a:avLst/>
          </a:prstGeom>
          <a:noFill/>
        </p:spPr>
        <p:txBody>
          <a:bodyPr wrap="none" rtlCol="0" anchor="t">
            <a:spAutoFit/>
          </a:bodyPr>
          <a:lstStyle/>
          <a:p>
            <a:r>
              <a:rPr lang="zh-CN" altLang="en-US" sz="2800">
                <a:sym typeface="+mn-ea"/>
              </a:rPr>
              <a:t>（二）恋爱、婚姻家庭中的道德规范</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1000"/>
                                        <p:tgtEl>
                                          <p:spTgt spid="42"/>
                                        </p:tgtEl>
                                      </p:cBhvr>
                                    </p:animEffect>
                                  </p:childTnLst>
                                </p:cTn>
                              </p:par>
                              <p:par>
                                <p:cTn id="8" presetID="2" presetClass="entr" presetSubtype="4"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additive="base">
                                        <p:cTn id="10" dur="500" fill="hold"/>
                                        <p:tgtEl>
                                          <p:spTgt spid="55"/>
                                        </p:tgtEl>
                                        <p:attrNameLst>
                                          <p:attrName>ppt_x</p:attrName>
                                        </p:attrNameLst>
                                      </p:cBhvr>
                                      <p:tavLst>
                                        <p:tav tm="0">
                                          <p:val>
                                            <p:strVal val="#ppt_x"/>
                                          </p:val>
                                        </p:tav>
                                        <p:tav tm="100000">
                                          <p:val>
                                            <p:strVal val="#ppt_x"/>
                                          </p:val>
                                        </p:tav>
                                      </p:tavLst>
                                    </p:anim>
                                    <p:anim calcmode="lin" valueType="num">
                                      <p:cBhvr additive="base">
                                        <p:cTn id="11" dur="500" fill="hold"/>
                                        <p:tgtEl>
                                          <p:spTgt spid="55"/>
                                        </p:tgtEl>
                                        <p:attrNameLst>
                                          <p:attrName>ppt_y</p:attrName>
                                        </p:attrNameLst>
                                      </p:cBhvr>
                                      <p:tavLst>
                                        <p:tav tm="0">
                                          <p:val>
                                            <p:strVal val="1+#ppt_h/2"/>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barn(inVertical)">
                                      <p:cBhvr>
                                        <p:cTn id="1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3253433" y="2029725"/>
            <a:ext cx="8761371" cy="452755"/>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对于日趋严重的老龄化问题和独生子女问题意义重大。</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916954" y="1911822"/>
            <a:ext cx="2189923" cy="691515"/>
            <a:chOff x="6212393" y="3237230"/>
            <a:chExt cx="2189923" cy="691515"/>
          </a:xfrm>
        </p:grpSpPr>
        <p:sp>
          <p:nvSpPr>
            <p:cNvPr id="49" name="MH_SubTitle_1"/>
            <p:cNvSpPr/>
            <p:nvPr>
              <p:custDataLst>
                <p:tags r:id="rId1"/>
              </p:custDataLst>
            </p:nvPr>
          </p:nvSpPr>
          <p:spPr>
            <a:xfrm>
              <a:off x="6212393" y="3237230"/>
              <a:ext cx="2189923" cy="691515"/>
            </a:xfrm>
            <a:prstGeom prst="roundRect">
              <a:avLst/>
            </a:prstGeom>
            <a:blipFill>
              <a:blip r:embed="rId2"/>
              <a:stretch>
                <a:fillRect/>
              </a:stretch>
            </a:blip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algn="ctr"/>
              <a:endParaRPr lang="zh-CN" altLang="en-US" sz="1050" dirty="0">
                <a:solidFill>
                  <a:srgbClr val="FBD465"/>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文本框 22"/>
            <p:cNvSpPr/>
            <p:nvPr/>
          </p:nvSpPr>
          <p:spPr>
            <a:xfrm>
              <a:off x="6351090" y="3363696"/>
              <a:ext cx="1912528" cy="438582"/>
            </a:xfrm>
            <a:prstGeom prst="rect">
              <a:avLst/>
            </a:prstGeom>
            <a:noFill/>
            <a:ln w="9525">
              <a:noFill/>
            </a:ln>
          </p:spPr>
          <p:txBody>
            <a:bodyPr wrap="square" lIns="68580" tIns="34290" rIns="68580" bIns="34290" anchor="t">
              <a:spAutoFit/>
            </a:bodyPr>
            <a:lstStyle/>
            <a:p>
              <a:pPr algn="ctr"/>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尊老爱幼</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 name="文本框 4"/>
          <p:cNvSpPr txBox="1"/>
          <p:nvPr/>
        </p:nvSpPr>
        <p:spPr>
          <a:xfrm>
            <a:off x="2447418" y="6238382"/>
            <a:ext cx="6392608" cy="452755"/>
          </a:xfrm>
          <a:prstGeom prst="rect">
            <a:avLst/>
          </a:prstGeom>
          <a:noFill/>
        </p:spPr>
        <p:txBody>
          <a:bodyPr wrap="square" lIns="68580" tIns="34290" rIns="68580" bIns="34290" rtlCol="0" anchor="t">
            <a:spAutoFit/>
          </a:bodyPr>
          <a:lstStyle/>
          <a:p>
            <a:pPr indent="647700" algn="ctr">
              <a:lnSpc>
                <a:spcPct val="125000"/>
              </a:lnSpc>
              <a:spcBef>
                <a:spcPts val="600"/>
              </a:spcBef>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动画：尊敬长辈</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447290" y="1390015"/>
            <a:ext cx="5872480" cy="521970"/>
          </a:xfrm>
          <a:prstGeom prst="rect">
            <a:avLst/>
          </a:prstGeom>
          <a:noFill/>
        </p:spPr>
        <p:txBody>
          <a:bodyPr wrap="none" rtlCol="0" anchor="t">
            <a:spAutoFit/>
          </a:bodyPr>
          <a:lstStyle/>
          <a:p>
            <a:pPr algn="l">
              <a:buClrTx/>
              <a:buSzTx/>
              <a:buFontTx/>
            </a:pPr>
            <a:r>
              <a:rPr lang="zh-CN" altLang="en-US" sz="2800">
                <a:sym typeface="+mn-ea"/>
              </a:rPr>
              <a:t>（二）恋爱、婚姻家庭中的道德规范</a:t>
            </a:r>
            <a:endParaRPr lang="zh-CN" altLang="en-US" sz="2800"/>
          </a:p>
        </p:txBody>
      </p:sp>
      <p:sp>
        <p:nvSpPr>
          <p:cNvPr id="24" name="文本框 23"/>
          <p:cNvSpPr txBox="1"/>
          <p:nvPr/>
        </p:nvSpPr>
        <p:spPr>
          <a:xfrm>
            <a:off x="2693035" y="2603500"/>
            <a:ext cx="7123430" cy="398780"/>
          </a:xfrm>
          <a:prstGeom prst="rect">
            <a:avLst/>
          </a:prstGeom>
          <a:noFill/>
        </p:spPr>
        <p:txBody>
          <a:bodyPr wrap="square" rtlCol="0">
            <a:spAutoFit/>
          </a:bodyPr>
          <a:lstStyle/>
          <a:p>
            <a:r>
              <a:rPr lang="zh-CN" altLang="en-US" sz="2000"/>
              <a:t>视频：父亲写给儿子的信</a:t>
            </a:r>
            <a:endParaRPr lang="zh-CN" altLang="en-US" sz="2000"/>
          </a:p>
        </p:txBody>
      </p:sp>
      <p:pic>
        <p:nvPicPr>
          <p:cNvPr id="2" name="父亲给儿子的一封信_染零捌落_新浪播客_chunk_1">
            <a:hlinkClick r:id="" action="ppaction://media"/>
          </p:cNvPr>
          <p:cNvPicPr/>
          <p:nvPr>
            <a:videoFile r:link="rId3"/>
            <p:extLst>
              <p:ext uri="{DAA4B4D4-6D71-4841-9C94-3DE7FCFB9230}">
                <p14:media xmlns:p14="http://schemas.microsoft.com/office/powerpoint/2010/main" r:embed="rId3"/>
              </p:ext>
            </p:extLst>
          </p:nvPr>
        </p:nvPicPr>
        <p:blipFill>
          <a:blip r:embed="rId4"/>
          <a:stretch>
            <a:fillRect/>
          </a:stretch>
        </p:blipFill>
        <p:spPr>
          <a:xfrm>
            <a:off x="1702435" y="3123565"/>
            <a:ext cx="7028180" cy="3295015"/>
          </a:xfrm>
          <a:prstGeom prst="rect">
            <a:avLst/>
          </a:prstGeom>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1000"/>
                                        <p:tgtEl>
                                          <p:spTgt spid="4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1">
                  <p:stCondLst>
                    <p:cond delay="indefinite"/>
                  </p:stCondLst>
                  <p:endCondLst>
                    <p:cond evt="onNext" delay="0">
                      <p:tgtEl>
                        <p:sldTgt/>
                      </p:tgtEl>
                    </p:cond>
                    <p:cond evt="onPrev" delay="0">
                      <p:tgtEl>
                        <p:sldTgt/>
                      </p:tgtEl>
                    </p:cond>
                  </p:end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4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767408" y="2472055"/>
            <a:ext cx="10441160" cy="837565"/>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家庭生活中的男女平等表现为夫妻权利义务、人格地位上的平等，又表现为平等地对待自己的子女。</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1" name="Picture 9" descr="t0149015e911695827f"/>
          <p:cNvPicPr>
            <a:picLocks noChangeAspect="1"/>
          </p:cNvPicPr>
          <p:nvPr/>
        </p:nvPicPr>
        <p:blipFill>
          <a:blip r:embed="rId1" cstate="print"/>
          <a:stretch>
            <a:fillRect/>
          </a:stretch>
        </p:blipFill>
        <p:spPr>
          <a:xfrm>
            <a:off x="3682523" y="3309385"/>
            <a:ext cx="4809321" cy="2999124"/>
          </a:xfrm>
          <a:prstGeom prst="roundRect">
            <a:avLst/>
          </a:prstGeom>
          <a:noFill/>
          <a:ln w="9525">
            <a:noFill/>
          </a:ln>
        </p:spPr>
      </p:pic>
      <p:grpSp>
        <p:nvGrpSpPr>
          <p:cNvPr id="52" name="组合 51"/>
          <p:cNvGrpSpPr/>
          <p:nvPr/>
        </p:nvGrpSpPr>
        <p:grpSpPr>
          <a:xfrm>
            <a:off x="981089" y="1681952"/>
            <a:ext cx="2189923" cy="691515"/>
            <a:chOff x="6212393" y="3237230"/>
            <a:chExt cx="2189923" cy="691515"/>
          </a:xfrm>
        </p:grpSpPr>
        <p:sp>
          <p:nvSpPr>
            <p:cNvPr id="53" name="MH_SubTitle_1"/>
            <p:cNvSpPr/>
            <p:nvPr>
              <p:custDataLst>
                <p:tags r:id="rId2"/>
              </p:custDataLst>
            </p:nvPr>
          </p:nvSpPr>
          <p:spPr>
            <a:xfrm>
              <a:off x="6212393" y="3237230"/>
              <a:ext cx="2189923" cy="691515"/>
            </a:xfrm>
            <a:prstGeom prst="roundRect">
              <a:avLst/>
            </a:prstGeom>
            <a:blipFill>
              <a:blip r:embed="rId3"/>
              <a:stretch>
                <a:fillRect/>
              </a:stretch>
            </a:blip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algn="ctr"/>
              <a:endParaRPr lang="zh-CN" altLang="en-US" sz="1050" dirty="0">
                <a:solidFill>
                  <a:srgbClr val="FBD465"/>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文本框 22"/>
            <p:cNvSpPr/>
            <p:nvPr/>
          </p:nvSpPr>
          <p:spPr>
            <a:xfrm>
              <a:off x="6351090" y="3363696"/>
              <a:ext cx="1912528" cy="438582"/>
            </a:xfrm>
            <a:prstGeom prst="rect">
              <a:avLst/>
            </a:prstGeom>
            <a:noFill/>
            <a:ln w="9525">
              <a:noFill/>
            </a:ln>
          </p:spPr>
          <p:txBody>
            <a:bodyPr wrap="square" lIns="68580" tIns="34290" rIns="68580" bIns="34290" anchor="t">
              <a:spAutoFit/>
            </a:bodyPr>
            <a:lstStyle/>
            <a:p>
              <a:pPr algn="ctr"/>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男女平等</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文本框 2"/>
          <p:cNvSpPr txBox="1"/>
          <p:nvPr/>
        </p:nvSpPr>
        <p:spPr>
          <a:xfrm>
            <a:off x="2120900" y="1061720"/>
            <a:ext cx="5872480" cy="521970"/>
          </a:xfrm>
          <a:prstGeom prst="rect">
            <a:avLst/>
          </a:prstGeom>
          <a:noFill/>
        </p:spPr>
        <p:txBody>
          <a:bodyPr wrap="none" rtlCol="0" anchor="t">
            <a:spAutoFit/>
          </a:bodyPr>
          <a:lstStyle/>
          <a:p>
            <a:pPr algn="l">
              <a:buClrTx/>
              <a:buSzTx/>
              <a:buFontTx/>
            </a:pPr>
            <a:r>
              <a:rPr lang="zh-CN" altLang="en-US" sz="2800">
                <a:sym typeface="+mn-ea"/>
              </a:rPr>
              <a:t>（二）恋爱、婚姻家庭中的道德规范</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1000"/>
                                        <p:tgtEl>
                                          <p:spTgt spid="42"/>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743278" y="2534634"/>
            <a:ext cx="11017224" cy="452755"/>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夫妻和睦，是在男女平等基础上互敬互爱、互助互让。</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2" name="Picture 8" descr="wj20118316"/>
          <p:cNvPicPr>
            <a:picLocks noChangeAspect="1"/>
          </p:cNvPicPr>
          <p:nvPr/>
        </p:nvPicPr>
        <p:blipFill>
          <a:blip r:embed="rId1" cstate="print"/>
          <a:stretch>
            <a:fillRect/>
          </a:stretch>
        </p:blipFill>
        <p:spPr>
          <a:xfrm>
            <a:off x="3356277" y="3066753"/>
            <a:ext cx="5432455" cy="3259606"/>
          </a:xfrm>
          <a:prstGeom prst="roundRect">
            <a:avLst/>
          </a:prstGeom>
          <a:noFill/>
          <a:ln w="9525">
            <a:noFill/>
          </a:ln>
        </p:spPr>
      </p:pic>
      <p:grpSp>
        <p:nvGrpSpPr>
          <p:cNvPr id="51" name="组合 50"/>
          <p:cNvGrpSpPr/>
          <p:nvPr/>
        </p:nvGrpSpPr>
        <p:grpSpPr>
          <a:xfrm>
            <a:off x="1114439" y="1890232"/>
            <a:ext cx="2189923" cy="691515"/>
            <a:chOff x="341183" y="3802380"/>
            <a:chExt cx="2189923" cy="691515"/>
          </a:xfrm>
        </p:grpSpPr>
        <p:sp>
          <p:nvSpPr>
            <p:cNvPr id="53" name="MH_SubTitle_1"/>
            <p:cNvSpPr/>
            <p:nvPr>
              <p:custDataLst>
                <p:tags r:id="rId2"/>
              </p:custDataLst>
            </p:nvPr>
          </p:nvSpPr>
          <p:spPr>
            <a:xfrm>
              <a:off x="341183" y="3802380"/>
              <a:ext cx="2189923" cy="691515"/>
            </a:xfrm>
            <a:prstGeom prst="roundRect">
              <a:avLst/>
            </a:prstGeom>
            <a:blipFill>
              <a:blip r:embed="rId3"/>
              <a:stretch>
                <a:fillRect/>
              </a:stretch>
            </a:blip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algn="ctr"/>
              <a:endParaRPr lang="zh-CN" altLang="en-US" sz="1050" dirty="0">
                <a:solidFill>
                  <a:srgbClr val="FBD465"/>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文本框 22"/>
            <p:cNvSpPr/>
            <p:nvPr/>
          </p:nvSpPr>
          <p:spPr>
            <a:xfrm>
              <a:off x="485595" y="3928846"/>
              <a:ext cx="1912528" cy="438582"/>
            </a:xfrm>
            <a:prstGeom prst="rect">
              <a:avLst/>
            </a:prstGeom>
            <a:noFill/>
            <a:ln w="9525">
              <a:noFill/>
            </a:ln>
          </p:spPr>
          <p:txBody>
            <a:bodyPr wrap="square" lIns="68580" tIns="34290" rIns="68580" bIns="34290" anchor="t">
              <a:spAutoFit/>
            </a:bodyPr>
            <a:lstStyle/>
            <a:p>
              <a:pPr algn="ctr"/>
              <a:r>
                <a:rPr lang="zh-CN" altLang="en-US" sz="2400" b="1">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夫妻和睦</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文本框 2"/>
          <p:cNvSpPr txBox="1"/>
          <p:nvPr/>
        </p:nvSpPr>
        <p:spPr>
          <a:xfrm>
            <a:off x="262890" y="1196340"/>
            <a:ext cx="5872480" cy="521970"/>
          </a:xfrm>
          <a:prstGeom prst="rect">
            <a:avLst/>
          </a:prstGeom>
          <a:noFill/>
        </p:spPr>
        <p:txBody>
          <a:bodyPr wrap="none" rtlCol="0" anchor="t">
            <a:spAutoFit/>
          </a:bodyPr>
          <a:lstStyle/>
          <a:p>
            <a:r>
              <a:rPr lang="zh-CN" altLang="en-US" sz="2800">
                <a:sym typeface="+mn-ea"/>
              </a:rPr>
              <a:t>（二）恋爱、婚姻家庭中的道德规范</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1000"/>
                                        <p:tgtEl>
                                          <p:spTgt spid="42"/>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755343" y="2556272"/>
            <a:ext cx="10441160" cy="837565"/>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大学生要尊重父母劳动所得，体谅父母的辛苦操劳，在日常生活中注意节俭，尽量减轻父母和家庭的生活负担。</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1" name="Picture 8" descr="11-14121411001K17"/>
          <p:cNvPicPr>
            <a:picLocks noChangeAspect="1"/>
          </p:cNvPicPr>
          <p:nvPr/>
        </p:nvPicPr>
        <p:blipFill>
          <a:blip r:embed="rId1" cstate="print"/>
          <a:stretch>
            <a:fillRect/>
          </a:stretch>
        </p:blipFill>
        <p:spPr>
          <a:xfrm>
            <a:off x="2417938" y="3433831"/>
            <a:ext cx="7361213" cy="2520280"/>
          </a:xfrm>
          <a:prstGeom prst="roundRect">
            <a:avLst/>
          </a:prstGeom>
        </p:spPr>
        <p:style>
          <a:lnRef idx="3">
            <a:schemeClr val="lt1"/>
          </a:lnRef>
          <a:fillRef idx="1">
            <a:schemeClr val="accent3"/>
          </a:fillRef>
          <a:effectRef idx="1">
            <a:schemeClr val="accent3"/>
          </a:effectRef>
          <a:fontRef idx="minor">
            <a:schemeClr val="lt1"/>
          </a:fontRef>
        </p:style>
      </p:pic>
      <p:grpSp>
        <p:nvGrpSpPr>
          <p:cNvPr id="52" name="组合 51"/>
          <p:cNvGrpSpPr/>
          <p:nvPr/>
        </p:nvGrpSpPr>
        <p:grpSpPr>
          <a:xfrm>
            <a:off x="1097929" y="1883882"/>
            <a:ext cx="2189923" cy="691515"/>
            <a:chOff x="6212393" y="3237230"/>
            <a:chExt cx="2189923" cy="691515"/>
          </a:xfrm>
        </p:grpSpPr>
        <p:sp>
          <p:nvSpPr>
            <p:cNvPr id="53" name="MH_SubTitle_1"/>
            <p:cNvSpPr/>
            <p:nvPr>
              <p:custDataLst>
                <p:tags r:id="rId2"/>
              </p:custDataLst>
            </p:nvPr>
          </p:nvSpPr>
          <p:spPr>
            <a:xfrm>
              <a:off x="6212393" y="3237230"/>
              <a:ext cx="2189923" cy="691515"/>
            </a:xfrm>
            <a:prstGeom prst="roundRect">
              <a:avLst/>
            </a:prstGeom>
            <a:blipFill>
              <a:blip r:embed="rId3"/>
              <a:stretch>
                <a:fillRect/>
              </a:stretch>
            </a:blip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algn="ctr"/>
              <a:endParaRPr lang="zh-CN" altLang="en-US" sz="1050" dirty="0">
                <a:solidFill>
                  <a:srgbClr val="FBD465"/>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文本框 22"/>
            <p:cNvSpPr/>
            <p:nvPr/>
          </p:nvSpPr>
          <p:spPr>
            <a:xfrm>
              <a:off x="6351090" y="3363696"/>
              <a:ext cx="1912528" cy="438582"/>
            </a:xfrm>
            <a:prstGeom prst="rect">
              <a:avLst/>
            </a:prstGeom>
            <a:noFill/>
            <a:ln w="9525">
              <a:noFill/>
            </a:ln>
          </p:spPr>
          <p:txBody>
            <a:bodyPr wrap="square" lIns="68580" tIns="34290" rIns="68580" bIns="34290" anchor="t">
              <a:spAutoFit/>
            </a:bodyPr>
            <a:lstStyle/>
            <a:p>
              <a:pPr algn="ctr"/>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勤俭持家</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文本框 2"/>
          <p:cNvSpPr txBox="1"/>
          <p:nvPr/>
        </p:nvSpPr>
        <p:spPr>
          <a:xfrm>
            <a:off x="1293495" y="1143635"/>
            <a:ext cx="7041515" cy="521970"/>
          </a:xfrm>
          <a:prstGeom prst="rect">
            <a:avLst/>
          </a:prstGeom>
          <a:noFill/>
        </p:spPr>
        <p:txBody>
          <a:bodyPr wrap="square" rtlCol="0">
            <a:spAutoFit/>
          </a:bodyPr>
          <a:lstStyle/>
          <a:p>
            <a:pPr algn="l">
              <a:buClrTx/>
              <a:buSzTx/>
              <a:buFontTx/>
            </a:pPr>
            <a:r>
              <a:rPr lang="zh-CN" altLang="en-US" sz="2800">
                <a:sym typeface="+mn-ea"/>
              </a:rPr>
              <a:t>（二）恋爱、婚姻家庭中的道德规范</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1000"/>
                                        <p:tgtEl>
                                          <p:spTgt spid="42"/>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8"/>
          <p:cNvGrpSpPr/>
          <p:nvPr/>
        </p:nvGrpSpPr>
        <p:grpSpPr>
          <a:xfrm>
            <a:off x="3475038" y="3112135"/>
            <a:ext cx="5681662" cy="463550"/>
            <a:chOff x="2060670" y="3107172"/>
            <a:chExt cx="7576580" cy="618025"/>
          </a:xfrm>
        </p:grpSpPr>
        <p:sp>
          <p:nvSpPr>
            <p:cNvPr id="14" name="矩形 13"/>
            <p:cNvSpPr/>
            <p:nvPr/>
          </p:nvSpPr>
          <p:spPr>
            <a:xfrm>
              <a:off x="2060670" y="3140423"/>
              <a:ext cx="7576580" cy="584774"/>
            </a:xfrm>
            <a:prstGeom prst="rect">
              <a:avLst/>
            </a:prstGeom>
            <a:gradFill>
              <a:gsLst>
                <a:gs pos="1000">
                  <a:srgbClr val="FF0000">
                    <a:alpha val="58000"/>
                  </a:srgbClr>
                </a:gs>
                <a:gs pos="100000">
                  <a:srgbClr val="C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3"/>
            <p:cNvSpPr/>
            <p:nvPr/>
          </p:nvSpPr>
          <p:spPr>
            <a:xfrm>
              <a:off x="2060670" y="3107172"/>
              <a:ext cx="7576580" cy="613792"/>
            </a:xfrm>
            <a:prstGeom prst="rect">
              <a:avLst/>
            </a:prstGeom>
            <a:noFill/>
            <a:ln w="9525">
              <a:noFill/>
            </a:ln>
          </p:spPr>
          <p:txBody>
            <a:bodyPr wrap="square" anchor="t" anchorCtr="0">
              <a:spAutoFit/>
            </a:bodyPr>
            <a:lstStyle/>
            <a:p>
              <a:pPr algn="ctr">
                <a:buClrTx/>
                <a:buSzTx/>
                <a:buFontTx/>
              </a:pPr>
              <a:r>
                <a:rPr lang="zh-CN" altLang="en-US" sz="2400" b="1" dirty="0">
                  <a:solidFill>
                    <a:srgbClr val="FFFFFF"/>
                  </a:solidFill>
                  <a:latin typeface="Arial" panose="020B0604020202020204" pitchFamily="34" charset="0"/>
                  <a:ea typeface="微软雅黑" panose="020B0503020204020204" pitchFamily="34" charset="-122"/>
                  <a:sym typeface="微软雅黑" panose="020B0503020204020204" pitchFamily="34" charset="-122"/>
                </a:rPr>
                <a:t>第三节：</a:t>
              </a:r>
              <a:r>
                <a:rPr lang="zh-CN" altLang="en-US" sz="2400" b="1" dirty="0">
                  <a:solidFill>
                    <a:srgbClr val="FFFFFF"/>
                  </a:solidFill>
                  <a:ea typeface="微软雅黑" panose="020B0503020204020204" pitchFamily="34" charset="-122"/>
                  <a:sym typeface="Arial" panose="020B0604020202020204" pitchFamily="34" charset="0"/>
                </a:rPr>
                <a:t>投身崇德向善的道德实践</a:t>
              </a:r>
              <a:endParaRPr lang="zh-CN" altLang="en-US" sz="2400" b="1" dirty="0">
                <a:solidFill>
                  <a:srgbClr val="FFFFFF"/>
                </a:solidFill>
                <a:ea typeface="微软雅黑" panose="020B0503020204020204" pitchFamily="34" charset="-122"/>
                <a:sym typeface="Arial" panose="020B0604020202020204" pitchFamily="34" charset="0"/>
              </a:endParaRPr>
            </a:p>
          </p:txBody>
        </p:sp>
      </p:grpSp>
      <p:cxnSp>
        <p:nvCxnSpPr>
          <p:cNvPr id="16" name="直接连接符 15"/>
          <p:cNvCxnSpPr/>
          <p:nvPr/>
        </p:nvCxnSpPr>
        <p:spPr>
          <a:xfrm>
            <a:off x="2633663" y="3356610"/>
            <a:ext cx="841375"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9156700" y="3356610"/>
            <a:ext cx="620713" cy="0"/>
          </a:xfrm>
          <a:prstGeom prst="line">
            <a:avLst/>
          </a:prstGeom>
          <a:ln w="38100">
            <a:solidFill>
              <a:srgbClr val="C00000"/>
            </a:solidFill>
            <a:headEnd type="oval"/>
          </a:ln>
        </p:spPr>
        <p:style>
          <a:lnRef idx="1">
            <a:schemeClr val="accent1"/>
          </a:lnRef>
          <a:fillRef idx="0">
            <a:schemeClr val="accent1"/>
          </a:fillRef>
          <a:effectRef idx="0">
            <a:schemeClr val="accent1"/>
          </a:effectRef>
          <a:fontRef idx="minor">
            <a:schemeClr val="tx1"/>
          </a:fontRef>
        </p:style>
      </p:cxnSp>
      <p:pic>
        <p:nvPicPr>
          <p:cNvPr id="20" name="图片 2"/>
          <p:cNvPicPr>
            <a:picLocks noChangeAspect="1"/>
          </p:cNvPicPr>
          <p:nvPr/>
        </p:nvPicPr>
        <p:blipFill>
          <a:blip r:embed="rId1"/>
          <a:srcRect t="54228"/>
          <a:stretch>
            <a:fillRect/>
          </a:stretch>
        </p:blipFill>
        <p:spPr>
          <a:xfrm>
            <a:off x="5080" y="3486785"/>
            <a:ext cx="12186920" cy="3371215"/>
          </a:xfrm>
          <a:prstGeom prst="rect">
            <a:avLst/>
          </a:prstGeom>
          <a:noFill/>
          <a:ln w="9525">
            <a:noFill/>
          </a:ln>
          <a:effectLst>
            <a:softEdge rad="127000"/>
          </a:effectLst>
        </p:spPr>
      </p:pic>
      <p:sp>
        <p:nvSpPr>
          <p:cNvPr id="4" name="文本框 3"/>
          <p:cNvSpPr txBox="1"/>
          <p:nvPr/>
        </p:nvSpPr>
        <p:spPr>
          <a:xfrm>
            <a:off x="2237740" y="996315"/>
            <a:ext cx="8314055" cy="1579880"/>
          </a:xfrm>
          <a:prstGeom prst="rect">
            <a:avLst/>
          </a:prstGeom>
          <a:noFill/>
        </p:spPr>
        <p:txBody>
          <a:bodyPr wrap="square" rtlCol="0">
            <a:spAutoFit/>
          </a:bodyPr>
          <a:lstStyle/>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sym typeface="微软雅黑" panose="020B0503020204020204" pitchFamily="34" charset="-122"/>
              </a:rPr>
              <a:t>第五章</a:t>
            </a:r>
            <a:endPar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sym typeface="微软雅黑" panose="020B0503020204020204" pitchFamily="34" charset="-122"/>
            </a:endParaRPr>
          </a:p>
          <a:p>
            <a:pPr algn="ctr" eaLnBrk="0" hangingPunct="0">
              <a:lnSpc>
                <a:spcPct val="110000"/>
              </a:lnSpc>
            </a:pPr>
            <a:r>
              <a:rPr lang="zh-CN" altLang="en-US" sz="4400" dirty="0">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sym typeface="Arial" panose="020B0604020202020204" pitchFamily="34" charset="0"/>
              </a:rPr>
              <a:t>遵守道德规范 锤炼道德品格</a:t>
            </a:r>
            <a:endParaRPr lang="zh-CN" altLang="en-US" sz="4400" noProof="1">
              <a:gradFill>
                <a:gsLst>
                  <a:gs pos="0">
                    <a:srgbClr val="FE4444"/>
                  </a:gs>
                  <a:gs pos="100000">
                    <a:srgbClr val="832B2B"/>
                  </a:gs>
                </a:gsLst>
                <a:lin scaled="0"/>
              </a:gradFill>
              <a:effectLst>
                <a:outerShdw blurRad="38100" dist="19050" dir="2700000" algn="tl" rotWithShape="0">
                  <a:schemeClr val="dk1">
                    <a:alpha val="40000"/>
                  </a:schemeClr>
                </a:outerShdw>
              </a:effectLst>
              <a:latin typeface="华文行楷" panose="02010800040101010101" charset="-122"/>
              <a:ea typeface="华文行楷" panose="02010800040101010101"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8" descr="60e84954gaf83f7026459&amp;690&amp;690"/>
          <p:cNvPicPr>
            <a:picLocks noChangeAspect="1"/>
          </p:cNvPicPr>
          <p:nvPr/>
        </p:nvPicPr>
        <p:blipFill>
          <a:blip r:embed="rId1" cstate="print"/>
          <a:stretch>
            <a:fillRect/>
          </a:stretch>
        </p:blipFill>
        <p:spPr>
          <a:xfrm>
            <a:off x="1473389" y="2601904"/>
            <a:ext cx="5714116" cy="3414632"/>
          </a:xfrm>
          <a:prstGeom prst="roundRect">
            <a:avLst/>
          </a:prstGeom>
          <a:noFill/>
          <a:ln w="9525">
            <a:noFill/>
          </a:ln>
        </p:spPr>
      </p:pic>
      <p:grpSp>
        <p:nvGrpSpPr>
          <p:cNvPr id="5" name="组合 4"/>
          <p:cNvGrpSpPr/>
          <p:nvPr/>
        </p:nvGrpSpPr>
        <p:grpSpPr>
          <a:xfrm>
            <a:off x="7492282" y="2727313"/>
            <a:ext cx="2837354" cy="756640"/>
            <a:chOff x="7579126" y="3382418"/>
            <a:chExt cx="2837354" cy="756640"/>
          </a:xfrm>
        </p:grpSpPr>
        <p:sp>
          <p:nvSpPr>
            <p:cNvPr id="58" name="矩形 57"/>
            <p:cNvSpPr/>
            <p:nvPr/>
          </p:nvSpPr>
          <p:spPr>
            <a:xfrm>
              <a:off x="8146028" y="3499127"/>
              <a:ext cx="1703553" cy="430887"/>
            </a:xfrm>
            <a:prstGeom prst="rect">
              <a:avLst/>
            </a:prstGeom>
          </p:spPr>
          <p:txBody>
            <a:bodyPr vert="horz" wrap="square">
              <a:spAutoFit/>
            </a:bodyPr>
            <a:lstStyle/>
            <a:p>
              <a:pPr lvl="0" algn="ctr">
                <a:spcBef>
                  <a:spcPts val="0"/>
                </a:spcBef>
              </a:pPr>
              <a:r>
                <a:rPr lang="zh-CN" altLang="en-US"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千金买地</a:t>
              </a:r>
              <a:endParaRPr lang="zh-CN" altLang="en-US"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9" name="组合 68"/>
            <p:cNvGrpSpPr/>
            <p:nvPr/>
          </p:nvGrpSpPr>
          <p:grpSpPr>
            <a:xfrm rot="16200000">
              <a:off x="7458784" y="3502760"/>
              <a:ext cx="756640" cy="515956"/>
              <a:chOff x="3559174" y="1708151"/>
              <a:chExt cx="5070474" cy="3457576"/>
            </a:xfrm>
            <a:solidFill>
              <a:srgbClr val="FBD465"/>
            </a:solidFill>
          </p:grpSpPr>
          <p:sp>
            <p:nvSpPr>
              <p:cNvPr id="76"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77"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78" name="Freeform 7"/>
              <p:cNvSpPr>
                <a:spLocks noEditPoints="1"/>
              </p:cNvSpPr>
              <p:nvPr/>
            </p:nvSpPr>
            <p:spPr bwMode="auto">
              <a:xfrm>
                <a:off x="3559174" y="1708151"/>
                <a:ext cx="5070474" cy="3457576"/>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nvGrpSpPr>
            <p:cNvPr id="71" name="组合 70"/>
            <p:cNvGrpSpPr/>
            <p:nvPr/>
          </p:nvGrpSpPr>
          <p:grpSpPr>
            <a:xfrm rot="5400000" flipH="1">
              <a:off x="9792365" y="3502760"/>
              <a:ext cx="732276" cy="515954"/>
              <a:chOff x="3559181" y="14955496"/>
              <a:chExt cx="4907230" cy="3457575"/>
            </a:xfrm>
            <a:solidFill>
              <a:srgbClr val="FBD465"/>
            </a:solidFill>
          </p:grpSpPr>
          <p:sp>
            <p:nvSpPr>
              <p:cNvPr id="72" name="Freeform 5"/>
              <p:cNvSpPr/>
              <p:nvPr/>
            </p:nvSpPr>
            <p:spPr bwMode="auto">
              <a:xfrm>
                <a:off x="6535739" y="16644589"/>
                <a:ext cx="1439863" cy="1403351"/>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74" name="Freeform 6"/>
              <p:cNvSpPr/>
              <p:nvPr/>
            </p:nvSpPr>
            <p:spPr bwMode="auto">
              <a:xfrm>
                <a:off x="4224340" y="16628713"/>
                <a:ext cx="1443040" cy="1403351"/>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75" name="Freeform 7"/>
              <p:cNvSpPr>
                <a:spLocks noEditPoints="1"/>
              </p:cNvSpPr>
              <p:nvPr/>
            </p:nvSpPr>
            <p:spPr bwMode="auto">
              <a:xfrm>
                <a:off x="3559181" y="14955496"/>
                <a:ext cx="4907230"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grpSp>
        <p:nvGrpSpPr>
          <p:cNvPr id="79" name="组合 78"/>
          <p:cNvGrpSpPr/>
          <p:nvPr/>
        </p:nvGrpSpPr>
        <p:grpSpPr>
          <a:xfrm>
            <a:off x="7492282" y="3872647"/>
            <a:ext cx="2837354" cy="756640"/>
            <a:chOff x="7579126" y="3382418"/>
            <a:chExt cx="2837354" cy="756640"/>
          </a:xfrm>
        </p:grpSpPr>
        <p:sp>
          <p:nvSpPr>
            <p:cNvPr id="80" name="矩形 79"/>
            <p:cNvSpPr/>
            <p:nvPr/>
          </p:nvSpPr>
          <p:spPr>
            <a:xfrm>
              <a:off x="8146028" y="3545293"/>
              <a:ext cx="1703553" cy="430887"/>
            </a:xfrm>
            <a:prstGeom prst="rect">
              <a:avLst/>
            </a:prstGeom>
          </p:spPr>
          <p:txBody>
            <a:bodyPr vert="horz" wrap="square">
              <a:spAutoFit/>
            </a:bodyPr>
            <a:lstStyle/>
            <a:p>
              <a:pPr lvl="0" algn="ctr">
                <a:spcBef>
                  <a:spcPts val="0"/>
                </a:spcBef>
              </a:pPr>
              <a:r>
                <a:rPr lang="zh-CN" altLang="en-US"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万金买邻</a:t>
              </a:r>
              <a:endParaRPr lang="zh-CN" altLang="en-US"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1" name="组合 80"/>
            <p:cNvGrpSpPr/>
            <p:nvPr/>
          </p:nvGrpSpPr>
          <p:grpSpPr>
            <a:xfrm rot="16200000">
              <a:off x="7458784" y="3502760"/>
              <a:ext cx="756640" cy="515956"/>
              <a:chOff x="3559174" y="1708151"/>
              <a:chExt cx="5070474" cy="3457576"/>
            </a:xfrm>
            <a:solidFill>
              <a:srgbClr val="FBD465"/>
            </a:solidFill>
          </p:grpSpPr>
          <p:sp>
            <p:nvSpPr>
              <p:cNvPr id="88"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9"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91" name="Freeform 7"/>
              <p:cNvSpPr>
                <a:spLocks noEditPoints="1"/>
              </p:cNvSpPr>
              <p:nvPr/>
            </p:nvSpPr>
            <p:spPr bwMode="auto">
              <a:xfrm>
                <a:off x="3559174" y="1708151"/>
                <a:ext cx="5070474" cy="3457576"/>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nvGrpSpPr>
            <p:cNvPr id="82" name="组合 81"/>
            <p:cNvGrpSpPr/>
            <p:nvPr/>
          </p:nvGrpSpPr>
          <p:grpSpPr>
            <a:xfrm rot="5400000" flipH="1">
              <a:off x="9792365" y="3502760"/>
              <a:ext cx="732276" cy="515954"/>
              <a:chOff x="3559181" y="14955496"/>
              <a:chExt cx="4907230" cy="3457575"/>
            </a:xfrm>
            <a:solidFill>
              <a:srgbClr val="FBD465"/>
            </a:solidFill>
          </p:grpSpPr>
          <p:sp>
            <p:nvSpPr>
              <p:cNvPr id="83" name="Freeform 5"/>
              <p:cNvSpPr/>
              <p:nvPr/>
            </p:nvSpPr>
            <p:spPr bwMode="auto">
              <a:xfrm>
                <a:off x="6535739" y="16644589"/>
                <a:ext cx="1439863" cy="1403351"/>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6" name="Freeform 6"/>
              <p:cNvSpPr/>
              <p:nvPr/>
            </p:nvSpPr>
            <p:spPr bwMode="auto">
              <a:xfrm>
                <a:off x="4224340" y="16628713"/>
                <a:ext cx="1443040" cy="1403351"/>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87" name="Freeform 7"/>
              <p:cNvSpPr>
                <a:spLocks noEditPoints="1"/>
              </p:cNvSpPr>
              <p:nvPr/>
            </p:nvSpPr>
            <p:spPr bwMode="auto">
              <a:xfrm>
                <a:off x="3559181" y="14955496"/>
                <a:ext cx="4907230"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grpSp>
        <p:nvGrpSpPr>
          <p:cNvPr id="92" name="组合 91"/>
          <p:cNvGrpSpPr/>
          <p:nvPr/>
        </p:nvGrpSpPr>
        <p:grpSpPr>
          <a:xfrm>
            <a:off x="7180594" y="1380327"/>
            <a:ext cx="2189923" cy="691515"/>
            <a:chOff x="6212393" y="3237230"/>
            <a:chExt cx="2189923" cy="691515"/>
          </a:xfrm>
        </p:grpSpPr>
        <p:sp>
          <p:nvSpPr>
            <p:cNvPr id="93" name="MH_SubTitle_1"/>
            <p:cNvSpPr/>
            <p:nvPr>
              <p:custDataLst>
                <p:tags r:id="rId2"/>
              </p:custDataLst>
            </p:nvPr>
          </p:nvSpPr>
          <p:spPr>
            <a:xfrm>
              <a:off x="6212393" y="3237230"/>
              <a:ext cx="2189923" cy="691515"/>
            </a:xfrm>
            <a:prstGeom prst="roundRect">
              <a:avLst/>
            </a:prstGeom>
            <a:blipFill>
              <a:blip r:embed="rId3"/>
              <a:stretch>
                <a:fillRect/>
              </a:stretch>
            </a:blip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algn="ctr"/>
              <a:endParaRPr lang="zh-CN" altLang="en-US" sz="1050" dirty="0">
                <a:solidFill>
                  <a:srgbClr val="FBD465"/>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文本框 22"/>
            <p:cNvSpPr/>
            <p:nvPr/>
          </p:nvSpPr>
          <p:spPr>
            <a:xfrm>
              <a:off x="6351090" y="3363696"/>
              <a:ext cx="1912528" cy="438582"/>
            </a:xfrm>
            <a:prstGeom prst="rect">
              <a:avLst/>
            </a:prstGeom>
            <a:noFill/>
            <a:ln w="9525">
              <a:noFill/>
            </a:ln>
          </p:spPr>
          <p:txBody>
            <a:bodyPr wrap="square" lIns="68580" tIns="34290" rIns="68580" bIns="34290" anchor="t">
              <a:spAutoFit/>
            </a:bodyPr>
            <a:lstStyle/>
            <a:p>
              <a:pPr algn="ctr"/>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rPr>
                <a:t>邻里团结</a:t>
              </a:r>
              <a:endPar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7" name="组合 96"/>
          <p:cNvGrpSpPr/>
          <p:nvPr/>
        </p:nvGrpSpPr>
        <p:grpSpPr>
          <a:xfrm>
            <a:off x="7492282" y="5017981"/>
            <a:ext cx="2837354" cy="756640"/>
            <a:chOff x="7579126" y="3382418"/>
            <a:chExt cx="2837354" cy="756640"/>
          </a:xfrm>
        </p:grpSpPr>
        <p:sp>
          <p:nvSpPr>
            <p:cNvPr id="98" name="矩形 97"/>
            <p:cNvSpPr/>
            <p:nvPr/>
          </p:nvSpPr>
          <p:spPr>
            <a:xfrm>
              <a:off x="7885178" y="3512881"/>
              <a:ext cx="2225254" cy="430887"/>
            </a:xfrm>
            <a:prstGeom prst="rect">
              <a:avLst/>
            </a:prstGeom>
          </p:spPr>
          <p:txBody>
            <a:bodyPr vert="horz" wrap="square">
              <a:spAutoFit/>
            </a:bodyPr>
            <a:lstStyle/>
            <a:p>
              <a:pPr lvl="0" algn="ctr">
                <a:spcBef>
                  <a:spcPts val="0"/>
                </a:spcBef>
              </a:pPr>
              <a:r>
                <a:rPr lang="zh-CN" altLang="en-US"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远亲不如近邻</a:t>
              </a:r>
              <a:endParaRPr lang="zh-CN" altLang="en-US" sz="2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9" name="组合 98"/>
            <p:cNvGrpSpPr/>
            <p:nvPr/>
          </p:nvGrpSpPr>
          <p:grpSpPr>
            <a:xfrm rot="16200000">
              <a:off x="7458784" y="3502760"/>
              <a:ext cx="756640" cy="515956"/>
              <a:chOff x="3559174" y="1708151"/>
              <a:chExt cx="5070474" cy="3457576"/>
            </a:xfrm>
            <a:solidFill>
              <a:srgbClr val="FBD465"/>
            </a:solidFill>
          </p:grpSpPr>
          <p:sp>
            <p:nvSpPr>
              <p:cNvPr id="104"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105"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106" name="Freeform 7"/>
              <p:cNvSpPr>
                <a:spLocks noEditPoints="1"/>
              </p:cNvSpPr>
              <p:nvPr/>
            </p:nvSpPr>
            <p:spPr bwMode="auto">
              <a:xfrm>
                <a:off x="3559174" y="1708151"/>
                <a:ext cx="5070474" cy="3457576"/>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nvGrpSpPr>
            <p:cNvPr id="100" name="组合 99"/>
            <p:cNvGrpSpPr/>
            <p:nvPr/>
          </p:nvGrpSpPr>
          <p:grpSpPr>
            <a:xfrm rot="5400000" flipH="1">
              <a:off x="9792365" y="3502760"/>
              <a:ext cx="732276" cy="515954"/>
              <a:chOff x="3559181" y="14955496"/>
              <a:chExt cx="4907230" cy="3457575"/>
            </a:xfrm>
            <a:solidFill>
              <a:srgbClr val="FBD465"/>
            </a:solidFill>
          </p:grpSpPr>
          <p:sp>
            <p:nvSpPr>
              <p:cNvPr id="101" name="Freeform 5"/>
              <p:cNvSpPr/>
              <p:nvPr/>
            </p:nvSpPr>
            <p:spPr bwMode="auto">
              <a:xfrm>
                <a:off x="6535739" y="16644589"/>
                <a:ext cx="1439863" cy="1403351"/>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102" name="Freeform 6"/>
              <p:cNvSpPr/>
              <p:nvPr/>
            </p:nvSpPr>
            <p:spPr bwMode="auto">
              <a:xfrm>
                <a:off x="4224340" y="16628713"/>
                <a:ext cx="1443040" cy="1403351"/>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sp>
            <p:nvSpPr>
              <p:cNvPr id="103" name="Freeform 7"/>
              <p:cNvSpPr>
                <a:spLocks noEditPoints="1"/>
              </p:cNvSpPr>
              <p:nvPr/>
            </p:nvSpPr>
            <p:spPr bwMode="auto">
              <a:xfrm>
                <a:off x="3559181" y="14955496"/>
                <a:ext cx="4907230"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1800">
                  <a:solidFill>
                    <a:prstClr val="black"/>
                  </a:solidFill>
                  <a:latin typeface="Calibri" panose="020F0502020204030204"/>
                </a:endParaRPr>
              </a:p>
            </p:txBody>
          </p:sp>
        </p:grpSp>
      </p:grpSp>
      <p:sp>
        <p:nvSpPr>
          <p:cNvPr id="2" name="文本框 1"/>
          <p:cNvSpPr txBox="1"/>
          <p:nvPr/>
        </p:nvSpPr>
        <p:spPr>
          <a:xfrm>
            <a:off x="1264285" y="1489710"/>
            <a:ext cx="5872480" cy="521970"/>
          </a:xfrm>
          <a:prstGeom prst="rect">
            <a:avLst/>
          </a:prstGeom>
          <a:noFill/>
        </p:spPr>
        <p:txBody>
          <a:bodyPr wrap="none" rtlCol="0" anchor="t">
            <a:spAutoFit/>
          </a:bodyPr>
          <a:lstStyle/>
          <a:p>
            <a:pPr algn="l">
              <a:buClrTx/>
              <a:buSzTx/>
              <a:buFontTx/>
            </a:pPr>
            <a:r>
              <a:rPr lang="zh-CN" altLang="en-US" sz="2800">
                <a:sym typeface="+mn-ea"/>
              </a:rPr>
              <a:t>（二）恋爱、婚姻家庭中的道德规范</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1000"/>
                                        <p:tgtEl>
                                          <p:spTgt spid="79"/>
                                        </p:tgtEl>
                                      </p:cBhvr>
                                    </p:animEffect>
                                    <p:anim calcmode="lin" valueType="num">
                                      <p:cBhvr>
                                        <p:cTn id="23" dur="1000" fill="hold"/>
                                        <p:tgtEl>
                                          <p:spTgt spid="79"/>
                                        </p:tgtEl>
                                        <p:attrNameLst>
                                          <p:attrName>ppt_x</p:attrName>
                                        </p:attrNameLst>
                                      </p:cBhvr>
                                      <p:tavLst>
                                        <p:tav tm="0">
                                          <p:val>
                                            <p:strVal val="#ppt_x"/>
                                          </p:val>
                                        </p:tav>
                                        <p:tav tm="100000">
                                          <p:val>
                                            <p:strVal val="#ppt_x"/>
                                          </p:val>
                                        </p:tav>
                                      </p:tavLst>
                                    </p:anim>
                                    <p:anim calcmode="lin" valueType="num">
                                      <p:cBhvr>
                                        <p:cTn id="24" dur="1000" fill="hold"/>
                                        <p:tgtEl>
                                          <p:spTgt spid="7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fade">
                                      <p:cBhvr>
                                        <p:cTn id="28" dur="1000"/>
                                        <p:tgtEl>
                                          <p:spTgt spid="97"/>
                                        </p:tgtEl>
                                      </p:cBhvr>
                                    </p:animEffect>
                                    <p:anim calcmode="lin" valueType="num">
                                      <p:cBhvr>
                                        <p:cTn id="29" dur="1000" fill="hold"/>
                                        <p:tgtEl>
                                          <p:spTgt spid="97"/>
                                        </p:tgtEl>
                                        <p:attrNameLst>
                                          <p:attrName>ppt_x</p:attrName>
                                        </p:attrNameLst>
                                      </p:cBhvr>
                                      <p:tavLst>
                                        <p:tav tm="0">
                                          <p:val>
                                            <p:strVal val="#ppt_x"/>
                                          </p:val>
                                        </p:tav>
                                        <p:tav tm="100000">
                                          <p:val>
                                            <p:strVal val="#ppt_x"/>
                                          </p:val>
                                        </p:tav>
                                      </p:tavLst>
                                    </p:anim>
                                    <p:anim calcmode="lin" valueType="num">
                                      <p:cBhvr>
                                        <p:cTn id="30"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图片 2" descr="@U5%ZC21FU%%RG]KKKS7`%N"/>
          <p:cNvPicPr>
            <a:picLocks noChangeAspect="1"/>
          </p:cNvPicPr>
          <p:nvPr/>
        </p:nvPicPr>
        <p:blipFill>
          <a:blip r:embed="rId1"/>
          <a:stretch>
            <a:fillRect/>
          </a:stretch>
        </p:blipFill>
        <p:spPr>
          <a:xfrm>
            <a:off x="5980430" y="2428240"/>
            <a:ext cx="5040630" cy="3123565"/>
          </a:xfrm>
          <a:prstGeom prst="rect">
            <a:avLst/>
          </a:prstGeom>
        </p:spPr>
      </p:pic>
      <p:grpSp>
        <p:nvGrpSpPr>
          <p:cNvPr id="72" name="组合 71"/>
          <p:cNvGrpSpPr/>
          <p:nvPr/>
        </p:nvGrpSpPr>
        <p:grpSpPr>
          <a:xfrm>
            <a:off x="820366" y="5935866"/>
            <a:ext cx="10556895" cy="301446"/>
            <a:chOff x="829590" y="5882574"/>
            <a:chExt cx="10556895" cy="301446"/>
          </a:xfrm>
        </p:grpSpPr>
        <p:pic>
          <p:nvPicPr>
            <p:cNvPr id="74" name="图片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590" y="5882574"/>
              <a:ext cx="297858" cy="301446"/>
            </a:xfrm>
            <a:prstGeom prst="rect">
              <a:avLst/>
            </a:prstGeom>
          </p:spPr>
        </p:pic>
        <p:cxnSp>
          <p:nvCxnSpPr>
            <p:cNvPr id="75" name="直接连接符 74"/>
            <p:cNvCxnSpPr/>
            <p:nvPr/>
          </p:nvCxnSpPr>
          <p:spPr>
            <a:xfrm>
              <a:off x="1116674" y="6033297"/>
              <a:ext cx="9972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6" name="图片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8627" y="5882574"/>
              <a:ext cx="297858" cy="301446"/>
            </a:xfrm>
            <a:prstGeom prst="rect">
              <a:avLst/>
            </a:prstGeom>
          </p:spPr>
        </p:pic>
      </p:grpSp>
      <p:sp>
        <p:nvSpPr>
          <p:cNvPr id="89" name="TextBox 3"/>
          <p:cNvSpPr txBox="1"/>
          <p:nvPr/>
        </p:nvSpPr>
        <p:spPr>
          <a:xfrm>
            <a:off x="6227676" y="5886534"/>
            <a:ext cx="4545816" cy="398780"/>
          </a:xfrm>
          <a:prstGeom prst="rect">
            <a:avLst/>
          </a:prstGeom>
          <a:solidFill>
            <a:srgbClr val="E5E2D0"/>
          </a:solidFill>
        </p:spPr>
        <p:txBody>
          <a:bodyPr wrap="square" rtlCol="0">
            <a:spAutoFit/>
          </a:bodyPr>
          <a:lstStyle/>
          <a:p>
            <a:pPr algn="ctr"/>
            <a:r>
              <a:rPr lang="zh-CN" altLang="en-US" sz="2000" b="1" dirty="0">
                <a:solidFill>
                  <a:srgbClr val="522D26"/>
                </a:solidFill>
                <a:latin typeface="+mj-ea"/>
                <a:ea typeface="+mj-ea"/>
                <a:cs typeface="+mn-ea"/>
                <a:sym typeface="+mn-lt"/>
              </a:rPr>
              <a:t>网络教学平台</a:t>
            </a:r>
            <a:r>
              <a:rPr lang="en-US" altLang="zh-CN" sz="2000" b="1" dirty="0">
                <a:solidFill>
                  <a:srgbClr val="522D26"/>
                </a:solidFill>
                <a:latin typeface="+mj-ea"/>
                <a:ea typeface="+mj-ea"/>
                <a:cs typeface="+mn-ea"/>
                <a:sym typeface="+mn-lt"/>
              </a:rPr>
              <a:t>2020</a:t>
            </a:r>
            <a:r>
              <a:rPr lang="zh-CN" altLang="zh-CN" sz="2000" b="1" dirty="0">
                <a:solidFill>
                  <a:srgbClr val="522D26"/>
                </a:solidFill>
                <a:latin typeface="+mj-ea"/>
                <a:ea typeface="+mj-ea"/>
                <a:cs typeface="+mn-ea"/>
                <a:sym typeface="+mn-lt"/>
              </a:rPr>
              <a:t>级</a:t>
            </a:r>
            <a:r>
              <a:rPr lang="zh-CN" altLang="en-US" sz="2000" b="1" dirty="0">
                <a:solidFill>
                  <a:srgbClr val="522D26"/>
                </a:solidFill>
                <a:latin typeface="+mj-ea"/>
                <a:ea typeface="+mj-ea"/>
                <a:cs typeface="+mn-ea"/>
                <a:sym typeface="+mn-lt"/>
              </a:rPr>
              <a:t>学生婚恋观调查</a:t>
            </a:r>
            <a:endParaRPr lang="en-US" altLang="zh-CN" sz="2000" b="1" dirty="0">
              <a:solidFill>
                <a:srgbClr val="522D26"/>
              </a:solidFill>
              <a:latin typeface="+mj-ea"/>
              <a:ea typeface="+mj-ea"/>
              <a:cs typeface="+mn-ea"/>
              <a:sym typeface="+mn-lt"/>
            </a:endParaRPr>
          </a:p>
        </p:txBody>
      </p:sp>
      <p:sp>
        <p:nvSpPr>
          <p:cNvPr id="4" name="文本框 3"/>
          <p:cNvSpPr txBox="1"/>
          <p:nvPr/>
        </p:nvSpPr>
        <p:spPr>
          <a:xfrm>
            <a:off x="1107450" y="2445420"/>
            <a:ext cx="4628510" cy="2831465"/>
          </a:xfrm>
          <a:prstGeom prst="rect">
            <a:avLst/>
          </a:prstGeom>
          <a:noFill/>
        </p:spPr>
        <p:txBody>
          <a:bodyPr wrap="square" rtlCol="0" anchor="t">
            <a:spAutoFit/>
          </a:bodyPr>
          <a:lstStyle/>
          <a:p>
            <a:pPr indent="647700">
              <a:lnSpc>
                <a:spcPct val="135000"/>
              </a:lnSpc>
              <a:spcBef>
                <a:spcPts val="0"/>
              </a:spcBef>
            </a:pPr>
            <a:r>
              <a:rPr lang="zh-CN" altLang="en-US" sz="3600" b="1" dirty="0">
                <a:solidFill>
                  <a:schemeClr val="tx1"/>
                </a:solidFill>
                <a:latin typeface="+mj-ea"/>
                <a:ea typeface="+mj-ea"/>
                <a:sym typeface="+mn-ea"/>
              </a:rPr>
              <a:t>恋爱观 </a:t>
            </a:r>
            <a:r>
              <a:rPr lang="zh-CN" altLang="en-US" b="1" dirty="0">
                <a:solidFill>
                  <a:schemeClr val="tx1"/>
                </a:solidFill>
                <a:latin typeface="+mj-ea"/>
                <a:ea typeface="+mj-ea"/>
                <a:sym typeface="+mn-ea"/>
              </a:rPr>
              <a:t>是指一个人对于爱情的认识与了解，对于恋爱的态度，看法及行为倾向。</a:t>
            </a:r>
            <a:endParaRPr lang="zh-CN" altLang="en-US" b="1" dirty="0">
              <a:solidFill>
                <a:schemeClr val="tx1"/>
              </a:solidFill>
              <a:latin typeface="+mj-ea"/>
              <a:ea typeface="+mj-ea"/>
              <a:sym typeface="+mn-ea"/>
            </a:endParaRPr>
          </a:p>
        </p:txBody>
      </p:sp>
      <p:sp>
        <p:nvSpPr>
          <p:cNvPr id="2" name="文本框 1"/>
          <p:cNvSpPr txBox="1"/>
          <p:nvPr/>
        </p:nvSpPr>
        <p:spPr>
          <a:xfrm>
            <a:off x="1377315" y="1294130"/>
            <a:ext cx="6878955" cy="521970"/>
          </a:xfrm>
          <a:prstGeom prst="rect">
            <a:avLst/>
          </a:prstGeom>
          <a:noFill/>
        </p:spPr>
        <p:txBody>
          <a:bodyPr wrap="square" rtlCol="0">
            <a:spAutoFit/>
          </a:bodyPr>
          <a:lstStyle/>
          <a:p>
            <a:r>
              <a:rPr lang="zh-CN" altLang="en-US" sz="2800"/>
              <a:t>（三）树立正确的恋爱观与婚姻观</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4" presetClass="path" presetSubtype="0" accel="50000" decel="50000" fill="hold" nodeType="withEffect">
                                  <p:stCondLst>
                                    <p:cond delay="0"/>
                                  </p:stCondLst>
                                  <p:childTnLst>
                                    <p:animMotion origin="layout" path="M 0 0 L 0 -0.25 E" pathEditMode="relative" ptsTypes="">
                                      <p:cBhvr>
                                        <p:cTn id="9" dur="500" spd="-100000" fill="hold"/>
                                        <p:tgtEl>
                                          <p:spTgt spid="72"/>
                                        </p:tgtEl>
                                        <p:attrNameLst>
                                          <p:attrName>ppt_x</p:attrName>
                                          <p:attrName>ppt_y</p:attrName>
                                        </p:attrNameLst>
                                      </p:cBhvr>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barn(outVertical)">
                                      <p:cBhvr>
                                        <p:cTn id="21" dur="7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ldLvl="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9" name="矩形 8"/>
          <p:cNvSpPr/>
          <p:nvPr>
            <p:custDataLst>
              <p:tags r:id="rId3"/>
            </p:custDataLst>
          </p:nvPr>
        </p:nvSpPr>
        <p:spPr>
          <a:xfrm>
            <a:off x="-7620" y="1931296"/>
            <a:ext cx="12192000" cy="4927269"/>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solidFill>
              <a:latin typeface="+mn-ea"/>
            </a:endParaRPr>
          </a:p>
        </p:txBody>
      </p:sp>
      <p:sp>
        <p:nvSpPr>
          <p:cNvPr id="7" name="Title 6"/>
          <p:cNvSpPr txBox="1"/>
          <p:nvPr>
            <p:custDataLst>
              <p:tags r:id="rId4"/>
            </p:custDataLst>
          </p:nvPr>
        </p:nvSpPr>
        <p:spPr>
          <a:xfrm>
            <a:off x="1441521" y="715715"/>
            <a:ext cx="10972714" cy="565146"/>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ts val="0"/>
              </a:spcBef>
              <a:spcAft>
                <a:spcPts val="800"/>
              </a:spcAft>
              <a:buSzPct val="100000"/>
              <a:buFontTx/>
              <a:buNone/>
              <a:defRPr/>
            </a:pPr>
            <a:r>
              <a:rPr kumimoji="0" lang="zh-CN" altLang="zh-CN" sz="2800" b="1" i="0" spc="300" noProof="0">
                <a:ln w="3175">
                  <a:noFill/>
                  <a:prstDash val="dash"/>
                </a:ln>
                <a:solidFill>
                  <a:schemeClr val="tx1">
                    <a:lumMod val="75000"/>
                    <a:lumOff val="25000"/>
                  </a:schemeClr>
                </a:solidFill>
                <a:effectLst/>
                <a:latin typeface="Arial" panose="020B0604020202020204" pitchFamily="34" charset="0"/>
                <a:ea typeface="微软雅黑" panose="020B0503020204020204" pitchFamily="34" charset="-122"/>
                <a:cs typeface="微软雅黑" panose="020B0503020204020204" pitchFamily="34" charset="-122"/>
              </a:rPr>
              <a:t>大学生要树立正确的恋爱观与婚姻观</a:t>
            </a:r>
            <a:endParaRPr kumimoji="0" lang="zh-CN" altLang="zh-CN" sz="2800" b="1" i="0" spc="300" noProof="0">
              <a:ln w="3175">
                <a:noFill/>
                <a:prstDash val="dash"/>
              </a:ln>
              <a:solidFill>
                <a:schemeClr val="tx1">
                  <a:lumMod val="75000"/>
                  <a:lumOff val="25000"/>
                </a:schemeClr>
              </a:solidFill>
              <a:effectLst/>
              <a:latin typeface="Arial" panose="020B0604020202020204" pitchFamily="34" charset="0"/>
              <a:ea typeface="微软雅黑" panose="020B0503020204020204" pitchFamily="34" charset="-122"/>
              <a:cs typeface="微软雅黑" panose="020B0503020204020204" pitchFamily="34" charset="-122"/>
            </a:endParaRPr>
          </a:p>
        </p:txBody>
      </p:sp>
      <p:cxnSp>
        <p:nvCxnSpPr>
          <p:cNvPr id="2" name="直接连接符 1"/>
          <p:cNvCxnSpPr/>
          <p:nvPr>
            <p:custDataLst>
              <p:tags r:id="rId5"/>
            </p:custDataLst>
          </p:nvPr>
        </p:nvCxnSpPr>
        <p:spPr>
          <a:xfrm>
            <a:off x="12210415" y="541655"/>
            <a:ext cx="20383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custDataLst>
              <p:tags r:id="rId6"/>
            </p:custDataLst>
          </p:nvPr>
        </p:nvCxnSpPr>
        <p:spPr>
          <a:xfrm>
            <a:off x="12210415" y="616585"/>
            <a:ext cx="155575"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0" name="任意多边形 16"/>
          <p:cNvSpPr/>
          <p:nvPr>
            <p:custDataLst>
              <p:tags r:id="rId7"/>
            </p:custDataLst>
          </p:nvPr>
        </p:nvSpPr>
        <p:spPr>
          <a:xfrm>
            <a:off x="1651000" y="3456940"/>
            <a:ext cx="1670685" cy="364490"/>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1" name="同心圆 4"/>
          <p:cNvSpPr/>
          <p:nvPr>
            <p:custDataLst>
              <p:tags r:id="rId8"/>
            </p:custDataLst>
          </p:nvPr>
        </p:nvSpPr>
        <p:spPr>
          <a:xfrm>
            <a:off x="1895475" y="3465195"/>
            <a:ext cx="109855" cy="109855"/>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2" name="椭圆 191"/>
          <p:cNvSpPr/>
          <p:nvPr>
            <p:custDataLst>
              <p:tags r:id="rId9"/>
            </p:custDataLst>
          </p:nvPr>
        </p:nvSpPr>
        <p:spPr>
          <a:xfrm>
            <a:off x="2952750" y="3402330"/>
            <a:ext cx="150495" cy="1504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3" name="椭圆 192"/>
          <p:cNvSpPr/>
          <p:nvPr>
            <p:custDataLst>
              <p:tags r:id="rId10"/>
            </p:custDataLst>
          </p:nvPr>
        </p:nvSpPr>
        <p:spPr>
          <a:xfrm>
            <a:off x="2915920" y="3566795"/>
            <a:ext cx="36830" cy="36830"/>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4" name="椭圆 193"/>
          <p:cNvSpPr/>
          <p:nvPr>
            <p:custDataLst>
              <p:tags r:id="rId11"/>
            </p:custDataLst>
          </p:nvPr>
        </p:nvSpPr>
        <p:spPr>
          <a:xfrm>
            <a:off x="2632075" y="3383915"/>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5" name="椭圆 194"/>
          <p:cNvSpPr/>
          <p:nvPr>
            <p:custDataLst>
              <p:tags r:id="rId12"/>
            </p:custDataLst>
          </p:nvPr>
        </p:nvSpPr>
        <p:spPr>
          <a:xfrm>
            <a:off x="2318385" y="3496945"/>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6" name="椭圆 195"/>
          <p:cNvSpPr/>
          <p:nvPr>
            <p:custDataLst>
              <p:tags r:id="rId13"/>
            </p:custDataLst>
          </p:nvPr>
        </p:nvSpPr>
        <p:spPr>
          <a:xfrm>
            <a:off x="2046605" y="3467735"/>
            <a:ext cx="161925" cy="16192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7" name="椭圆 196"/>
          <p:cNvSpPr/>
          <p:nvPr>
            <p:custDataLst>
              <p:tags r:id="rId14"/>
            </p:custDataLst>
          </p:nvPr>
        </p:nvSpPr>
        <p:spPr>
          <a:xfrm>
            <a:off x="3047365" y="3398520"/>
            <a:ext cx="99695" cy="996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8" name="同心圆 11"/>
          <p:cNvSpPr/>
          <p:nvPr>
            <p:custDataLst>
              <p:tags r:id="rId15"/>
            </p:custDataLst>
          </p:nvPr>
        </p:nvSpPr>
        <p:spPr>
          <a:xfrm>
            <a:off x="2661920" y="3434715"/>
            <a:ext cx="158750" cy="158750"/>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99" name="椭圆 198"/>
          <p:cNvSpPr/>
          <p:nvPr>
            <p:custDataLst>
              <p:tags r:id="rId16"/>
            </p:custDataLst>
          </p:nvPr>
        </p:nvSpPr>
        <p:spPr>
          <a:xfrm>
            <a:off x="1849120" y="3421380"/>
            <a:ext cx="100965" cy="10096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0" name="任意多边形 2"/>
          <p:cNvSpPr/>
          <p:nvPr>
            <p:custDataLst>
              <p:tags r:id="rId17"/>
            </p:custDataLst>
          </p:nvPr>
        </p:nvSpPr>
        <p:spPr>
          <a:xfrm>
            <a:off x="1964690" y="3575050"/>
            <a:ext cx="1043305" cy="246380"/>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52500" lnSpcReduction="20000"/>
          </a:bodyPr>
          <a:lstStyle/>
          <a:p>
            <a:pPr algn="ctr">
              <a:lnSpc>
                <a:spcPct val="140000"/>
              </a:lnSpc>
            </a:pPr>
            <a:r>
              <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rPr>
              <a:t>A</a:t>
            </a:r>
            <a:endPar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1" name="圆角矩形 14"/>
          <p:cNvSpPr/>
          <p:nvPr>
            <p:custDataLst>
              <p:tags r:id="rId18"/>
            </p:custDataLst>
          </p:nvPr>
        </p:nvSpPr>
        <p:spPr>
          <a:xfrm>
            <a:off x="1441450" y="2232660"/>
            <a:ext cx="2089150" cy="1224280"/>
          </a:xfrm>
          <a:prstGeom prst="roundRect">
            <a:avLst>
              <a:gd name="adj" fmla="val 0"/>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ormAutofit/>
          </a:bodyPr>
          <a:lstStyle/>
          <a:p>
            <a:pPr algn="ctr">
              <a:lnSpc>
                <a:spcPct val="120000"/>
              </a:lnSpc>
            </a:pPr>
            <a:endParaRPr lang="zh-CN" altLang="en-US"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2" name="任意多边形 19"/>
          <p:cNvSpPr/>
          <p:nvPr>
            <p:custDataLst>
              <p:tags r:id="rId19"/>
            </p:custDataLst>
          </p:nvPr>
        </p:nvSpPr>
        <p:spPr>
          <a:xfrm>
            <a:off x="4443095" y="3456940"/>
            <a:ext cx="1670685" cy="364490"/>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3" name="同心圆 20"/>
          <p:cNvSpPr/>
          <p:nvPr>
            <p:custDataLst>
              <p:tags r:id="rId20"/>
            </p:custDataLst>
          </p:nvPr>
        </p:nvSpPr>
        <p:spPr>
          <a:xfrm>
            <a:off x="4687570" y="3465195"/>
            <a:ext cx="109855" cy="109855"/>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4" name="椭圆 203"/>
          <p:cNvSpPr/>
          <p:nvPr>
            <p:custDataLst>
              <p:tags r:id="rId21"/>
            </p:custDataLst>
          </p:nvPr>
        </p:nvSpPr>
        <p:spPr>
          <a:xfrm>
            <a:off x="5745480" y="3402330"/>
            <a:ext cx="150495" cy="1504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5" name="椭圆 204"/>
          <p:cNvSpPr/>
          <p:nvPr>
            <p:custDataLst>
              <p:tags r:id="rId22"/>
            </p:custDataLst>
          </p:nvPr>
        </p:nvSpPr>
        <p:spPr>
          <a:xfrm>
            <a:off x="5708650" y="3566795"/>
            <a:ext cx="36830" cy="36830"/>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6" name="椭圆 205"/>
          <p:cNvSpPr/>
          <p:nvPr>
            <p:custDataLst>
              <p:tags r:id="rId23"/>
            </p:custDataLst>
          </p:nvPr>
        </p:nvSpPr>
        <p:spPr>
          <a:xfrm>
            <a:off x="5424805" y="3383915"/>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7" name="椭圆 206"/>
          <p:cNvSpPr/>
          <p:nvPr>
            <p:custDataLst>
              <p:tags r:id="rId24"/>
            </p:custDataLst>
          </p:nvPr>
        </p:nvSpPr>
        <p:spPr>
          <a:xfrm>
            <a:off x="5110480" y="3496945"/>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8" name="椭圆 207"/>
          <p:cNvSpPr/>
          <p:nvPr>
            <p:custDataLst>
              <p:tags r:id="rId25"/>
            </p:custDataLst>
          </p:nvPr>
        </p:nvSpPr>
        <p:spPr>
          <a:xfrm>
            <a:off x="4839335" y="3467735"/>
            <a:ext cx="161925" cy="16192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09" name="椭圆 208"/>
          <p:cNvSpPr/>
          <p:nvPr>
            <p:custDataLst>
              <p:tags r:id="rId26"/>
            </p:custDataLst>
          </p:nvPr>
        </p:nvSpPr>
        <p:spPr>
          <a:xfrm>
            <a:off x="5840095" y="3398520"/>
            <a:ext cx="99695" cy="996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0" name="同心圆 27"/>
          <p:cNvSpPr/>
          <p:nvPr>
            <p:custDataLst>
              <p:tags r:id="rId27"/>
            </p:custDataLst>
          </p:nvPr>
        </p:nvSpPr>
        <p:spPr>
          <a:xfrm>
            <a:off x="5454650" y="3434715"/>
            <a:ext cx="158750" cy="158750"/>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1" name="椭圆 210"/>
          <p:cNvSpPr/>
          <p:nvPr>
            <p:custDataLst>
              <p:tags r:id="rId28"/>
            </p:custDataLst>
          </p:nvPr>
        </p:nvSpPr>
        <p:spPr>
          <a:xfrm>
            <a:off x="4641850" y="3421380"/>
            <a:ext cx="100965" cy="10096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2" name="任意多边形 29"/>
          <p:cNvSpPr/>
          <p:nvPr>
            <p:custDataLst>
              <p:tags r:id="rId29"/>
            </p:custDataLst>
          </p:nvPr>
        </p:nvSpPr>
        <p:spPr>
          <a:xfrm>
            <a:off x="4757420" y="3575050"/>
            <a:ext cx="1043305" cy="246380"/>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52500" lnSpcReduction="20000"/>
          </a:bodyPr>
          <a:lstStyle/>
          <a:p>
            <a:pPr algn="ctr">
              <a:lnSpc>
                <a:spcPct val="140000"/>
              </a:lnSpc>
            </a:pPr>
            <a:r>
              <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rPr>
              <a:t>B</a:t>
            </a:r>
            <a:endPar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3" name="圆角矩形 30"/>
          <p:cNvSpPr/>
          <p:nvPr>
            <p:custDataLst>
              <p:tags r:id="rId30"/>
            </p:custDataLst>
          </p:nvPr>
        </p:nvSpPr>
        <p:spPr>
          <a:xfrm>
            <a:off x="4234180" y="2232660"/>
            <a:ext cx="2089150" cy="1224280"/>
          </a:xfrm>
          <a:prstGeom prst="roundRect">
            <a:avLst>
              <a:gd name="adj" fmla="val 0"/>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ormAutofit/>
          </a:bodyPr>
          <a:lstStyle/>
          <a:p>
            <a:pPr algn="ctr">
              <a:lnSpc>
                <a:spcPct val="120000"/>
              </a:lnSpc>
            </a:pPr>
            <a:endParaRPr lang="zh-CN" altLang="en-US"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4" name="任意多边形 32"/>
          <p:cNvSpPr/>
          <p:nvPr>
            <p:custDataLst>
              <p:tags r:id="rId31"/>
            </p:custDataLst>
          </p:nvPr>
        </p:nvSpPr>
        <p:spPr>
          <a:xfrm>
            <a:off x="7235825" y="3456940"/>
            <a:ext cx="1670685" cy="364490"/>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5" name="同心圆 33"/>
          <p:cNvSpPr/>
          <p:nvPr>
            <p:custDataLst>
              <p:tags r:id="rId32"/>
            </p:custDataLst>
          </p:nvPr>
        </p:nvSpPr>
        <p:spPr>
          <a:xfrm>
            <a:off x="7480300" y="3465195"/>
            <a:ext cx="109855" cy="109855"/>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6" name="椭圆 215"/>
          <p:cNvSpPr/>
          <p:nvPr>
            <p:custDataLst>
              <p:tags r:id="rId33"/>
            </p:custDataLst>
          </p:nvPr>
        </p:nvSpPr>
        <p:spPr>
          <a:xfrm>
            <a:off x="8537575" y="3402330"/>
            <a:ext cx="150495" cy="1504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7" name="椭圆 216"/>
          <p:cNvSpPr/>
          <p:nvPr>
            <p:custDataLst>
              <p:tags r:id="rId34"/>
            </p:custDataLst>
          </p:nvPr>
        </p:nvSpPr>
        <p:spPr>
          <a:xfrm>
            <a:off x="8500745" y="3566795"/>
            <a:ext cx="36830" cy="36830"/>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8" name="椭圆 217"/>
          <p:cNvSpPr/>
          <p:nvPr>
            <p:custDataLst>
              <p:tags r:id="rId35"/>
            </p:custDataLst>
          </p:nvPr>
        </p:nvSpPr>
        <p:spPr>
          <a:xfrm>
            <a:off x="8216900" y="3383915"/>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19" name="椭圆 218"/>
          <p:cNvSpPr/>
          <p:nvPr>
            <p:custDataLst>
              <p:tags r:id="rId36"/>
            </p:custDataLst>
          </p:nvPr>
        </p:nvSpPr>
        <p:spPr>
          <a:xfrm>
            <a:off x="7903210" y="3496945"/>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0" name="椭圆 219"/>
          <p:cNvSpPr/>
          <p:nvPr>
            <p:custDataLst>
              <p:tags r:id="rId37"/>
            </p:custDataLst>
          </p:nvPr>
        </p:nvSpPr>
        <p:spPr>
          <a:xfrm>
            <a:off x="7631430" y="3467735"/>
            <a:ext cx="161925" cy="16192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1" name="椭圆 220"/>
          <p:cNvSpPr/>
          <p:nvPr>
            <p:custDataLst>
              <p:tags r:id="rId38"/>
            </p:custDataLst>
          </p:nvPr>
        </p:nvSpPr>
        <p:spPr>
          <a:xfrm>
            <a:off x="8632190" y="3398520"/>
            <a:ext cx="99695" cy="996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2" name="同心圆 40"/>
          <p:cNvSpPr/>
          <p:nvPr>
            <p:custDataLst>
              <p:tags r:id="rId39"/>
            </p:custDataLst>
          </p:nvPr>
        </p:nvSpPr>
        <p:spPr>
          <a:xfrm>
            <a:off x="8246745" y="3434715"/>
            <a:ext cx="158750" cy="158750"/>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3" name="椭圆 222"/>
          <p:cNvSpPr/>
          <p:nvPr>
            <p:custDataLst>
              <p:tags r:id="rId40"/>
            </p:custDataLst>
          </p:nvPr>
        </p:nvSpPr>
        <p:spPr>
          <a:xfrm>
            <a:off x="7433945" y="3421380"/>
            <a:ext cx="100965" cy="10096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4" name="任意多边形 42"/>
          <p:cNvSpPr/>
          <p:nvPr>
            <p:custDataLst>
              <p:tags r:id="rId41"/>
            </p:custDataLst>
          </p:nvPr>
        </p:nvSpPr>
        <p:spPr>
          <a:xfrm>
            <a:off x="7549515" y="3575050"/>
            <a:ext cx="1043305" cy="246380"/>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52500" lnSpcReduction="20000"/>
          </a:bodyPr>
          <a:lstStyle/>
          <a:p>
            <a:pPr algn="ctr">
              <a:lnSpc>
                <a:spcPct val="140000"/>
              </a:lnSpc>
            </a:pPr>
            <a:r>
              <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rPr>
              <a:t>C</a:t>
            </a:r>
            <a:endPar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5" name="圆角矩形 43"/>
          <p:cNvSpPr/>
          <p:nvPr>
            <p:custDataLst>
              <p:tags r:id="rId42"/>
            </p:custDataLst>
          </p:nvPr>
        </p:nvSpPr>
        <p:spPr>
          <a:xfrm>
            <a:off x="7026275" y="2232660"/>
            <a:ext cx="2089150" cy="1224280"/>
          </a:xfrm>
          <a:prstGeom prst="roundRect">
            <a:avLst>
              <a:gd name="adj" fmla="val 0"/>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ormAutofit/>
          </a:bodyPr>
          <a:lstStyle/>
          <a:p>
            <a:pPr algn="ctr">
              <a:lnSpc>
                <a:spcPct val="120000"/>
              </a:lnSpc>
            </a:pPr>
            <a:endParaRPr lang="zh-CN" altLang="en-US"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62" name="文本框 261"/>
          <p:cNvSpPr txBox="1"/>
          <p:nvPr>
            <p:custDataLst>
              <p:tags r:id="rId43"/>
            </p:custDataLst>
          </p:nvPr>
        </p:nvSpPr>
        <p:spPr>
          <a:xfrm>
            <a:off x="1525270" y="2510790"/>
            <a:ext cx="1921510" cy="668020"/>
          </a:xfrm>
          <a:prstGeom prst="rect">
            <a:avLst/>
          </a:prstGeom>
          <a:noFill/>
        </p:spPr>
        <p:txBody>
          <a:bodyPr wrap="square" rtlCol="0" anchor="ctr" anchorCtr="0">
            <a:noAutofit/>
          </a:bodyPr>
          <a:lstStyle/>
          <a:p>
            <a:pPr marL="0" lvl="0" indent="0" algn="ctr">
              <a:lnSpc>
                <a:spcPct val="120000"/>
              </a:lnSpc>
              <a:spcBef>
                <a:spcPts val="0"/>
              </a:spcBef>
              <a:spcAft>
                <a:spcPts val="0"/>
              </a:spcAft>
              <a:buSzPct val="100000"/>
              <a:buFontTx/>
              <a:buNone/>
            </a:pPr>
            <a:r>
              <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rPr>
              <a:t>不能误把友谊当爱情</a:t>
            </a:r>
            <a:endPar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263" name="文本框 262"/>
          <p:cNvSpPr txBox="1"/>
          <p:nvPr>
            <p:custDataLst>
              <p:tags r:id="rId44"/>
            </p:custDataLst>
          </p:nvPr>
        </p:nvSpPr>
        <p:spPr>
          <a:xfrm>
            <a:off x="4318000" y="2510155"/>
            <a:ext cx="1921510" cy="668020"/>
          </a:xfrm>
          <a:prstGeom prst="rect">
            <a:avLst/>
          </a:prstGeom>
          <a:noFill/>
        </p:spPr>
        <p:txBody>
          <a:bodyPr wrap="square" rtlCol="0" anchor="ctr" anchorCtr="0">
            <a:noAutofit/>
          </a:bodyPr>
          <a:lstStyle/>
          <a:p>
            <a:pPr marL="0" lvl="0" indent="0" algn="ctr">
              <a:lnSpc>
                <a:spcPct val="120000"/>
              </a:lnSpc>
              <a:spcBef>
                <a:spcPts val="0"/>
              </a:spcBef>
              <a:spcAft>
                <a:spcPts val="0"/>
              </a:spcAft>
              <a:buSzPct val="100000"/>
              <a:buFontTx/>
              <a:buNone/>
            </a:pPr>
            <a:r>
              <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rPr>
              <a:t>不能错置爱情的地位</a:t>
            </a:r>
            <a:endPar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264" name="文本框 263"/>
          <p:cNvSpPr txBox="1"/>
          <p:nvPr>
            <p:custDataLst>
              <p:tags r:id="rId45"/>
            </p:custDataLst>
          </p:nvPr>
        </p:nvSpPr>
        <p:spPr>
          <a:xfrm>
            <a:off x="7110095" y="2510155"/>
            <a:ext cx="1921510" cy="955040"/>
          </a:xfrm>
          <a:prstGeom prst="rect">
            <a:avLst/>
          </a:prstGeom>
          <a:noFill/>
        </p:spPr>
        <p:txBody>
          <a:bodyPr wrap="square" rtlCol="0" anchor="ctr" anchorCtr="0">
            <a:noAutofit/>
          </a:bodyPr>
          <a:lstStyle/>
          <a:p>
            <a:pPr marL="0" lvl="0" indent="0" algn="ctr">
              <a:lnSpc>
                <a:spcPct val="120000"/>
              </a:lnSpc>
              <a:spcBef>
                <a:spcPts val="0"/>
              </a:spcBef>
              <a:spcAft>
                <a:spcPts val="0"/>
              </a:spcAft>
              <a:buSzPct val="100000"/>
              <a:buFontTx/>
              <a:buNone/>
            </a:pPr>
            <a:r>
              <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rPr>
              <a:t>不能片面或功利化地对待</a:t>
            </a:r>
            <a:endPar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endParaRPr>
          </a:p>
          <a:p>
            <a:pPr marL="0" lvl="0" indent="0" algn="ctr">
              <a:lnSpc>
                <a:spcPct val="120000"/>
              </a:lnSpc>
              <a:spcBef>
                <a:spcPts val="0"/>
              </a:spcBef>
              <a:spcAft>
                <a:spcPts val="0"/>
              </a:spcAft>
              <a:buSzPct val="100000"/>
              <a:buFontTx/>
              <a:buNone/>
            </a:pPr>
            <a:r>
              <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rPr>
              <a:t>恋爱</a:t>
            </a:r>
            <a:endPar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226" name="任意多边形 86"/>
          <p:cNvSpPr/>
          <p:nvPr>
            <p:custDataLst>
              <p:tags r:id="rId46"/>
            </p:custDataLst>
          </p:nvPr>
        </p:nvSpPr>
        <p:spPr>
          <a:xfrm>
            <a:off x="3046730" y="5189220"/>
            <a:ext cx="1670685" cy="364490"/>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7" name="同心圆 87"/>
          <p:cNvSpPr/>
          <p:nvPr>
            <p:custDataLst>
              <p:tags r:id="rId47"/>
            </p:custDataLst>
          </p:nvPr>
        </p:nvSpPr>
        <p:spPr>
          <a:xfrm>
            <a:off x="3291205" y="5198110"/>
            <a:ext cx="109855" cy="109855"/>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8" name="椭圆 227"/>
          <p:cNvSpPr/>
          <p:nvPr>
            <p:custDataLst>
              <p:tags r:id="rId48"/>
            </p:custDataLst>
          </p:nvPr>
        </p:nvSpPr>
        <p:spPr>
          <a:xfrm>
            <a:off x="4349115" y="5135245"/>
            <a:ext cx="150495" cy="1504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29" name="椭圆 228"/>
          <p:cNvSpPr/>
          <p:nvPr>
            <p:custDataLst>
              <p:tags r:id="rId49"/>
            </p:custDataLst>
          </p:nvPr>
        </p:nvSpPr>
        <p:spPr>
          <a:xfrm>
            <a:off x="4312285" y="5299075"/>
            <a:ext cx="36830" cy="36830"/>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0" name="椭圆 229"/>
          <p:cNvSpPr/>
          <p:nvPr>
            <p:custDataLst>
              <p:tags r:id="rId50"/>
            </p:custDataLst>
          </p:nvPr>
        </p:nvSpPr>
        <p:spPr>
          <a:xfrm>
            <a:off x="4028440" y="5116830"/>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1" name="椭圆 230"/>
          <p:cNvSpPr/>
          <p:nvPr>
            <p:custDataLst>
              <p:tags r:id="rId51"/>
            </p:custDataLst>
          </p:nvPr>
        </p:nvSpPr>
        <p:spPr>
          <a:xfrm>
            <a:off x="3714115" y="5229860"/>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2" name="椭圆 231"/>
          <p:cNvSpPr/>
          <p:nvPr>
            <p:custDataLst>
              <p:tags r:id="rId52"/>
            </p:custDataLst>
          </p:nvPr>
        </p:nvSpPr>
        <p:spPr>
          <a:xfrm>
            <a:off x="3442970" y="5200015"/>
            <a:ext cx="161925" cy="16192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3" name="椭圆 232"/>
          <p:cNvSpPr/>
          <p:nvPr>
            <p:custDataLst>
              <p:tags r:id="rId53"/>
            </p:custDataLst>
          </p:nvPr>
        </p:nvSpPr>
        <p:spPr>
          <a:xfrm>
            <a:off x="4443730" y="5131435"/>
            <a:ext cx="99695" cy="996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4" name="同心圆 94"/>
          <p:cNvSpPr/>
          <p:nvPr>
            <p:custDataLst>
              <p:tags r:id="rId54"/>
            </p:custDataLst>
          </p:nvPr>
        </p:nvSpPr>
        <p:spPr>
          <a:xfrm>
            <a:off x="4058285" y="5166995"/>
            <a:ext cx="158750" cy="158750"/>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5" name="椭圆 234"/>
          <p:cNvSpPr/>
          <p:nvPr>
            <p:custDataLst>
              <p:tags r:id="rId55"/>
            </p:custDataLst>
          </p:nvPr>
        </p:nvSpPr>
        <p:spPr>
          <a:xfrm>
            <a:off x="3245485" y="5153660"/>
            <a:ext cx="100965" cy="10096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6" name="任意多边形 96"/>
          <p:cNvSpPr/>
          <p:nvPr>
            <p:custDataLst>
              <p:tags r:id="rId56"/>
            </p:custDataLst>
          </p:nvPr>
        </p:nvSpPr>
        <p:spPr>
          <a:xfrm>
            <a:off x="3361055" y="5307330"/>
            <a:ext cx="1043305" cy="246380"/>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52500" lnSpcReduction="20000"/>
          </a:bodyPr>
          <a:lstStyle/>
          <a:p>
            <a:pPr algn="ctr">
              <a:lnSpc>
                <a:spcPct val="140000"/>
              </a:lnSpc>
            </a:pPr>
            <a:r>
              <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rPr>
              <a:t>D</a:t>
            </a:r>
            <a:endPar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7" name="圆角矩形 97"/>
          <p:cNvSpPr/>
          <p:nvPr>
            <p:custDataLst>
              <p:tags r:id="rId57"/>
            </p:custDataLst>
          </p:nvPr>
        </p:nvSpPr>
        <p:spPr>
          <a:xfrm>
            <a:off x="2837815" y="3965575"/>
            <a:ext cx="2089150" cy="1224280"/>
          </a:xfrm>
          <a:prstGeom prst="roundRect">
            <a:avLst>
              <a:gd name="adj" fmla="val 0"/>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ormAutofit/>
          </a:bodyPr>
          <a:lstStyle/>
          <a:p>
            <a:pPr algn="ctr">
              <a:lnSpc>
                <a:spcPct val="120000"/>
              </a:lnSpc>
            </a:pPr>
            <a:endParaRPr lang="zh-CN" altLang="en-US"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8" name="任意多边形 74"/>
          <p:cNvSpPr/>
          <p:nvPr>
            <p:custDataLst>
              <p:tags r:id="rId58"/>
            </p:custDataLst>
          </p:nvPr>
        </p:nvSpPr>
        <p:spPr>
          <a:xfrm>
            <a:off x="5839460" y="5189220"/>
            <a:ext cx="1670685" cy="364490"/>
          </a:xfrm>
          <a:custGeom>
            <a:avLst/>
            <a:gdLst>
              <a:gd name="connsiteX0" fmla="*/ 0 w 2163729"/>
              <a:gd name="connsiteY0" fmla="*/ 0 h 471958"/>
              <a:gd name="connsiteX1" fmla="*/ 2163729 w 2163729"/>
              <a:gd name="connsiteY1" fmla="*/ 0 h 471958"/>
              <a:gd name="connsiteX2" fmla="*/ 2128506 w 2163729"/>
              <a:gd name="connsiteY2" fmla="*/ 3551 h 471958"/>
              <a:gd name="connsiteX3" fmla="*/ 1746743 w 2163729"/>
              <a:gd name="connsiteY3" fmla="*/ 471958 h 471958"/>
              <a:gd name="connsiteX4" fmla="*/ 416985 w 2163729"/>
              <a:gd name="connsiteY4" fmla="*/ 471958 h 471958"/>
              <a:gd name="connsiteX5" fmla="*/ 35222 w 2163729"/>
              <a:gd name="connsiteY5" fmla="*/ 3551 h 47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729" h="471958">
                <a:moveTo>
                  <a:pt x="0" y="0"/>
                </a:moveTo>
                <a:lnTo>
                  <a:pt x="2163729" y="0"/>
                </a:lnTo>
                <a:lnTo>
                  <a:pt x="2128506" y="3551"/>
                </a:lnTo>
                <a:cubicBezTo>
                  <a:pt x="1910634" y="48134"/>
                  <a:pt x="1746743" y="240907"/>
                  <a:pt x="1746743" y="471958"/>
                </a:cubicBezTo>
                <a:lnTo>
                  <a:pt x="416985" y="471958"/>
                </a:lnTo>
                <a:cubicBezTo>
                  <a:pt x="416985" y="240907"/>
                  <a:pt x="253094" y="48134"/>
                  <a:pt x="35222" y="355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lnSpc>
                <a:spcPct val="12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39" name="同心圆 75"/>
          <p:cNvSpPr/>
          <p:nvPr>
            <p:custDataLst>
              <p:tags r:id="rId59"/>
            </p:custDataLst>
          </p:nvPr>
        </p:nvSpPr>
        <p:spPr>
          <a:xfrm>
            <a:off x="6083935" y="5198110"/>
            <a:ext cx="109855" cy="109855"/>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0" name="椭圆 239"/>
          <p:cNvSpPr/>
          <p:nvPr>
            <p:custDataLst>
              <p:tags r:id="rId60"/>
            </p:custDataLst>
          </p:nvPr>
        </p:nvSpPr>
        <p:spPr>
          <a:xfrm>
            <a:off x="7141210" y="5135245"/>
            <a:ext cx="150495" cy="1504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1" name="椭圆 240"/>
          <p:cNvSpPr/>
          <p:nvPr>
            <p:custDataLst>
              <p:tags r:id="rId61"/>
            </p:custDataLst>
          </p:nvPr>
        </p:nvSpPr>
        <p:spPr>
          <a:xfrm>
            <a:off x="7105015" y="5299075"/>
            <a:ext cx="36830" cy="36830"/>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2" name="椭圆 241"/>
          <p:cNvSpPr/>
          <p:nvPr>
            <p:custDataLst>
              <p:tags r:id="rId62"/>
            </p:custDataLst>
          </p:nvPr>
        </p:nvSpPr>
        <p:spPr>
          <a:xfrm>
            <a:off x="6821170" y="5116830"/>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3" name="椭圆 242"/>
          <p:cNvSpPr/>
          <p:nvPr>
            <p:custDataLst>
              <p:tags r:id="rId63"/>
            </p:custDataLst>
          </p:nvPr>
        </p:nvSpPr>
        <p:spPr>
          <a:xfrm>
            <a:off x="6506845" y="5229860"/>
            <a:ext cx="109855" cy="10985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4" name="椭圆 243"/>
          <p:cNvSpPr/>
          <p:nvPr>
            <p:custDataLst>
              <p:tags r:id="rId64"/>
            </p:custDataLst>
          </p:nvPr>
        </p:nvSpPr>
        <p:spPr>
          <a:xfrm>
            <a:off x="6235065" y="5200015"/>
            <a:ext cx="161925" cy="16192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 name="椭圆 244"/>
          <p:cNvSpPr/>
          <p:nvPr>
            <p:custDataLst>
              <p:tags r:id="rId65"/>
            </p:custDataLst>
          </p:nvPr>
        </p:nvSpPr>
        <p:spPr>
          <a:xfrm>
            <a:off x="7235825" y="5131435"/>
            <a:ext cx="99695" cy="99695"/>
          </a:xfrm>
          <a:prstGeom prst="ellipse">
            <a:avLst/>
          </a:prstGeom>
          <a:solidFill>
            <a:srgbClr val="FE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6" name="同心圆 82"/>
          <p:cNvSpPr/>
          <p:nvPr>
            <p:custDataLst>
              <p:tags r:id="rId66"/>
            </p:custDataLst>
          </p:nvPr>
        </p:nvSpPr>
        <p:spPr>
          <a:xfrm>
            <a:off x="6851015" y="5166995"/>
            <a:ext cx="158750" cy="158750"/>
          </a:xfrm>
          <a:prstGeom prst="donut">
            <a:avLst>
              <a:gd name="adj" fmla="val 4379"/>
            </a:avLst>
          </a:prstGeom>
          <a:solidFill>
            <a:srgbClr val="FEFFFF">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7" name="椭圆 246"/>
          <p:cNvSpPr/>
          <p:nvPr>
            <p:custDataLst>
              <p:tags r:id="rId67"/>
            </p:custDataLst>
          </p:nvPr>
        </p:nvSpPr>
        <p:spPr>
          <a:xfrm>
            <a:off x="6038215" y="5153660"/>
            <a:ext cx="100965" cy="100965"/>
          </a:xfrm>
          <a:prstGeom prst="ellipse">
            <a:avLst/>
          </a:prstGeom>
          <a:solidFill>
            <a:schemeClr val="accent1">
              <a:lumMod val="20000"/>
              <a:lumOff val="8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40000"/>
              </a:lnSpc>
            </a:pPr>
            <a:endParaRPr lang="zh-CN" altLang="en-US" sz="180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8" name="任意多边形 84"/>
          <p:cNvSpPr/>
          <p:nvPr>
            <p:custDataLst>
              <p:tags r:id="rId68"/>
            </p:custDataLst>
          </p:nvPr>
        </p:nvSpPr>
        <p:spPr>
          <a:xfrm>
            <a:off x="6153150" y="5307330"/>
            <a:ext cx="1043305" cy="246380"/>
          </a:xfrm>
          <a:custGeom>
            <a:avLst/>
            <a:gdLst>
              <a:gd name="connsiteX0" fmla="*/ 161589 w 1350644"/>
              <a:gd name="connsiteY0" fmla="*/ 0 h 319087"/>
              <a:gd name="connsiteX1" fmla="*/ 1189055 w 1350644"/>
              <a:gd name="connsiteY1" fmla="*/ 0 h 319087"/>
              <a:gd name="connsiteX2" fmla="*/ 1350644 w 1350644"/>
              <a:gd name="connsiteY2" fmla="*/ 319087 h 319087"/>
              <a:gd name="connsiteX3" fmla="*/ 0 w 1350644"/>
              <a:gd name="connsiteY3" fmla="*/ 319087 h 319087"/>
            </a:gdLst>
            <a:ahLst/>
            <a:cxnLst>
              <a:cxn ang="0">
                <a:pos x="connsiteX0" y="connsiteY0"/>
              </a:cxn>
              <a:cxn ang="0">
                <a:pos x="connsiteX1" y="connsiteY1"/>
              </a:cxn>
              <a:cxn ang="0">
                <a:pos x="connsiteX2" y="connsiteY2"/>
              </a:cxn>
              <a:cxn ang="0">
                <a:pos x="connsiteX3" y="connsiteY3"/>
              </a:cxn>
            </a:cxnLst>
            <a:rect l="l" t="t" r="r" b="b"/>
            <a:pathLst>
              <a:path w="1350644" h="319087">
                <a:moveTo>
                  <a:pt x="161589" y="0"/>
                </a:moveTo>
                <a:lnTo>
                  <a:pt x="1189055" y="0"/>
                </a:lnTo>
                <a:lnTo>
                  <a:pt x="1350644" y="319087"/>
                </a:lnTo>
                <a:lnTo>
                  <a:pt x="0" y="319087"/>
                </a:lnTo>
                <a:close/>
              </a:path>
            </a:pathLst>
          </a:cu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52500" lnSpcReduction="20000"/>
          </a:bodyPr>
          <a:lstStyle/>
          <a:p>
            <a:pPr algn="ctr">
              <a:lnSpc>
                <a:spcPct val="140000"/>
              </a:lnSpc>
            </a:pPr>
            <a:r>
              <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rPr>
              <a:t>E</a:t>
            </a:r>
            <a:endParaRPr lang="en-US" altLang="zh-CN"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9" name="圆角矩形 85"/>
          <p:cNvSpPr/>
          <p:nvPr>
            <p:custDataLst>
              <p:tags r:id="rId69"/>
            </p:custDataLst>
          </p:nvPr>
        </p:nvSpPr>
        <p:spPr>
          <a:xfrm>
            <a:off x="5630545" y="3965575"/>
            <a:ext cx="2089150" cy="1224280"/>
          </a:xfrm>
          <a:prstGeom prst="roundRect">
            <a:avLst>
              <a:gd name="adj" fmla="val 0"/>
            </a:avLst>
          </a:prstGeom>
          <a:solidFill>
            <a:schemeClr val="bg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normAutofit/>
          </a:bodyPr>
          <a:lstStyle/>
          <a:p>
            <a:pPr algn="ctr">
              <a:lnSpc>
                <a:spcPct val="120000"/>
              </a:lnSpc>
            </a:pPr>
            <a:endParaRPr lang="zh-CN" altLang="en-US" sz="18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265" name="文本框 264"/>
          <p:cNvSpPr txBox="1"/>
          <p:nvPr>
            <p:custDataLst>
              <p:tags r:id="rId70"/>
            </p:custDataLst>
          </p:nvPr>
        </p:nvSpPr>
        <p:spPr>
          <a:xfrm>
            <a:off x="2921635" y="4243070"/>
            <a:ext cx="1921510" cy="668020"/>
          </a:xfrm>
          <a:prstGeom prst="rect">
            <a:avLst/>
          </a:prstGeom>
          <a:noFill/>
        </p:spPr>
        <p:txBody>
          <a:bodyPr wrap="square" rtlCol="0" anchor="ctr" anchorCtr="0">
            <a:noAutofit/>
          </a:bodyPr>
          <a:lstStyle/>
          <a:p>
            <a:pPr marL="0" lvl="0" indent="0" algn="ctr" fontAlgn="auto">
              <a:lnSpc>
                <a:spcPct val="120000"/>
              </a:lnSpc>
              <a:spcBef>
                <a:spcPts val="0"/>
              </a:spcBef>
              <a:spcAft>
                <a:spcPts val="0"/>
              </a:spcAft>
              <a:buSzPct val="100000"/>
              <a:buFontTx/>
              <a:buNone/>
            </a:pPr>
            <a:r>
              <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rPr>
              <a:t>不能只重过程不顾后果</a:t>
            </a:r>
            <a:endPar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endParaRPr>
          </a:p>
        </p:txBody>
      </p:sp>
      <p:sp>
        <p:nvSpPr>
          <p:cNvPr id="266" name="文本框 265"/>
          <p:cNvSpPr txBox="1"/>
          <p:nvPr>
            <p:custDataLst>
              <p:tags r:id="rId71"/>
            </p:custDataLst>
          </p:nvPr>
        </p:nvSpPr>
        <p:spPr>
          <a:xfrm>
            <a:off x="5713730" y="4243070"/>
            <a:ext cx="1921510" cy="668020"/>
          </a:xfrm>
          <a:prstGeom prst="rect">
            <a:avLst/>
          </a:prstGeom>
          <a:noFill/>
        </p:spPr>
        <p:txBody>
          <a:bodyPr wrap="square" rtlCol="0" anchor="ctr" anchorCtr="0">
            <a:noAutofit/>
          </a:bodyPr>
          <a:lstStyle/>
          <a:p>
            <a:pPr marL="0" lvl="0" indent="0" algn="ctr">
              <a:lnSpc>
                <a:spcPct val="120000"/>
              </a:lnSpc>
              <a:spcBef>
                <a:spcPts val="0"/>
              </a:spcBef>
              <a:spcAft>
                <a:spcPts val="0"/>
              </a:spcAft>
              <a:buSzPct val="100000"/>
              <a:buFontTx/>
              <a:buNone/>
            </a:pPr>
            <a:r>
              <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rPr>
              <a:t>不能因失恋而迷失人生方向</a:t>
            </a:r>
            <a:endParaRPr lang="zh-CN" altLang="en-US" sz="1800" b="1" spc="200" dirty="0">
              <a:solidFill>
                <a:schemeClr val="tx1">
                  <a:lumMod val="75000"/>
                  <a:lumOff val="25000"/>
                </a:schemeClr>
              </a:solidFill>
              <a:latin typeface="Arial" panose="020B0604020202020204" pitchFamily="34" charset="0"/>
              <a:ea typeface="微软雅黑" panose="020B0503020204020204" pitchFamily="34" charset="-122"/>
            </a:endParaRPr>
          </a:p>
        </p:txBody>
      </p:sp>
      <p:pic>
        <p:nvPicPr>
          <p:cNvPr id="8" name="图片 7" descr="C:\Users\kingsoft\Pictures\风景\4k-wallpaper-autumn-clouds-2310641.jpg4k-wallpaper-autumn-clouds-2310641"/>
          <p:cNvPicPr>
            <a:picLocks noChangeAspect="1"/>
          </p:cNvPicPr>
          <p:nvPr>
            <p:custDataLst>
              <p:tags r:id="rId72"/>
            </p:custDataLst>
          </p:nvPr>
        </p:nvPicPr>
        <p:blipFill rotWithShape="1">
          <a:blip r:embed="rId73"/>
          <a:srcRect t="11799" b="11799"/>
          <a:stretch>
            <a:fillRect/>
          </a:stretch>
        </p:blipFill>
        <p:spPr>
          <a:xfrm>
            <a:off x="9345520" y="1735646"/>
            <a:ext cx="3068713" cy="2500534"/>
          </a:xfrm>
          <a:prstGeom prst="rect">
            <a:avLst/>
          </a:prstGeom>
        </p:spPr>
      </p:pic>
      <p:pic>
        <p:nvPicPr>
          <p:cNvPr id="10" name="图片 9" descr="C:\Users\kingsoft\Pictures\风景\4k-wallpaper-autumn-clouds-2310641.jpg4k-wallpaper-autumn-clouds-2310641"/>
          <p:cNvPicPr>
            <a:picLocks noChangeAspect="1"/>
          </p:cNvPicPr>
          <p:nvPr>
            <p:custDataLst>
              <p:tags r:id="rId74"/>
            </p:custDataLst>
          </p:nvPr>
        </p:nvPicPr>
        <p:blipFill rotWithShape="1">
          <a:blip r:embed="rId75"/>
          <a:srcRect/>
          <a:stretch>
            <a:fillRect/>
          </a:stretch>
        </p:blipFill>
        <p:spPr>
          <a:xfrm>
            <a:off x="9115268" y="4353655"/>
            <a:ext cx="2892947" cy="1700434"/>
          </a:xfrm>
          <a:prstGeom prst="rect">
            <a:avLst/>
          </a:prstGeom>
        </p:spPr>
      </p:pic>
    </p:spTree>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2" name="直角三角形 1"/>
          <p:cNvSpPr/>
          <p:nvPr>
            <p:custDataLst>
              <p:tags r:id="rId3"/>
            </p:custDataLst>
          </p:nvPr>
        </p:nvSpPr>
        <p:spPr>
          <a:xfrm rot="5400000">
            <a:off x="477157" y="368299"/>
            <a:ext cx="1638300" cy="1638300"/>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a:solidFill>
                <a:schemeClr val="bg1"/>
              </a:solidFill>
              <a:latin typeface="+mn-ea"/>
            </a:endParaRPr>
          </a:p>
        </p:txBody>
      </p:sp>
      <p:sp>
        <p:nvSpPr>
          <p:cNvPr id="5" name="平行四边形 4"/>
          <p:cNvSpPr/>
          <p:nvPr>
            <p:custDataLst>
              <p:tags r:id="rId4"/>
            </p:custDataLst>
          </p:nvPr>
        </p:nvSpPr>
        <p:spPr>
          <a:xfrm>
            <a:off x="3653514" y="0"/>
            <a:ext cx="7750181" cy="6858000"/>
          </a:xfrm>
          <a:prstGeom prst="parallelogram">
            <a:avLst>
              <a:gd name="adj" fmla="val 10408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bg1"/>
              </a:solidFill>
              <a:latin typeface="+mn-ea"/>
            </a:endParaRPr>
          </a:p>
        </p:txBody>
      </p:sp>
      <p:pic>
        <p:nvPicPr>
          <p:cNvPr id="13" name="图片 12"/>
          <p:cNvPicPr>
            <a:picLocks noChangeAspect="1"/>
          </p:cNvPicPr>
          <p:nvPr>
            <p:custDataLst>
              <p:tags r:id="rId5"/>
            </p:custDataLst>
          </p:nvPr>
        </p:nvPicPr>
        <p:blipFill rotWithShape="1">
          <a:blip r:embed="rId6"/>
          <a:srcRect l="10198" r="10198"/>
          <a:stretch>
            <a:fillRect/>
          </a:stretch>
        </p:blipFill>
        <p:spPr>
          <a:xfrm>
            <a:off x="667656" y="558799"/>
            <a:ext cx="6749142" cy="5061855"/>
          </a:xfrm>
          <a:prstGeom prst="rect">
            <a:avLst/>
          </a:prstGeom>
        </p:spPr>
      </p:pic>
      <p:sp>
        <p:nvSpPr>
          <p:cNvPr id="30" name="平行四边形 29"/>
          <p:cNvSpPr/>
          <p:nvPr>
            <p:custDataLst>
              <p:tags r:id="rId7"/>
            </p:custDataLst>
          </p:nvPr>
        </p:nvSpPr>
        <p:spPr>
          <a:xfrm>
            <a:off x="4219387" y="0"/>
            <a:ext cx="7409774" cy="6858000"/>
          </a:xfrm>
          <a:prstGeom prst="parallelogram">
            <a:avLst>
              <a:gd name="adj" fmla="val 104088"/>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bg1"/>
              </a:solidFill>
              <a:latin typeface="+mn-ea"/>
            </a:endParaRPr>
          </a:p>
        </p:txBody>
      </p:sp>
      <p:sp>
        <p:nvSpPr>
          <p:cNvPr id="22" name="任意多边形: 形状 21"/>
          <p:cNvSpPr/>
          <p:nvPr>
            <p:custDataLst>
              <p:tags r:id="rId8"/>
            </p:custDataLst>
          </p:nvPr>
        </p:nvSpPr>
        <p:spPr>
          <a:xfrm>
            <a:off x="4181948" y="-1"/>
            <a:ext cx="8010052" cy="6858001"/>
          </a:xfrm>
          <a:custGeom>
            <a:avLst/>
            <a:gdLst>
              <a:gd name="connsiteX0" fmla="*/ 7136494 w 8010052"/>
              <a:gd name="connsiteY0" fmla="*/ 0 h 6858001"/>
              <a:gd name="connsiteX1" fmla="*/ 8010052 w 8010052"/>
              <a:gd name="connsiteY1" fmla="*/ 0 h 6858001"/>
              <a:gd name="connsiteX2" fmla="*/ 8010052 w 8010052"/>
              <a:gd name="connsiteY2" fmla="*/ 6858000 h 6858001"/>
              <a:gd name="connsiteX3" fmla="*/ 7156723 w 8010052"/>
              <a:gd name="connsiteY3" fmla="*/ 6858000 h 6858001"/>
              <a:gd name="connsiteX4" fmla="*/ 7156723 w 8010052"/>
              <a:gd name="connsiteY4" fmla="*/ 6858001 h 6858001"/>
              <a:gd name="connsiteX5" fmla="*/ 0 w 8010052"/>
              <a:gd name="connsiteY5" fmla="*/ 6858001 h 6858001"/>
              <a:gd name="connsiteX6" fmla="*/ 7136494 w 8010052"/>
              <a:gd name="connsiteY6" fmla="*/ 1938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0052" h="6858001">
                <a:moveTo>
                  <a:pt x="7136494" y="0"/>
                </a:moveTo>
                <a:lnTo>
                  <a:pt x="8010052" y="0"/>
                </a:lnTo>
                <a:lnTo>
                  <a:pt x="8010052" y="6858000"/>
                </a:lnTo>
                <a:lnTo>
                  <a:pt x="7156723" y="6858000"/>
                </a:lnTo>
                <a:lnTo>
                  <a:pt x="7156723" y="6858001"/>
                </a:lnTo>
                <a:lnTo>
                  <a:pt x="0" y="6858001"/>
                </a:lnTo>
                <a:lnTo>
                  <a:pt x="7136494" y="1938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sz="1600" b="1" dirty="0">
              <a:solidFill>
                <a:schemeClr val="bg1"/>
              </a:solidFill>
              <a:latin typeface="+mn-ea"/>
            </a:endParaRPr>
          </a:p>
        </p:txBody>
      </p:sp>
      <p:grpSp>
        <p:nvGrpSpPr>
          <p:cNvPr id="28" name="组合 27"/>
          <p:cNvGrpSpPr/>
          <p:nvPr>
            <p:custDataLst>
              <p:tags r:id="rId9"/>
            </p:custDataLst>
          </p:nvPr>
        </p:nvGrpSpPr>
        <p:grpSpPr>
          <a:xfrm>
            <a:off x="9985110" y="2781300"/>
            <a:ext cx="1068102" cy="616856"/>
            <a:chOff x="10938600" y="1455791"/>
            <a:chExt cx="720000" cy="415819"/>
          </a:xfrm>
          <a:solidFill>
            <a:schemeClr val="tx2"/>
          </a:solidFill>
        </p:grpSpPr>
        <p:sp>
          <p:nvSpPr>
            <p:cNvPr id="29" name="任意多边形: 形状 28"/>
            <p:cNvSpPr/>
            <p:nvPr>
              <p:custDataLst>
                <p:tags r:id="rId10"/>
              </p:custDataLst>
            </p:nvPr>
          </p:nvSpPr>
          <p:spPr>
            <a:xfrm>
              <a:off x="10938600" y="1455791"/>
              <a:ext cx="340237" cy="415819"/>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sp>
          <p:nvSpPr>
            <p:cNvPr id="33" name="任意多边形: 形状 32"/>
            <p:cNvSpPr/>
            <p:nvPr>
              <p:custDataLst>
                <p:tags r:id="rId11"/>
              </p:custDataLst>
            </p:nvPr>
          </p:nvSpPr>
          <p:spPr>
            <a:xfrm>
              <a:off x="11318363" y="1455791"/>
              <a:ext cx="340237" cy="415819"/>
            </a:xfrm>
            <a:custGeom>
              <a:avLst/>
              <a:gdLst>
                <a:gd name="connsiteX0" fmla="*/ 58302 w 200540"/>
                <a:gd name="connsiteY0" fmla="*/ 0 h 245089"/>
                <a:gd name="connsiteX1" fmla="*/ 200540 w 200540"/>
                <a:gd name="connsiteY1" fmla="*/ 0 h 245089"/>
                <a:gd name="connsiteX2" fmla="*/ 97518 w 200540"/>
                <a:gd name="connsiteY2" fmla="*/ 245089 h 245089"/>
                <a:gd name="connsiteX3" fmla="*/ 0 w 200540"/>
                <a:gd name="connsiteY3" fmla="*/ 245089 h 245089"/>
              </a:gdLst>
              <a:ahLst/>
              <a:cxnLst>
                <a:cxn ang="0">
                  <a:pos x="connsiteX0" y="connsiteY0"/>
                </a:cxn>
                <a:cxn ang="0">
                  <a:pos x="connsiteX1" y="connsiteY1"/>
                </a:cxn>
                <a:cxn ang="0">
                  <a:pos x="connsiteX2" y="connsiteY2"/>
                </a:cxn>
                <a:cxn ang="0">
                  <a:pos x="connsiteX3" y="connsiteY3"/>
                </a:cxn>
              </a:cxnLst>
              <a:rect l="l" t="t" r="r" b="b"/>
              <a:pathLst>
                <a:path w="200540" h="245089">
                  <a:moveTo>
                    <a:pt x="58302" y="0"/>
                  </a:moveTo>
                  <a:lnTo>
                    <a:pt x="200540" y="0"/>
                  </a:lnTo>
                  <a:lnTo>
                    <a:pt x="97518" y="245089"/>
                  </a:lnTo>
                  <a:lnTo>
                    <a:pt x="0" y="2450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a:p>
          </p:txBody>
        </p:sp>
      </p:grpSp>
      <p:sp>
        <p:nvSpPr>
          <p:cNvPr id="35" name="文本框 34"/>
          <p:cNvSpPr txBox="1"/>
          <p:nvPr>
            <p:custDataLst>
              <p:tags r:id="rId12"/>
            </p:custDataLst>
          </p:nvPr>
        </p:nvSpPr>
        <p:spPr>
          <a:xfrm>
            <a:off x="7262495" y="4407535"/>
            <a:ext cx="4366895" cy="1549400"/>
          </a:xfrm>
          <a:prstGeom prst="rect">
            <a:avLst/>
          </a:prstGeom>
          <a:noFill/>
        </p:spPr>
        <p:txBody>
          <a:bodyPr wrap="square" lIns="101600" tIns="38100" rIns="63500" bIns="38100" rtlCol="0" anchor="b" anchorCtr="0">
            <a:noAutofit/>
          </a:bodyPr>
          <a:lstStyle/>
          <a:p>
            <a:pPr marL="0" indent="0" algn="l" fontAlgn="auto">
              <a:lnSpc>
                <a:spcPct val="150000"/>
              </a:lnSpc>
              <a:spcBef>
                <a:spcPts val="0"/>
              </a:spcBef>
              <a:spcAft>
                <a:spcPts val="0"/>
              </a:spcAft>
              <a:buSzPct val="100000"/>
            </a:pPr>
            <a:r>
              <a:rPr lang="zh-CN" altLang="en-US" sz="3600" b="1" spc="300" dirty="0">
                <a:solidFill>
                  <a:schemeClr val="bg1"/>
                </a:solidFill>
                <a:latin typeface="Arial" panose="020B0604020202020204" pitchFamily="34" charset="0"/>
                <a:ea typeface="微软雅黑" panose="020B0503020204020204" pitchFamily="34" charset="-122"/>
              </a:rPr>
              <a:t>处理好几种关系</a:t>
            </a:r>
            <a:endParaRPr lang="zh-CN" altLang="en-US" sz="3600" b="1" spc="300" dirty="0">
              <a:solidFill>
                <a:schemeClr val="bg1"/>
              </a:solidFill>
              <a:latin typeface="Arial" panose="020B0604020202020204" pitchFamily="34" charset="0"/>
              <a:ea typeface="微软雅黑" panose="020B0503020204020204" pitchFamily="34" charset="-122"/>
            </a:endParaRPr>
          </a:p>
          <a:p>
            <a:pPr marL="0" indent="0" algn="l" fontAlgn="auto">
              <a:lnSpc>
                <a:spcPct val="150000"/>
              </a:lnSpc>
              <a:spcBef>
                <a:spcPts val="0"/>
              </a:spcBef>
              <a:spcAft>
                <a:spcPts val="0"/>
              </a:spcAft>
              <a:buSzPct val="100000"/>
            </a:pPr>
            <a:r>
              <a:rPr lang="zh-CN" altLang="en-US" sz="3600" b="1" spc="300" dirty="0">
                <a:solidFill>
                  <a:schemeClr val="bg1"/>
                </a:solidFill>
                <a:latin typeface="Arial" panose="020B0604020202020204" pitchFamily="34" charset="0"/>
                <a:ea typeface="微软雅黑" panose="020B0503020204020204" pitchFamily="34" charset="-122"/>
              </a:rPr>
              <a:t>（个人品德很重要）</a:t>
            </a:r>
            <a:endParaRPr lang="zh-CN" altLang="en-US" sz="3600" b="1" spc="300" dirty="0">
              <a:solidFill>
                <a:schemeClr val="bg1"/>
              </a:solidFill>
              <a:latin typeface="Arial" panose="020B0604020202020204" pitchFamily="34" charset="0"/>
              <a:ea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anim calcmode="lin" valueType="num">
                                      <p:cBhvr additive="base">
                                        <p:cTn id="7"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48790" y="1101090"/>
            <a:ext cx="5994400" cy="1383665"/>
          </a:xfrm>
          <a:prstGeom prst="rect">
            <a:avLst/>
          </a:prstGeom>
          <a:noFill/>
        </p:spPr>
        <p:txBody>
          <a:bodyPr wrap="square" rtlCol="0">
            <a:spAutoFit/>
          </a:bodyPr>
          <a:lstStyle/>
          <a:p>
            <a:r>
              <a:rPr lang="zh-CN" altLang="en-US" sz="3200" b="1">
                <a:latin typeface="微软雅黑" panose="020B0503020204020204" pitchFamily="34" charset="-122"/>
                <a:ea typeface="微软雅黑" panose="020B0503020204020204" pitchFamily="34" charset="-122"/>
              </a:rPr>
              <a:t>四、锤炼个人品德</a:t>
            </a:r>
            <a:endParaRPr lang="zh-CN" altLang="en-US" sz="3200" b="1">
              <a:latin typeface="微软雅黑" panose="020B0503020204020204" pitchFamily="34" charset="-122"/>
              <a:ea typeface="微软雅黑" panose="020B0503020204020204" pitchFamily="34" charset="-122"/>
            </a:endParaRPr>
          </a:p>
          <a:p>
            <a:r>
              <a:rPr lang="zh-CN" altLang="en-US" sz="3200">
                <a:latin typeface="微软雅黑" panose="020B0503020204020204" pitchFamily="34" charset="-122"/>
                <a:ea typeface="微软雅黑" panose="020B0503020204020204" pitchFamily="34" charset="-122"/>
              </a:rPr>
              <a:t>（一）涵养高尚道德品格</a:t>
            </a:r>
            <a:endParaRPr lang="zh-CN" altLang="en-US"/>
          </a:p>
          <a:p>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1.</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含义</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 name="组合 2"/>
          <p:cNvGrpSpPr/>
          <p:nvPr/>
        </p:nvGrpSpPr>
        <p:grpSpPr>
          <a:xfrm>
            <a:off x="767080" y="2668270"/>
            <a:ext cx="6976110" cy="3791087"/>
            <a:chOff x="5735960" y="3493255"/>
            <a:chExt cx="6911975" cy="3790950"/>
          </a:xfrm>
        </p:grpSpPr>
        <p:pic>
          <p:nvPicPr>
            <p:cNvPr id="51" name="图片 50"/>
            <p:cNvPicPr>
              <a:picLocks noChangeAspect="1"/>
            </p:cNvPicPr>
            <p:nvPr/>
          </p:nvPicPr>
          <p:blipFill>
            <a:blip r:embed="rId1"/>
            <a:stretch>
              <a:fillRect/>
            </a:stretch>
          </p:blipFill>
          <p:spPr>
            <a:xfrm>
              <a:off x="5735960" y="3493255"/>
              <a:ext cx="6911975" cy="3790950"/>
            </a:xfrm>
            <a:prstGeom prst="rect">
              <a:avLst/>
            </a:prstGeom>
          </p:spPr>
        </p:pic>
        <p:sp>
          <p:nvSpPr>
            <p:cNvPr id="76" name="文本框 75"/>
            <p:cNvSpPr txBox="1"/>
            <p:nvPr/>
          </p:nvSpPr>
          <p:spPr>
            <a:xfrm>
              <a:off x="5916662" y="3692496"/>
              <a:ext cx="5235512" cy="3392048"/>
            </a:xfrm>
            <a:prstGeom prst="rect">
              <a:avLst/>
            </a:prstGeom>
            <a:noFill/>
          </p:spPr>
          <p:txBody>
            <a:bodyPr wrap="square" lIns="68580" tIns="34290" rIns="68580" bIns="34290" rtlCol="0" anchor="t">
              <a:spAutoFit/>
            </a:bodyPr>
            <a:lstStyle/>
            <a:p>
              <a:pPr algn="just">
                <a:lnSpc>
                  <a:spcPct val="150000"/>
                </a:lnSpc>
                <a:spcBef>
                  <a:spcPts val="300"/>
                </a:spcBef>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个人品德是通过社会道德教育和个人自觉的道德修养所形成的稳定的心理状态和行为习惯。它是个体对某种道德要求认同和践履的结果，集中体现了道德认知、道德情感、道德意志、道德信念和道德行为的内在统一。</a:t>
              </a:r>
              <a:endParaRPr lang="zh-CN" altLang="en-US" sz="2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72" name="图片 7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980" y="3140710"/>
            <a:ext cx="3633470" cy="2254250"/>
          </a:xfrm>
          <a:prstGeom prst="rect">
            <a:avLst/>
          </a:prstGeom>
          <a:effectLst>
            <a:softEdge rad="12700"/>
          </a:effec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76475"/>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作用</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6" name="文本框 75"/>
          <p:cNvSpPr txBox="1"/>
          <p:nvPr/>
        </p:nvSpPr>
        <p:spPr>
          <a:xfrm>
            <a:off x="856609" y="2952339"/>
            <a:ext cx="10497191" cy="437515"/>
          </a:xfrm>
          <a:prstGeom prst="rect">
            <a:avLst/>
          </a:prstGeom>
          <a:noFill/>
        </p:spPr>
        <p:txBody>
          <a:bodyPr wrap="square" lIns="68580" tIns="34290" rIns="68580" bIns="34290" rtlCol="0" anchor="t">
            <a:spAutoFit/>
          </a:bodyPr>
          <a:lstStyle/>
          <a:p>
            <a:pPr>
              <a:lnSpc>
                <a:spcPct val="120000"/>
              </a:lnSpc>
              <a:spcBef>
                <a:spcPts val="3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无论是社会的和谐有序，还是个人的人格健全，都有赖于个人品德的不断提升。</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圆角矩形 51"/>
          <p:cNvSpPr/>
          <p:nvPr/>
        </p:nvSpPr>
        <p:spPr>
          <a:xfrm>
            <a:off x="8432796" y="3736915"/>
            <a:ext cx="1228561" cy="1524635"/>
          </a:xfrm>
          <a:prstGeom prst="roundRect">
            <a:avLst>
              <a:gd name="adj" fmla="val 12504"/>
            </a:avLst>
          </a:prstGeom>
          <a:blipFill>
            <a:blip r:embed="rId1"/>
            <a:stretch>
              <a:fillRect/>
            </a:stretch>
          </a:blipFill>
          <a:ln w="12700" cap="flat" cmpd="sng" algn="ctr">
            <a:noFill/>
            <a:prstDash val="solid"/>
            <a:miter lim="800000"/>
          </a:ln>
          <a:effectLst/>
        </p:spPr>
        <p:txBody>
          <a:bodyPr anchor="ctr"/>
          <a:lstStyle>
            <a:lvl1pPr marL="0" lvl="0" indent="0" algn="l" defTabSz="685800" eaLnBrk="0" fontAlgn="base" latinLnBrk="0" hangingPunct="0">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1pPr>
            <a:lvl2pPr marL="342900" lvl="1"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2pPr>
            <a:lvl3pPr marL="685800" lvl="2"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3pPr>
            <a:lvl4pPr marL="1028700" lvl="3"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4pPr>
            <a:lvl5pPr marL="1371600" lvl="4"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5pPr>
            <a:lvl6pPr marL="1714500" lvl="5"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6pPr>
            <a:lvl7pPr marL="2057400" lvl="6"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7pPr>
            <a:lvl8pPr marL="2400300" lvl="7"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8pPr>
            <a:lvl9pPr marL="2743200" lvl="8"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Lao UI" panose="020B0502040204020203"/>
              <a:ea typeface="方正苏新诗柳楷简体"/>
              <a:cs typeface="+mn-cs"/>
            </a:endParaRPr>
          </a:p>
        </p:txBody>
      </p:sp>
      <p:grpSp>
        <p:nvGrpSpPr>
          <p:cNvPr id="50" name="组合 49"/>
          <p:cNvGrpSpPr/>
          <p:nvPr/>
        </p:nvGrpSpPr>
        <p:grpSpPr>
          <a:xfrm>
            <a:off x="767760" y="3428940"/>
            <a:ext cx="7345044" cy="1524635"/>
            <a:chOff x="285051" y="4496679"/>
            <a:chExt cx="8202208" cy="1773516"/>
          </a:xfrm>
        </p:grpSpPr>
        <p:grpSp>
          <p:nvGrpSpPr>
            <p:cNvPr id="54" name="组合 53"/>
            <p:cNvGrpSpPr/>
            <p:nvPr/>
          </p:nvGrpSpPr>
          <p:grpSpPr>
            <a:xfrm>
              <a:off x="285051" y="4496679"/>
              <a:ext cx="8202208" cy="1773516"/>
              <a:chOff x="285051" y="4496679"/>
              <a:chExt cx="8202208" cy="1773516"/>
            </a:xfrm>
          </p:grpSpPr>
          <p:pic>
            <p:nvPicPr>
              <p:cNvPr id="60" name="图片 59"/>
              <p:cNvPicPr>
                <a:picLocks noChangeAspect="1"/>
              </p:cNvPicPr>
              <p:nvPr/>
            </p:nvPicPr>
            <p:blipFill rotWithShape="1">
              <a:blip r:embed="rId2"/>
              <a:srcRect r="9530"/>
              <a:stretch>
                <a:fillRect/>
              </a:stretch>
            </p:blipFill>
            <p:spPr>
              <a:xfrm>
                <a:off x="285051" y="4496679"/>
                <a:ext cx="3103043" cy="1773516"/>
              </a:xfrm>
              <a:prstGeom prst="rect">
                <a:avLst/>
              </a:prstGeom>
            </p:spPr>
          </p:pic>
          <p:pic>
            <p:nvPicPr>
              <p:cNvPr id="61" name="图片 60"/>
              <p:cNvPicPr>
                <a:picLocks noChangeAspect="1"/>
              </p:cNvPicPr>
              <p:nvPr/>
            </p:nvPicPr>
            <p:blipFill rotWithShape="1">
              <a:blip r:embed="rId2"/>
              <a:srcRect l="9890" r="9530"/>
              <a:stretch>
                <a:fillRect/>
              </a:stretch>
            </p:blipFill>
            <p:spPr>
              <a:xfrm>
                <a:off x="3388094" y="4496679"/>
                <a:ext cx="3253568" cy="1773516"/>
              </a:xfrm>
              <a:prstGeom prst="rect">
                <a:avLst/>
              </a:prstGeom>
            </p:spPr>
          </p:pic>
          <p:pic>
            <p:nvPicPr>
              <p:cNvPr id="62" name="图片 61"/>
              <p:cNvPicPr>
                <a:picLocks noChangeAspect="1"/>
              </p:cNvPicPr>
              <p:nvPr/>
            </p:nvPicPr>
            <p:blipFill rotWithShape="1">
              <a:blip r:embed="rId2"/>
              <a:srcRect r="46191"/>
              <a:stretch>
                <a:fillRect/>
              </a:stretch>
            </p:blipFill>
            <p:spPr>
              <a:xfrm flipH="1">
                <a:off x="6641662" y="4496679"/>
                <a:ext cx="1845597" cy="1773516"/>
              </a:xfrm>
              <a:prstGeom prst="rect">
                <a:avLst/>
              </a:prstGeom>
            </p:spPr>
          </p:pic>
        </p:grpSp>
        <p:sp>
          <p:nvSpPr>
            <p:cNvPr id="59" name="文本框 58"/>
            <p:cNvSpPr txBox="1"/>
            <p:nvPr/>
          </p:nvSpPr>
          <p:spPr>
            <a:xfrm>
              <a:off x="679198" y="4622946"/>
              <a:ext cx="7732401" cy="1566328"/>
            </a:xfrm>
            <a:prstGeom prst="rect">
              <a:avLst/>
            </a:prstGeom>
            <a:noFill/>
          </p:spPr>
          <p:txBody>
            <a:bodyPr wrap="square" lIns="68580" tIns="34290" rIns="68580" bIns="34290" rtlCol="0" anchor="t">
              <a:spAutoFit/>
            </a:bodyPr>
            <a:lstStyle/>
            <a:p>
              <a:pPr marL="342900" indent="-342900">
                <a:lnSpc>
                  <a:spcPct val="130000"/>
                </a:lnSpc>
                <a:spcBef>
                  <a:spcPts val="300"/>
                </a:spcBef>
                <a:buFont typeface="Arial" panose="020B0604020202020204" pitchFamily="34" charset="0"/>
                <a:buChar cha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个人品德对道德和法律作用的发挥具有重要的推动作用</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30000"/>
                </a:lnSpc>
                <a:spcBef>
                  <a:spcPts val="300"/>
                </a:spcBef>
                <a:buFont typeface="Arial" panose="020B0604020202020204" pitchFamily="34" charset="0"/>
                <a:buChar cha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个人品德是个体人格完善的重要标志</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30000"/>
                </a:lnSpc>
                <a:spcBef>
                  <a:spcPts val="300"/>
                </a:spcBef>
                <a:buFont typeface="Arial" panose="020B0604020202020204" pitchFamily="34" charset="0"/>
                <a:buChar cha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个人品德是经济社会发展进程中重要的主体精神力量</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596900" y="1407160"/>
            <a:ext cx="5859145" cy="368300"/>
          </a:xfrm>
          <a:prstGeom prst="rect">
            <a:avLst/>
          </a:prstGeom>
          <a:noFill/>
        </p:spPr>
        <p:txBody>
          <a:bodyPr wrap="square" rtlCol="0">
            <a:spAutoFit/>
          </a:bodyPr>
          <a:lstStyle/>
          <a:p>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fade">
                                      <p:cBhvr>
                                        <p:cTn id="11" dur="500"/>
                                        <p:tgtEl>
                                          <p:spTgt spid="76"/>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16" presetClass="entr" presetSubtype="21" fill="hold" grpId="0"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6" grpId="0"/>
      <p:bldP spid="5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76475"/>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1" name="图片 60"/>
          <p:cNvPicPr>
            <a:picLocks noChangeAspect="1"/>
          </p:cNvPicPr>
          <p:nvPr/>
        </p:nvPicPr>
        <p:blipFill>
          <a:blip r:embed="rId1"/>
          <a:stretch>
            <a:fillRect/>
          </a:stretch>
        </p:blipFill>
        <p:spPr>
          <a:xfrm>
            <a:off x="6035413" y="2356894"/>
            <a:ext cx="3776572" cy="3104600"/>
          </a:xfrm>
          <a:prstGeom prst="rect">
            <a:avLst/>
          </a:prstGeom>
          <a:noFill/>
          <a:ln w="9525">
            <a:noFill/>
          </a:ln>
        </p:spPr>
      </p:pic>
      <p:grpSp>
        <p:nvGrpSpPr>
          <p:cNvPr id="49" name="组合 48"/>
          <p:cNvGrpSpPr/>
          <p:nvPr/>
        </p:nvGrpSpPr>
        <p:grpSpPr>
          <a:xfrm>
            <a:off x="846500" y="3219135"/>
            <a:ext cx="6264289" cy="2170703"/>
            <a:chOff x="846500" y="2849244"/>
            <a:chExt cx="6264289" cy="2170703"/>
          </a:xfrm>
        </p:grpSpPr>
        <p:pic>
          <p:nvPicPr>
            <p:cNvPr id="60" name="图片 59"/>
            <p:cNvPicPr>
              <a:picLocks noChangeAspect="1"/>
            </p:cNvPicPr>
            <p:nvPr/>
          </p:nvPicPr>
          <p:blipFill rotWithShape="1">
            <a:blip r:embed="rId2"/>
            <a:srcRect l="9585" r="40973"/>
            <a:stretch>
              <a:fillRect/>
            </a:stretch>
          </p:blipFill>
          <p:spPr>
            <a:xfrm>
              <a:off x="1785940" y="2849244"/>
              <a:ext cx="3264243" cy="2170701"/>
            </a:xfrm>
            <a:prstGeom prst="rect">
              <a:avLst/>
            </a:prstGeom>
          </p:spPr>
        </p:pic>
        <p:pic>
          <p:nvPicPr>
            <p:cNvPr id="50" name="图片 49"/>
            <p:cNvPicPr>
              <a:picLocks noChangeAspect="1"/>
            </p:cNvPicPr>
            <p:nvPr/>
          </p:nvPicPr>
          <p:blipFill rotWithShape="1">
            <a:blip r:embed="rId2"/>
            <a:srcRect r="76737"/>
            <a:stretch>
              <a:fillRect/>
            </a:stretch>
          </p:blipFill>
          <p:spPr>
            <a:xfrm>
              <a:off x="846500" y="2849245"/>
              <a:ext cx="939440" cy="2170701"/>
            </a:xfrm>
            <a:prstGeom prst="rect">
              <a:avLst/>
            </a:prstGeom>
          </p:spPr>
        </p:pic>
        <p:pic>
          <p:nvPicPr>
            <p:cNvPr id="51" name="图片 50"/>
            <p:cNvPicPr>
              <a:picLocks noChangeAspect="1"/>
            </p:cNvPicPr>
            <p:nvPr/>
          </p:nvPicPr>
          <p:blipFill rotWithShape="1">
            <a:blip r:embed="rId2"/>
            <a:srcRect r="76737"/>
            <a:stretch>
              <a:fillRect/>
            </a:stretch>
          </p:blipFill>
          <p:spPr>
            <a:xfrm flipH="1">
              <a:off x="5050183" y="2849245"/>
              <a:ext cx="939441" cy="2170702"/>
            </a:xfrm>
            <a:prstGeom prst="rect">
              <a:avLst/>
            </a:prstGeom>
          </p:spPr>
        </p:pic>
        <p:sp>
          <p:nvSpPr>
            <p:cNvPr id="54" name="文本框 53"/>
            <p:cNvSpPr txBox="1"/>
            <p:nvPr/>
          </p:nvSpPr>
          <p:spPr>
            <a:xfrm>
              <a:off x="1156258" y="3192632"/>
              <a:ext cx="5954531" cy="1453515"/>
            </a:xfrm>
            <a:prstGeom prst="rect">
              <a:avLst/>
            </a:prstGeom>
            <a:noFill/>
          </p:spPr>
          <p:txBody>
            <a:bodyPr wrap="square" lIns="68580" tIns="34290" rIns="68580" bIns="34290" rtlCol="0" anchor="t">
              <a:spAutoFit/>
            </a:bodyPr>
            <a:lstStyle/>
            <a:p>
              <a:pPr marL="457200" indent="-457200">
                <a:lnSpc>
                  <a:spcPct val="150000"/>
                </a:lnSpc>
                <a:spcBef>
                  <a:spcPts val="0"/>
                </a:spcBef>
                <a:buFont typeface="Arial" panose="020B0604020202020204" pitchFamily="34" charset="0"/>
                <a:buChar cha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形成正确的道德认知和道德判断</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0"/>
                </a:spcBef>
                <a:buFont typeface="Arial" panose="020B0604020202020204" pitchFamily="34" charset="0"/>
                <a:buChar cha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激发正向的道德认同和道德情感</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nSpc>
                  <a:spcPct val="150000"/>
                </a:lnSpc>
                <a:spcBef>
                  <a:spcPts val="0"/>
                </a:spcBef>
                <a:buFont typeface="Arial" panose="020B0604020202020204" pitchFamily="34" charset="0"/>
                <a:buChar cha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强化坚定的道德意志和道德信念</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 name="文本框 2"/>
          <p:cNvSpPr txBox="1"/>
          <p:nvPr/>
        </p:nvSpPr>
        <p:spPr>
          <a:xfrm>
            <a:off x="1341120" y="1200150"/>
            <a:ext cx="5344160" cy="1076325"/>
          </a:xfrm>
          <a:prstGeom prst="rect">
            <a:avLst/>
          </a:prstGeom>
          <a:noFill/>
        </p:spPr>
        <p:txBody>
          <a:bodyPr wrap="square" rtlCol="0" anchor="t">
            <a:spAutoFit/>
          </a:bodyPr>
          <a:lstStyle/>
          <a:p>
            <a:r>
              <a:rPr lang="zh-CN" altLang="en-US" sz="3200" b="1">
                <a:latin typeface="微软雅黑" panose="020B0503020204020204" pitchFamily="34" charset="-122"/>
                <a:ea typeface="微软雅黑" panose="020B0503020204020204" pitchFamily="34" charset="-122"/>
                <a:sym typeface="+mn-ea"/>
              </a:rPr>
              <a:t>四、锤炼个人品德</a:t>
            </a:r>
            <a:endParaRPr lang="zh-CN" altLang="en-US" sz="3200" b="1">
              <a:latin typeface="微软雅黑" panose="020B0503020204020204" pitchFamily="34" charset="-122"/>
              <a:ea typeface="微软雅黑" panose="020B0503020204020204" pitchFamily="34" charset="-122"/>
            </a:endParaRPr>
          </a:p>
          <a:p>
            <a:r>
              <a:rPr lang="zh-CN" altLang="en-US" sz="3200">
                <a:latin typeface="微软雅黑" panose="020B0503020204020204" pitchFamily="34" charset="-122"/>
                <a:ea typeface="微软雅黑" panose="020B0503020204020204" pitchFamily="34" charset="-122"/>
                <a:sym typeface="+mn-ea"/>
              </a:rPr>
              <a:t>（一）涵养高尚道德品格</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anim calcmode="lin" valueType="num">
                                      <p:cBhvr>
                                        <p:cTn id="12" dur="1000" fill="hold"/>
                                        <p:tgtEl>
                                          <p:spTgt spid="49"/>
                                        </p:tgtEl>
                                        <p:attrNameLst>
                                          <p:attrName>ppt_x</p:attrName>
                                        </p:attrNameLst>
                                      </p:cBhvr>
                                      <p:tavLst>
                                        <p:tav tm="0">
                                          <p:val>
                                            <p:strVal val="#ppt_x"/>
                                          </p:val>
                                        </p:tav>
                                        <p:tav tm="100000">
                                          <p:val>
                                            <p:strVal val="#ppt_x"/>
                                          </p:val>
                                        </p:tav>
                                      </p:tavLst>
                                    </p:anim>
                                    <p:anim calcmode="lin" valueType="num">
                                      <p:cBhvr>
                                        <p:cTn id="13" dur="1000" fill="hold"/>
                                        <p:tgtEl>
                                          <p:spTgt spid="4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6" presetClass="entr" presetSubtype="21" fill="hold"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65743"/>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道德修养的含义</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4" name="圆角矩形 53"/>
          <p:cNvSpPr/>
          <p:nvPr/>
        </p:nvSpPr>
        <p:spPr>
          <a:xfrm>
            <a:off x="7680321" y="2925154"/>
            <a:ext cx="2362541" cy="2603762"/>
          </a:xfrm>
          <a:prstGeom prst="roundRect">
            <a:avLst/>
          </a:prstGeom>
          <a:blipFill>
            <a:blip r:embed="rId1"/>
            <a:stretch>
              <a:fillRect/>
            </a:stretch>
          </a:blipFill>
          <a:ln w="12700" cap="flat" cmpd="sng" algn="ctr">
            <a:noFill/>
            <a:prstDash val="solid"/>
            <a:miter lim="800000"/>
          </a:ln>
          <a:effectLst/>
        </p:spPr>
        <p:txBody>
          <a:bodyPr anchor="ctr"/>
          <a:lstStyle>
            <a:lvl1pPr marL="0" lvl="0" indent="0" algn="l" defTabSz="685800" eaLnBrk="0" fontAlgn="base" latinLnBrk="0" hangingPunct="0">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1pPr>
            <a:lvl2pPr marL="342900" lvl="1"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2pPr>
            <a:lvl3pPr marL="685800" lvl="2"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3pPr>
            <a:lvl4pPr marL="1028700" lvl="3"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4pPr>
            <a:lvl5pPr marL="1371600" lvl="4"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5pPr>
            <a:lvl6pPr marL="1714500" lvl="5"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6pPr>
            <a:lvl7pPr marL="2057400" lvl="6"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7pPr>
            <a:lvl8pPr marL="2400300" lvl="7"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8pPr>
            <a:lvl9pPr marL="2743200" lvl="8" indent="0" algn="l" defTabSz="685800" eaLnBrk="1" fontAlgn="base" latinLnBrk="0" hangingPunct="1">
              <a:spcBef>
                <a:spcPct val="0"/>
              </a:spcBef>
              <a:spcAft>
                <a:spcPct val="0"/>
              </a:spcAft>
              <a:buFont typeface="Arial" panose="020B0604020202020204" pitchFamily="34" charset="0"/>
              <a:buNone/>
              <a:defRPr sz="1400" b="0" i="0" u="none"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Lao UI" panose="020B0502040204020203"/>
              <a:ea typeface="方正苏新诗柳楷简体"/>
              <a:cs typeface="+mn-cs"/>
            </a:endParaRPr>
          </a:p>
        </p:txBody>
      </p:sp>
      <p:grpSp>
        <p:nvGrpSpPr>
          <p:cNvPr id="51" name="组合 50"/>
          <p:cNvGrpSpPr/>
          <p:nvPr/>
        </p:nvGrpSpPr>
        <p:grpSpPr>
          <a:xfrm>
            <a:off x="839788" y="2985479"/>
            <a:ext cx="6171768" cy="2603762"/>
            <a:chOff x="5735960" y="3284984"/>
            <a:chExt cx="5596916" cy="2603762"/>
          </a:xfrm>
        </p:grpSpPr>
        <p:pic>
          <p:nvPicPr>
            <p:cNvPr id="52" name="图片 51"/>
            <p:cNvPicPr>
              <a:picLocks noChangeAspect="1"/>
            </p:cNvPicPr>
            <p:nvPr/>
          </p:nvPicPr>
          <p:blipFill>
            <a:blip r:embed="rId2"/>
            <a:stretch>
              <a:fillRect/>
            </a:stretch>
          </p:blipFill>
          <p:spPr>
            <a:xfrm>
              <a:off x="5735960" y="3284984"/>
              <a:ext cx="5596916" cy="2603762"/>
            </a:xfrm>
            <a:prstGeom prst="rect">
              <a:avLst/>
            </a:prstGeom>
          </p:spPr>
        </p:pic>
        <p:sp>
          <p:nvSpPr>
            <p:cNvPr id="59" name="文本框 58"/>
            <p:cNvSpPr txBox="1"/>
            <p:nvPr/>
          </p:nvSpPr>
          <p:spPr>
            <a:xfrm>
              <a:off x="5916662" y="3463031"/>
              <a:ext cx="5235512" cy="1915160"/>
            </a:xfrm>
            <a:prstGeom prst="rect">
              <a:avLst/>
            </a:prstGeom>
            <a:noFill/>
          </p:spPr>
          <p:txBody>
            <a:bodyPr wrap="square" lIns="68580" tIns="34290" rIns="68580" bIns="34290" rtlCol="0" anchor="t">
              <a:spAutoFit/>
            </a:bodyPr>
            <a:lstStyle/>
            <a:p>
              <a:pPr algn="just">
                <a:lnSpc>
                  <a:spcPct val="150000"/>
                </a:lnSpc>
                <a:spcBef>
                  <a:spcPts val="300"/>
                </a:spcBef>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道德修养作为人类道德实践活动的重要形式之一，是指个体自觉地将一定社会的道德规范、准则及要求内化为内在的道德品质，以促进人格的自我陶冶、自我培育和自我完善的实践过程。</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982980" y="1430020"/>
            <a:ext cx="6265545" cy="583565"/>
          </a:xfrm>
          <a:prstGeom prst="rect">
            <a:avLst/>
          </a:prstGeom>
          <a:noFill/>
        </p:spPr>
        <p:txBody>
          <a:bodyPr wrap="square" rtlCol="0">
            <a:spAutoFit/>
          </a:bodyPr>
          <a:lstStyle/>
          <a:p>
            <a:r>
              <a:rPr lang="zh-CN" altLang="en-US" sz="3200">
                <a:latin typeface="微软雅黑" panose="020B0503020204020204" pitchFamily="34" charset="-122"/>
                <a:ea typeface="微软雅黑" panose="020B0503020204020204" pitchFamily="34" charset="-122"/>
              </a:rPr>
              <a:t>（二）道德修养重在实践</a:t>
            </a:r>
            <a:endParaRPr lang="zh-CN" altLang="en-US" sz="3200">
              <a:latin typeface="微软雅黑" panose="020B0503020204020204" pitchFamily="34" charset="-122"/>
              <a:ea typeface="微软雅黑" panose="020B0503020204020204" pitchFamily="34" charset="-122"/>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5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88920"/>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道德修养的方法</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nvGrpSpPr>
        <p:grpSpPr>
          <a:xfrm>
            <a:off x="962252" y="4472879"/>
            <a:ext cx="10390558" cy="1904972"/>
            <a:chOff x="962252" y="4399523"/>
            <a:chExt cx="10390558" cy="1904972"/>
          </a:xfrm>
        </p:grpSpPr>
        <p:pic>
          <p:nvPicPr>
            <p:cNvPr id="65" name="图片 64"/>
            <p:cNvPicPr>
              <a:picLocks noChangeAspect="1"/>
            </p:cNvPicPr>
            <p:nvPr/>
          </p:nvPicPr>
          <p:blipFill>
            <a:blip r:embed="rId1"/>
            <a:stretch>
              <a:fillRect/>
            </a:stretch>
          </p:blipFill>
          <p:spPr>
            <a:xfrm>
              <a:off x="962252" y="4399523"/>
              <a:ext cx="2595329" cy="1904972"/>
            </a:xfrm>
            <a:prstGeom prst="rect">
              <a:avLst/>
            </a:prstGeom>
            <a:noFill/>
            <a:ln w="9525">
              <a:noFill/>
            </a:ln>
          </p:spPr>
        </p:pic>
        <p:sp>
          <p:nvSpPr>
            <p:cNvPr id="66" name="文本框 65"/>
            <p:cNvSpPr txBox="1"/>
            <p:nvPr/>
          </p:nvSpPr>
          <p:spPr>
            <a:xfrm>
              <a:off x="3464544" y="5125024"/>
              <a:ext cx="7888266" cy="453970"/>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“学而不思则罔，思而不学则殆。”          </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孔子</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9" name="组合 58"/>
          <p:cNvGrpSpPr/>
          <p:nvPr/>
        </p:nvGrpSpPr>
        <p:grpSpPr>
          <a:xfrm>
            <a:off x="841437" y="3058498"/>
            <a:ext cx="10518347" cy="1363826"/>
            <a:chOff x="838476" y="2849244"/>
            <a:chExt cx="16666843" cy="2161050"/>
          </a:xfrm>
        </p:grpSpPr>
        <p:pic>
          <p:nvPicPr>
            <p:cNvPr id="69" name="图片 68"/>
            <p:cNvPicPr>
              <a:picLocks noChangeAspect="1"/>
            </p:cNvPicPr>
            <p:nvPr/>
          </p:nvPicPr>
          <p:blipFill rotWithShape="1">
            <a:blip r:embed="rId2"/>
            <a:srcRect l="9585" r="40973"/>
            <a:stretch>
              <a:fillRect/>
            </a:stretch>
          </p:blipFill>
          <p:spPr>
            <a:xfrm>
              <a:off x="1773737" y="2849244"/>
              <a:ext cx="14796319" cy="2155585"/>
            </a:xfrm>
            <a:prstGeom prst="rect">
              <a:avLst/>
            </a:prstGeom>
          </p:spPr>
        </p:pic>
        <p:pic>
          <p:nvPicPr>
            <p:cNvPr id="63" name="图片 62"/>
            <p:cNvPicPr>
              <a:picLocks noChangeAspect="1"/>
            </p:cNvPicPr>
            <p:nvPr/>
          </p:nvPicPr>
          <p:blipFill rotWithShape="1">
            <a:blip r:embed="rId2"/>
            <a:srcRect r="76737"/>
            <a:stretch>
              <a:fillRect/>
            </a:stretch>
          </p:blipFill>
          <p:spPr>
            <a:xfrm>
              <a:off x="838476" y="2849247"/>
              <a:ext cx="935261" cy="2161047"/>
            </a:xfrm>
            <a:prstGeom prst="rect">
              <a:avLst/>
            </a:prstGeom>
          </p:spPr>
        </p:pic>
        <p:pic>
          <p:nvPicPr>
            <p:cNvPr id="64" name="图片 63"/>
            <p:cNvPicPr>
              <a:picLocks noChangeAspect="1"/>
            </p:cNvPicPr>
            <p:nvPr/>
          </p:nvPicPr>
          <p:blipFill rotWithShape="1">
            <a:blip r:embed="rId2"/>
            <a:srcRect r="76737"/>
            <a:stretch>
              <a:fillRect/>
            </a:stretch>
          </p:blipFill>
          <p:spPr>
            <a:xfrm flipH="1">
              <a:off x="16570056" y="2849246"/>
              <a:ext cx="935263" cy="2161048"/>
            </a:xfrm>
            <a:prstGeom prst="rect">
              <a:avLst/>
            </a:prstGeom>
          </p:spPr>
        </p:pic>
        <p:sp>
          <p:nvSpPr>
            <p:cNvPr id="67" name="文本框 66"/>
            <p:cNvSpPr txBox="1"/>
            <p:nvPr/>
          </p:nvSpPr>
          <p:spPr>
            <a:xfrm>
              <a:off x="1156256" y="3776662"/>
              <a:ext cx="16338011" cy="755103"/>
            </a:xfrm>
            <a:prstGeom prst="rect">
              <a:avLst/>
            </a:prstGeom>
            <a:noFill/>
          </p:spPr>
          <p:txBody>
            <a:bodyPr wrap="square" lIns="68580" tIns="34290" rIns="68580" bIns="34290" rtlCol="0" anchor="t">
              <a:spAutoFit/>
            </a:bodyPr>
            <a:lstStyle/>
            <a:p>
              <a:pPr>
                <a:lnSpc>
                  <a:spcPct val="150000"/>
                </a:lnSpc>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通过虚心学习，积极思索，辨别善恶，学会戒恶，以涵养良好。</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8" name="组合 67"/>
            <p:cNvGrpSpPr/>
            <p:nvPr/>
          </p:nvGrpSpPr>
          <p:grpSpPr>
            <a:xfrm>
              <a:off x="1156258" y="3057096"/>
              <a:ext cx="2765602" cy="633994"/>
              <a:chOff x="2153629" y="3102703"/>
              <a:chExt cx="2765602" cy="633994"/>
            </a:xfrm>
          </p:grpSpPr>
          <p:sp>
            <p:nvSpPr>
              <p:cNvPr id="70" name="矩形 69"/>
              <p:cNvSpPr/>
              <p:nvPr/>
            </p:nvSpPr>
            <p:spPr>
              <a:xfrm>
                <a:off x="2272846" y="3102703"/>
                <a:ext cx="2527173" cy="633994"/>
              </a:xfrm>
              <a:prstGeom prst="rect">
                <a:avLst/>
              </a:prstGeom>
            </p:spPr>
            <p:txBody>
              <a:bodyPr vert="horz" wrap="square">
                <a:spAutoFit/>
              </a:bodyPr>
              <a:lstStyle/>
              <a:p>
                <a:pPr lvl="0" algn="ctr">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学思并重</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2" name="组合 71"/>
              <p:cNvGrpSpPr/>
              <p:nvPr/>
            </p:nvGrpSpPr>
            <p:grpSpPr>
              <a:xfrm rot="16200000">
                <a:off x="2045006" y="3266330"/>
                <a:ext cx="523987" cy="306741"/>
                <a:chOff x="3559175" y="1708150"/>
                <a:chExt cx="5070475" cy="3457575"/>
              </a:xfrm>
              <a:solidFill>
                <a:srgbClr val="FBD465"/>
              </a:solidFill>
            </p:grpSpPr>
            <p:sp>
              <p:nvSpPr>
                <p:cNvPr id="90"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4"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6"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nvGrpSpPr>
              <p:cNvPr id="73" name="组合 72"/>
              <p:cNvGrpSpPr/>
              <p:nvPr/>
            </p:nvGrpSpPr>
            <p:grpSpPr>
              <a:xfrm rot="5400000" flipH="1">
                <a:off x="4503870" y="3266331"/>
                <a:ext cx="523984" cy="306739"/>
                <a:chOff x="3559178" y="1708151"/>
                <a:chExt cx="5070475" cy="3457574"/>
              </a:xfrm>
              <a:solidFill>
                <a:srgbClr val="FBD465"/>
              </a:solidFill>
            </p:grpSpPr>
            <p:sp>
              <p:nvSpPr>
                <p:cNvPr id="74"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5"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6" name="Freeform 7"/>
                <p:cNvSpPr>
                  <a:spLocks noEditPoints="1"/>
                </p:cNvSpPr>
                <p:nvPr/>
              </p:nvSpPr>
              <p:spPr bwMode="auto">
                <a:xfrm>
                  <a:off x="3559178" y="1708151"/>
                  <a:ext cx="5070475" cy="3457574"/>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grpSp>
      <p:sp>
        <p:nvSpPr>
          <p:cNvPr id="3" name="文本框 2"/>
          <p:cNvSpPr txBox="1"/>
          <p:nvPr/>
        </p:nvSpPr>
        <p:spPr>
          <a:xfrm>
            <a:off x="1136650" y="133540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88920"/>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道德修养的方法</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nvGrpSpPr>
        <p:grpSpPr>
          <a:xfrm>
            <a:off x="962252" y="4472879"/>
            <a:ext cx="10390558" cy="1904972"/>
            <a:chOff x="962252" y="4399523"/>
            <a:chExt cx="10390558" cy="1904972"/>
          </a:xfrm>
        </p:grpSpPr>
        <p:pic>
          <p:nvPicPr>
            <p:cNvPr id="65" name="图片 64"/>
            <p:cNvPicPr>
              <a:picLocks noChangeAspect="1"/>
            </p:cNvPicPr>
            <p:nvPr/>
          </p:nvPicPr>
          <p:blipFill>
            <a:blip r:embed="rId1"/>
            <a:stretch>
              <a:fillRect/>
            </a:stretch>
          </p:blipFill>
          <p:spPr>
            <a:xfrm>
              <a:off x="962252" y="4399523"/>
              <a:ext cx="2595329" cy="1904972"/>
            </a:xfrm>
            <a:prstGeom prst="rect">
              <a:avLst/>
            </a:prstGeom>
            <a:noFill/>
            <a:ln w="9525">
              <a:noFill/>
            </a:ln>
          </p:spPr>
        </p:pic>
        <p:sp>
          <p:nvSpPr>
            <p:cNvPr id="66" name="文本框 65"/>
            <p:cNvSpPr txBox="1"/>
            <p:nvPr/>
          </p:nvSpPr>
          <p:spPr>
            <a:xfrm>
              <a:off x="3464544" y="4950233"/>
              <a:ext cx="7888266" cy="803553"/>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sym typeface="+mn-ea"/>
                </a:rPr>
                <a:t>“吾日三省吾身，为人谋而不忠乎？与朋友交而不信乎？传不习乎？”			                                                </a:t>
              </a:r>
              <a:r>
                <a:rPr lang="en-US" altLang="zh-CN" sz="20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sym typeface="+mn-ea"/>
                </a:rPr>
                <a:t>曾子</a:t>
              </a:r>
              <a:endParaRPr lang="zh-CN" altLang="en-US" sz="20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9" name="组合 58"/>
          <p:cNvGrpSpPr/>
          <p:nvPr/>
        </p:nvGrpSpPr>
        <p:grpSpPr>
          <a:xfrm>
            <a:off x="841437" y="3058498"/>
            <a:ext cx="10518347" cy="1363826"/>
            <a:chOff x="838476" y="2849244"/>
            <a:chExt cx="16666843" cy="2161050"/>
          </a:xfrm>
        </p:grpSpPr>
        <p:pic>
          <p:nvPicPr>
            <p:cNvPr id="69" name="图片 68"/>
            <p:cNvPicPr>
              <a:picLocks noChangeAspect="1"/>
            </p:cNvPicPr>
            <p:nvPr/>
          </p:nvPicPr>
          <p:blipFill rotWithShape="1">
            <a:blip r:embed="rId2"/>
            <a:srcRect l="9585" r="40973"/>
            <a:stretch>
              <a:fillRect/>
            </a:stretch>
          </p:blipFill>
          <p:spPr>
            <a:xfrm>
              <a:off x="1773737" y="2849244"/>
              <a:ext cx="14796319" cy="2155585"/>
            </a:xfrm>
            <a:prstGeom prst="rect">
              <a:avLst/>
            </a:prstGeom>
          </p:spPr>
        </p:pic>
        <p:pic>
          <p:nvPicPr>
            <p:cNvPr id="63" name="图片 62"/>
            <p:cNvPicPr>
              <a:picLocks noChangeAspect="1"/>
            </p:cNvPicPr>
            <p:nvPr/>
          </p:nvPicPr>
          <p:blipFill rotWithShape="1">
            <a:blip r:embed="rId2"/>
            <a:srcRect r="76737"/>
            <a:stretch>
              <a:fillRect/>
            </a:stretch>
          </p:blipFill>
          <p:spPr>
            <a:xfrm>
              <a:off x="838476" y="2849247"/>
              <a:ext cx="935261" cy="2161047"/>
            </a:xfrm>
            <a:prstGeom prst="rect">
              <a:avLst/>
            </a:prstGeom>
          </p:spPr>
        </p:pic>
        <p:pic>
          <p:nvPicPr>
            <p:cNvPr id="64" name="图片 63"/>
            <p:cNvPicPr>
              <a:picLocks noChangeAspect="1"/>
            </p:cNvPicPr>
            <p:nvPr/>
          </p:nvPicPr>
          <p:blipFill rotWithShape="1">
            <a:blip r:embed="rId2"/>
            <a:srcRect r="76737"/>
            <a:stretch>
              <a:fillRect/>
            </a:stretch>
          </p:blipFill>
          <p:spPr>
            <a:xfrm flipH="1">
              <a:off x="16570056" y="2849246"/>
              <a:ext cx="935263" cy="2161048"/>
            </a:xfrm>
            <a:prstGeom prst="rect">
              <a:avLst/>
            </a:prstGeom>
          </p:spPr>
        </p:pic>
        <p:sp>
          <p:nvSpPr>
            <p:cNvPr id="67" name="文本框 66"/>
            <p:cNvSpPr txBox="1"/>
            <p:nvPr/>
          </p:nvSpPr>
          <p:spPr>
            <a:xfrm>
              <a:off x="1156256" y="3776662"/>
              <a:ext cx="16338011" cy="840168"/>
            </a:xfrm>
            <a:prstGeom prst="rect">
              <a:avLst/>
            </a:prstGeom>
            <a:noFill/>
          </p:spPr>
          <p:txBody>
            <a:bodyPr wrap="square" lIns="68580" tIns="34290" rIns="68580" bIns="34290" rtlCol="0" anchor="t">
              <a:spAutoFit/>
            </a:bodyPr>
            <a:lstStyle/>
            <a:p>
              <a:pPr>
                <a:lnSpc>
                  <a:spcPct val="150000"/>
                </a:lnSpc>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通过反省检验以发现和找出自己思想与行为中的不良倾向，并及时对它们进行抑制和克服；</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8" name="组合 67"/>
            <p:cNvGrpSpPr/>
            <p:nvPr/>
          </p:nvGrpSpPr>
          <p:grpSpPr>
            <a:xfrm>
              <a:off x="1156258" y="3057096"/>
              <a:ext cx="2765602" cy="633994"/>
              <a:chOff x="2153629" y="3102703"/>
              <a:chExt cx="2765602" cy="633994"/>
            </a:xfrm>
          </p:grpSpPr>
          <p:sp>
            <p:nvSpPr>
              <p:cNvPr id="70" name="矩形 69"/>
              <p:cNvSpPr/>
              <p:nvPr/>
            </p:nvSpPr>
            <p:spPr>
              <a:xfrm>
                <a:off x="2272846" y="3102703"/>
                <a:ext cx="2527173" cy="633994"/>
              </a:xfrm>
              <a:prstGeom prst="rect">
                <a:avLst/>
              </a:prstGeom>
            </p:spPr>
            <p:txBody>
              <a:bodyPr vert="horz" wrap="square">
                <a:spAutoFit/>
              </a:bodyPr>
              <a:lstStyle/>
              <a:p>
                <a:pPr lvl="0" algn="ctr">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省察克治</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2" name="组合 71"/>
              <p:cNvGrpSpPr/>
              <p:nvPr/>
            </p:nvGrpSpPr>
            <p:grpSpPr>
              <a:xfrm rot="16200000">
                <a:off x="2045006" y="3266330"/>
                <a:ext cx="523987" cy="306741"/>
                <a:chOff x="3559175" y="1708150"/>
                <a:chExt cx="5070475" cy="3457575"/>
              </a:xfrm>
              <a:solidFill>
                <a:srgbClr val="FBD465"/>
              </a:solidFill>
            </p:grpSpPr>
            <p:sp>
              <p:nvSpPr>
                <p:cNvPr id="90"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4"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6"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nvGrpSpPr>
              <p:cNvPr id="73" name="组合 72"/>
              <p:cNvGrpSpPr/>
              <p:nvPr/>
            </p:nvGrpSpPr>
            <p:grpSpPr>
              <a:xfrm rot="5400000" flipH="1">
                <a:off x="4503870" y="3266331"/>
                <a:ext cx="523984" cy="306739"/>
                <a:chOff x="3559178" y="1708151"/>
                <a:chExt cx="5070475" cy="3457574"/>
              </a:xfrm>
              <a:solidFill>
                <a:srgbClr val="FBD465"/>
              </a:solidFill>
            </p:grpSpPr>
            <p:sp>
              <p:nvSpPr>
                <p:cNvPr id="74"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5"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6" name="Freeform 7"/>
                <p:cNvSpPr>
                  <a:spLocks noEditPoints="1"/>
                </p:cNvSpPr>
                <p:nvPr/>
              </p:nvSpPr>
              <p:spPr bwMode="auto">
                <a:xfrm>
                  <a:off x="3559178" y="1708151"/>
                  <a:ext cx="5070475" cy="3457574"/>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grpSp>
      <p:sp>
        <p:nvSpPr>
          <p:cNvPr id="2" name="文本框 1"/>
          <p:cNvSpPr txBox="1"/>
          <p:nvPr/>
        </p:nvSpPr>
        <p:spPr>
          <a:xfrm>
            <a:off x="733425" y="1372870"/>
            <a:ext cx="7379335" cy="583565"/>
          </a:xfrm>
          <a:prstGeom prst="rect">
            <a:avLst/>
          </a:prstGeom>
          <a:noFill/>
        </p:spPr>
        <p:txBody>
          <a:bodyPr wrap="square" rtlCol="0">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sp>
        <p:nvSpPr>
          <p:cNvPr id="3" name="PA-10223"/>
          <p:cNvSpPr/>
          <p:nvPr/>
        </p:nvSpPr>
        <p:spPr>
          <a:xfrm>
            <a:off x="4471169" y="584200"/>
            <a:ext cx="3249663" cy="101566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目  录</a:t>
            </a:r>
            <a:endParaRPr kumimoji="0" lang="zh-CN" altLang="en-US" sz="6000" b="1"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3"/>
          <p:cNvGrpSpPr/>
          <p:nvPr/>
        </p:nvGrpSpPr>
        <p:grpSpPr>
          <a:xfrm>
            <a:off x="1933401" y="2110322"/>
            <a:ext cx="7649566" cy="3107688"/>
            <a:chOff x="1315643" y="2485607"/>
            <a:chExt cx="7649566" cy="3107688"/>
          </a:xfrm>
        </p:grpSpPr>
        <p:grpSp>
          <p:nvGrpSpPr>
            <p:cNvPr id="56" name="组合 55"/>
            <p:cNvGrpSpPr/>
            <p:nvPr/>
          </p:nvGrpSpPr>
          <p:grpSpPr>
            <a:xfrm>
              <a:off x="1315643" y="4750452"/>
              <a:ext cx="7649566" cy="842843"/>
              <a:chOff x="1036243" y="4140852"/>
              <a:chExt cx="7649566" cy="842843"/>
            </a:xfrm>
          </p:grpSpPr>
          <p:grpSp>
            <p:nvGrpSpPr>
              <p:cNvPr id="50" name="组合 49"/>
              <p:cNvGrpSpPr/>
              <p:nvPr/>
            </p:nvGrpSpPr>
            <p:grpSpPr>
              <a:xfrm>
                <a:off x="1036243" y="4275809"/>
                <a:ext cx="1195782" cy="707886"/>
                <a:chOff x="2347518" y="2094584"/>
                <a:chExt cx="1195782" cy="707886"/>
              </a:xfrm>
            </p:grpSpPr>
            <p:sp>
              <p:nvSpPr>
                <p:cNvPr id="53" name="圆角矩形 52"/>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三</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5" name="组合 54"/>
              <p:cNvGrpSpPr/>
              <p:nvPr/>
            </p:nvGrpSpPr>
            <p:grpSpPr>
              <a:xfrm>
                <a:off x="2341232" y="4140852"/>
                <a:ext cx="6344577" cy="842843"/>
                <a:chOff x="2341232" y="4140852"/>
                <a:chExt cx="6344577" cy="842843"/>
              </a:xfrm>
            </p:grpSpPr>
            <p:sp>
              <p:nvSpPr>
                <p:cNvPr id="51" name="圆角矩形 50"/>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PA-10223"/>
                <p:cNvSpPr/>
                <p:nvPr/>
              </p:nvSpPr>
              <p:spPr>
                <a:xfrm>
                  <a:off x="3087910" y="4140852"/>
                  <a:ext cx="4625250" cy="8299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ct val="150000"/>
                    </a:lnSpc>
                  </a:pPr>
                  <a:r>
                    <a:rPr lang="zh-CN" altLang="en-US" sz="3200" b="1" dirty="0">
                      <a:solidFill>
                        <a:srgbClr val="C00000"/>
                      </a:solidFill>
                      <a:latin typeface="微软雅黑" panose="020B0503020204020204" pitchFamily="34" charset="-122"/>
                      <a:ea typeface="微软雅黑" panose="020B0503020204020204" pitchFamily="34" charset="-122"/>
                      <a:sym typeface="黑体" panose="02010609060101010101" charset="-122"/>
                    </a:rPr>
                    <a:t>弘扬家庭美德</a:t>
                  </a:r>
                  <a:endParaRPr lang="zh-CN" altLang="en-US" sz="3200" b="1" dirty="0">
                    <a:solidFill>
                      <a:srgbClr val="C00000"/>
                    </a:solidFill>
                    <a:latin typeface="微软雅黑" panose="020B0503020204020204" pitchFamily="34" charset="-122"/>
                    <a:ea typeface="微软雅黑" panose="020B0503020204020204" pitchFamily="34" charset="-122"/>
                    <a:sym typeface="黑体" panose="02010609060101010101" charset="-122"/>
                  </a:endParaRPr>
                </a:p>
              </p:txBody>
            </p:sp>
          </p:grpSp>
        </p:grpSp>
        <p:grpSp>
          <p:nvGrpSpPr>
            <p:cNvPr id="5" name="组合 4"/>
            <p:cNvGrpSpPr/>
            <p:nvPr/>
          </p:nvGrpSpPr>
          <p:grpSpPr>
            <a:xfrm>
              <a:off x="1315643" y="3685508"/>
              <a:ext cx="7649566" cy="707886"/>
              <a:chOff x="1036243" y="4275809"/>
              <a:chExt cx="7649566" cy="707886"/>
            </a:xfrm>
          </p:grpSpPr>
          <p:grpSp>
            <p:nvGrpSpPr>
              <p:cNvPr id="6" name="组合 5"/>
              <p:cNvGrpSpPr/>
              <p:nvPr/>
            </p:nvGrpSpPr>
            <p:grpSpPr>
              <a:xfrm>
                <a:off x="1036243" y="4275809"/>
                <a:ext cx="1195782" cy="707886"/>
                <a:chOff x="2347518" y="2094584"/>
                <a:chExt cx="1195782" cy="707886"/>
              </a:xfrm>
            </p:grpSpPr>
            <p:sp>
              <p:nvSpPr>
                <p:cNvPr id="7" name="圆角矩形 6"/>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二</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组合 8"/>
              <p:cNvGrpSpPr/>
              <p:nvPr/>
            </p:nvGrpSpPr>
            <p:grpSpPr>
              <a:xfrm>
                <a:off x="2341232" y="4275809"/>
                <a:ext cx="6344577" cy="707886"/>
                <a:chOff x="2341232" y="4275809"/>
                <a:chExt cx="6344577" cy="707886"/>
              </a:xfrm>
            </p:grpSpPr>
            <p:sp>
              <p:nvSpPr>
                <p:cNvPr id="10" name="圆角矩形 9"/>
                <p:cNvSpPr/>
                <p:nvPr/>
              </p:nvSpPr>
              <p:spPr>
                <a:xfrm>
                  <a:off x="2341232" y="427580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PA-10223"/>
                <p:cNvSpPr/>
                <p:nvPr/>
              </p:nvSpPr>
              <p:spPr>
                <a:xfrm>
                  <a:off x="3233629" y="4337365"/>
                  <a:ext cx="4333812"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schemeClr val="tx1"/>
                      </a:solidFill>
                      <a:latin typeface="微软雅黑" panose="020B0503020204020204" pitchFamily="34" charset="-122"/>
                      <a:ea typeface="微软雅黑" panose="020B0503020204020204" pitchFamily="34" charset="-122"/>
                      <a:sym typeface="黑体" panose="02010609060101010101" charset="-122"/>
                    </a:rPr>
                    <a:t>恪守职业道德</a:t>
                  </a:r>
                  <a:endParaRPr lang="zh-CN" altLang="en-US" sz="3200" b="1" dirty="0">
                    <a:solidFill>
                      <a:schemeClr val="tx1"/>
                    </a:solidFill>
                    <a:latin typeface="微软雅黑" panose="020B0503020204020204" pitchFamily="34" charset="-122"/>
                    <a:ea typeface="微软雅黑" panose="020B0503020204020204" pitchFamily="34" charset="-122"/>
                    <a:sym typeface="黑体" panose="02010609060101010101" charset="-122"/>
                  </a:endParaRPr>
                </a:p>
              </p:txBody>
            </p:sp>
          </p:grpSp>
        </p:grpSp>
        <p:grpSp>
          <p:nvGrpSpPr>
            <p:cNvPr id="12" name="组合 11"/>
            <p:cNvGrpSpPr/>
            <p:nvPr/>
          </p:nvGrpSpPr>
          <p:grpSpPr>
            <a:xfrm>
              <a:off x="1315643" y="2485607"/>
              <a:ext cx="7649566" cy="707886"/>
              <a:chOff x="1036243" y="4275809"/>
              <a:chExt cx="7649566" cy="707886"/>
            </a:xfrm>
          </p:grpSpPr>
          <p:grpSp>
            <p:nvGrpSpPr>
              <p:cNvPr id="13" name="组合 12"/>
              <p:cNvGrpSpPr/>
              <p:nvPr/>
            </p:nvGrpSpPr>
            <p:grpSpPr>
              <a:xfrm>
                <a:off x="1036243" y="4275809"/>
                <a:ext cx="1195782" cy="707886"/>
                <a:chOff x="2347518" y="2094584"/>
                <a:chExt cx="1195782" cy="707886"/>
              </a:xfrm>
            </p:grpSpPr>
            <p:sp>
              <p:nvSpPr>
                <p:cNvPr id="14" name="圆角矩形 13"/>
                <p:cNvSpPr/>
                <p:nvPr/>
              </p:nvSpPr>
              <p:spPr>
                <a:xfrm>
                  <a:off x="2347518" y="2094584"/>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PA-10223"/>
                <p:cNvSpPr/>
                <p:nvPr/>
              </p:nvSpPr>
              <p:spPr>
                <a:xfrm>
                  <a:off x="2456725" y="2186917"/>
                  <a:ext cx="977369" cy="523220"/>
                </a:xfrm>
                <a:prstGeom prst="rect">
                  <a:avLst/>
                </a:prstGeom>
                <a:solidFill>
                  <a:srgbClr val="C2191F"/>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一</a:t>
                  </a:r>
                  <a:endParaRPr kumimoji="0"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组合 15"/>
              <p:cNvGrpSpPr/>
              <p:nvPr/>
            </p:nvGrpSpPr>
            <p:grpSpPr>
              <a:xfrm>
                <a:off x="2341233" y="4275809"/>
                <a:ext cx="6344576" cy="707886"/>
                <a:chOff x="2341233" y="4275809"/>
                <a:chExt cx="6344576" cy="707886"/>
              </a:xfrm>
            </p:grpSpPr>
            <p:sp>
              <p:nvSpPr>
                <p:cNvPr id="17" name="圆角矩形 16"/>
                <p:cNvSpPr/>
                <p:nvPr/>
              </p:nvSpPr>
              <p:spPr>
                <a:xfrm>
                  <a:off x="2341233" y="4275809"/>
                  <a:ext cx="6344576"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PA-10223"/>
                <p:cNvSpPr/>
                <p:nvPr/>
              </p:nvSpPr>
              <p:spPr>
                <a:xfrm>
                  <a:off x="3233629" y="4337365"/>
                  <a:ext cx="4333812"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3200" b="1" dirty="0">
                      <a:solidFill>
                        <a:schemeClr val="tx1"/>
                      </a:solidFill>
                      <a:latin typeface="微软雅黑" panose="020B0503020204020204" pitchFamily="34" charset="-122"/>
                      <a:ea typeface="微软雅黑" panose="020B0503020204020204" pitchFamily="34" charset="-122"/>
                      <a:sym typeface="黑体" panose="02010609060101010101" charset="-122"/>
                    </a:rPr>
                    <a:t>遵守社会公德</a:t>
                  </a:r>
                  <a:endParaRPr lang="zh-CN" altLang="en-US" sz="3200" b="1" dirty="0">
                    <a:solidFill>
                      <a:schemeClr val="tx1"/>
                    </a:solidFill>
                    <a:latin typeface="微软雅黑" panose="020B0503020204020204" pitchFamily="34" charset="-122"/>
                    <a:ea typeface="微软雅黑" panose="020B0503020204020204" pitchFamily="34" charset="-122"/>
                    <a:sym typeface="黑体" panose="02010609060101010101" charset="-122"/>
                  </a:endParaRPr>
                </a:p>
              </p:txBody>
            </p:sp>
          </p:grpSp>
        </p:grpSp>
      </p:grpSp>
      <p:sp>
        <p:nvSpPr>
          <p:cNvPr id="2" name="圆角矩形 1"/>
          <p:cNvSpPr/>
          <p:nvPr/>
        </p:nvSpPr>
        <p:spPr>
          <a:xfrm>
            <a:off x="1933401" y="5624549"/>
            <a:ext cx="1195782" cy="707886"/>
          </a:xfrm>
          <a:prstGeom prst="roundRect">
            <a:avLst>
              <a:gd name="adj" fmla="val 0"/>
            </a:avLst>
          </a:prstGeom>
          <a:solidFill>
            <a:srgbClr val="C2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algn="ctr" defTabSz="914400" rtl="0" eaLnBrk="1" fontAlgn="auto" latinLnBrk="0" hangingPunct="1">
              <a:lnSpc>
                <a:spcPct val="100000"/>
              </a:lnSpc>
              <a:spcBef>
                <a:spcPts val="0"/>
              </a:spcBef>
              <a:spcAft>
                <a:spcPts val="0"/>
              </a:spcAft>
              <a:buClrTx/>
              <a:buSzTx/>
              <a:buFontTx/>
              <a:buNone/>
              <a:defRPr/>
            </a:pPr>
            <a:r>
              <a:rPr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四</a:t>
            </a:r>
            <a:endParaRPr lang="zh-CN" altLang="en-US" sz="2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圆角矩形 18"/>
          <p:cNvSpPr/>
          <p:nvPr/>
        </p:nvSpPr>
        <p:spPr>
          <a:xfrm>
            <a:off x="3238390" y="5624549"/>
            <a:ext cx="6344577" cy="707886"/>
          </a:xfrm>
          <a:prstGeom prst="roundRect">
            <a:avLst>
              <a:gd name="adj" fmla="val 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文本框 19"/>
          <p:cNvSpPr txBox="1"/>
          <p:nvPr/>
        </p:nvSpPr>
        <p:spPr>
          <a:xfrm>
            <a:off x="4324350" y="5666740"/>
            <a:ext cx="3946525" cy="58356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      </a:t>
            </a:r>
            <a:r>
              <a:rPr lang="zh-CN" altLang="en-US" sz="3200" b="1" dirty="0">
                <a:solidFill>
                  <a:srgbClr val="C00000"/>
                </a:solidFill>
                <a:latin typeface="微软雅黑" panose="020B0503020204020204" pitchFamily="34" charset="-122"/>
                <a:ea typeface="微软雅黑" panose="020B0503020204020204" pitchFamily="34" charset="-122"/>
              </a:rPr>
              <a:t>锤炼个人品德</a:t>
            </a:r>
            <a:endParaRPr lang="zh-CN" altLang="en-US" sz="32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88920"/>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道德修养的方法</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nvGrpSpPr>
        <p:grpSpPr>
          <a:xfrm>
            <a:off x="962252" y="4699146"/>
            <a:ext cx="10390558" cy="1904972"/>
            <a:chOff x="962252" y="4625790"/>
            <a:chExt cx="10390558" cy="1904972"/>
          </a:xfrm>
        </p:grpSpPr>
        <p:pic>
          <p:nvPicPr>
            <p:cNvPr id="65" name="图片 64"/>
            <p:cNvPicPr>
              <a:picLocks noChangeAspect="1"/>
            </p:cNvPicPr>
            <p:nvPr/>
          </p:nvPicPr>
          <p:blipFill>
            <a:blip r:embed="rId1"/>
            <a:stretch>
              <a:fillRect/>
            </a:stretch>
          </p:blipFill>
          <p:spPr>
            <a:xfrm>
              <a:off x="962252" y="4625790"/>
              <a:ext cx="2595329" cy="1904972"/>
            </a:xfrm>
            <a:prstGeom prst="rect">
              <a:avLst/>
            </a:prstGeom>
            <a:noFill/>
            <a:ln w="9525">
              <a:noFill/>
            </a:ln>
          </p:spPr>
        </p:pic>
        <p:sp>
          <p:nvSpPr>
            <p:cNvPr id="66" name="文本框 65"/>
            <p:cNvSpPr txBox="1"/>
            <p:nvPr/>
          </p:nvSpPr>
          <p:spPr>
            <a:xfrm>
              <a:off x="3464544" y="5138028"/>
              <a:ext cx="7888266" cy="880497"/>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“听其言而观其行”“君子学以致其道</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行义以达其道“</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孔子</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9" name="组合 58"/>
          <p:cNvGrpSpPr/>
          <p:nvPr/>
        </p:nvGrpSpPr>
        <p:grpSpPr>
          <a:xfrm>
            <a:off x="841436" y="3058500"/>
            <a:ext cx="10518348" cy="1659173"/>
            <a:chOff x="838474" y="2849246"/>
            <a:chExt cx="16666845" cy="2629042"/>
          </a:xfrm>
        </p:grpSpPr>
        <p:pic>
          <p:nvPicPr>
            <p:cNvPr id="69" name="图片 68"/>
            <p:cNvPicPr>
              <a:picLocks noChangeAspect="1"/>
            </p:cNvPicPr>
            <p:nvPr/>
          </p:nvPicPr>
          <p:blipFill rotWithShape="1">
            <a:blip r:embed="rId2"/>
            <a:srcRect l="9585" r="40973"/>
            <a:stretch>
              <a:fillRect/>
            </a:stretch>
          </p:blipFill>
          <p:spPr>
            <a:xfrm>
              <a:off x="1976274" y="2849248"/>
              <a:ext cx="14380191" cy="2629040"/>
            </a:xfrm>
            <a:prstGeom prst="rect">
              <a:avLst/>
            </a:prstGeom>
          </p:spPr>
        </p:pic>
        <p:pic>
          <p:nvPicPr>
            <p:cNvPr id="63" name="图片 62"/>
            <p:cNvPicPr>
              <a:picLocks noChangeAspect="1"/>
            </p:cNvPicPr>
            <p:nvPr/>
          </p:nvPicPr>
          <p:blipFill rotWithShape="1">
            <a:blip r:embed="rId2"/>
            <a:srcRect r="76737"/>
            <a:stretch>
              <a:fillRect/>
            </a:stretch>
          </p:blipFill>
          <p:spPr>
            <a:xfrm>
              <a:off x="838474" y="2849247"/>
              <a:ext cx="1137800" cy="2629041"/>
            </a:xfrm>
            <a:prstGeom prst="rect">
              <a:avLst/>
            </a:prstGeom>
          </p:spPr>
        </p:pic>
        <p:pic>
          <p:nvPicPr>
            <p:cNvPr id="64" name="图片 63"/>
            <p:cNvPicPr>
              <a:picLocks noChangeAspect="1"/>
            </p:cNvPicPr>
            <p:nvPr/>
          </p:nvPicPr>
          <p:blipFill rotWithShape="1">
            <a:blip r:embed="rId2"/>
            <a:srcRect r="76737"/>
            <a:stretch>
              <a:fillRect/>
            </a:stretch>
          </p:blipFill>
          <p:spPr>
            <a:xfrm flipH="1">
              <a:off x="16367517" y="2849246"/>
              <a:ext cx="1137802" cy="2629042"/>
            </a:xfrm>
            <a:prstGeom prst="rect">
              <a:avLst/>
            </a:prstGeom>
          </p:spPr>
        </p:pic>
        <p:sp>
          <p:nvSpPr>
            <p:cNvPr id="67" name="文本框 66"/>
            <p:cNvSpPr txBox="1"/>
            <p:nvPr/>
          </p:nvSpPr>
          <p:spPr>
            <a:xfrm>
              <a:off x="1156256" y="3776662"/>
              <a:ext cx="16338011" cy="1486634"/>
            </a:xfrm>
            <a:prstGeom prst="rect">
              <a:avLst/>
            </a:prstGeom>
            <a:noFill/>
          </p:spPr>
          <p:txBody>
            <a:bodyPr wrap="square" lIns="68580" tIns="34290" rIns="68580" bIns="34290" rtlCol="0" anchor="t">
              <a:spAutoFit/>
            </a:bodyPr>
            <a:lstStyle/>
            <a:p>
              <a:pPr>
                <a:lnSpc>
                  <a:spcPct val="150000"/>
                </a:lnSpc>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把提高道德认识与躬行道德实践统一起来，一促进道德要求内化为个人的道德品质，外化为实际的道德行为。</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8" name="组合 67"/>
            <p:cNvGrpSpPr/>
            <p:nvPr/>
          </p:nvGrpSpPr>
          <p:grpSpPr>
            <a:xfrm>
              <a:off x="1156258" y="3057096"/>
              <a:ext cx="2765602" cy="633994"/>
              <a:chOff x="2153629" y="3102703"/>
              <a:chExt cx="2765602" cy="633994"/>
            </a:xfrm>
          </p:grpSpPr>
          <p:sp>
            <p:nvSpPr>
              <p:cNvPr id="70" name="矩形 69"/>
              <p:cNvSpPr/>
              <p:nvPr/>
            </p:nvSpPr>
            <p:spPr>
              <a:xfrm>
                <a:off x="2272846" y="3102703"/>
                <a:ext cx="2527173" cy="633994"/>
              </a:xfrm>
              <a:prstGeom prst="rect">
                <a:avLst/>
              </a:prstGeom>
            </p:spPr>
            <p:txBody>
              <a:bodyPr vert="horz" wrap="square">
                <a:spAutoFit/>
              </a:bodyPr>
              <a:lstStyle/>
              <a:p>
                <a:pPr lvl="0" algn="ctr">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知行合一</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2" name="组合 71"/>
              <p:cNvGrpSpPr/>
              <p:nvPr/>
            </p:nvGrpSpPr>
            <p:grpSpPr>
              <a:xfrm rot="16200000">
                <a:off x="2045006" y="3266330"/>
                <a:ext cx="523987" cy="306741"/>
                <a:chOff x="3559175" y="1708150"/>
                <a:chExt cx="5070475" cy="3457575"/>
              </a:xfrm>
              <a:solidFill>
                <a:srgbClr val="FBD465"/>
              </a:solidFill>
            </p:grpSpPr>
            <p:sp>
              <p:nvSpPr>
                <p:cNvPr id="90"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4"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6"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nvGrpSpPr>
              <p:cNvPr id="73" name="组合 72"/>
              <p:cNvGrpSpPr/>
              <p:nvPr/>
            </p:nvGrpSpPr>
            <p:grpSpPr>
              <a:xfrm rot="5400000" flipH="1">
                <a:off x="4503870" y="3266331"/>
                <a:ext cx="523984" cy="306739"/>
                <a:chOff x="3559178" y="1708151"/>
                <a:chExt cx="5070475" cy="3457574"/>
              </a:xfrm>
              <a:solidFill>
                <a:srgbClr val="FBD465"/>
              </a:solidFill>
            </p:grpSpPr>
            <p:sp>
              <p:nvSpPr>
                <p:cNvPr id="74"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5"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6" name="Freeform 7"/>
                <p:cNvSpPr>
                  <a:spLocks noEditPoints="1"/>
                </p:cNvSpPr>
                <p:nvPr/>
              </p:nvSpPr>
              <p:spPr bwMode="auto">
                <a:xfrm>
                  <a:off x="3559178" y="1708151"/>
                  <a:ext cx="5070475" cy="3457574"/>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grpSp>
      <p:sp>
        <p:nvSpPr>
          <p:cNvPr id="3" name="文本框 2"/>
          <p:cNvSpPr txBox="1"/>
          <p:nvPr/>
        </p:nvSpPr>
        <p:spPr>
          <a:xfrm>
            <a:off x="1136650" y="164655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88920"/>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道德修养的方法</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nvGrpSpPr>
        <p:grpSpPr>
          <a:xfrm>
            <a:off x="962252" y="4472879"/>
            <a:ext cx="10390558" cy="1904972"/>
            <a:chOff x="962252" y="4399523"/>
            <a:chExt cx="10390558" cy="1904972"/>
          </a:xfrm>
        </p:grpSpPr>
        <p:pic>
          <p:nvPicPr>
            <p:cNvPr id="65" name="图片 64"/>
            <p:cNvPicPr>
              <a:picLocks noChangeAspect="1"/>
            </p:cNvPicPr>
            <p:nvPr/>
          </p:nvPicPr>
          <p:blipFill>
            <a:blip r:embed="rId1"/>
            <a:stretch>
              <a:fillRect/>
            </a:stretch>
          </p:blipFill>
          <p:spPr>
            <a:xfrm>
              <a:off x="962252" y="4399523"/>
              <a:ext cx="2595329" cy="1904972"/>
            </a:xfrm>
            <a:prstGeom prst="rect">
              <a:avLst/>
            </a:prstGeom>
            <a:noFill/>
            <a:ln w="9525">
              <a:noFill/>
            </a:ln>
          </p:spPr>
        </p:pic>
        <p:sp>
          <p:nvSpPr>
            <p:cNvPr id="66" name="文本框 65"/>
            <p:cNvSpPr txBox="1"/>
            <p:nvPr/>
          </p:nvSpPr>
          <p:spPr>
            <a:xfrm>
              <a:off x="3464544" y="4950233"/>
              <a:ext cx="7888266" cy="880497"/>
            </a:xfrm>
            <a:prstGeom prst="rect">
              <a:avLst/>
            </a:prstGeom>
            <a:noFill/>
          </p:spPr>
          <p:txBody>
            <a:bodyPr wrap="square" lIns="68580" tIns="34290" rIns="68580" bIns="34290" rtlCol="0" anchor="t">
              <a:spAutoFit/>
            </a:bodyPr>
            <a:lstStyle/>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”勿以恶小而为之，勿以善小而不为。”</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5000"/>
                </a:lnSpc>
                <a:spcBef>
                  <a:spcPts val="6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三国志</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蜀书</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9" name="组合 58"/>
          <p:cNvGrpSpPr/>
          <p:nvPr/>
        </p:nvGrpSpPr>
        <p:grpSpPr>
          <a:xfrm>
            <a:off x="841437" y="3058498"/>
            <a:ext cx="10518347" cy="1363826"/>
            <a:chOff x="838476" y="2849244"/>
            <a:chExt cx="16666843" cy="2161050"/>
          </a:xfrm>
        </p:grpSpPr>
        <p:pic>
          <p:nvPicPr>
            <p:cNvPr id="69" name="图片 68"/>
            <p:cNvPicPr>
              <a:picLocks noChangeAspect="1"/>
            </p:cNvPicPr>
            <p:nvPr/>
          </p:nvPicPr>
          <p:blipFill rotWithShape="1">
            <a:blip r:embed="rId2"/>
            <a:srcRect l="9585" r="40973"/>
            <a:stretch>
              <a:fillRect/>
            </a:stretch>
          </p:blipFill>
          <p:spPr>
            <a:xfrm>
              <a:off x="1773737" y="2849244"/>
              <a:ext cx="14796319" cy="2155585"/>
            </a:xfrm>
            <a:prstGeom prst="rect">
              <a:avLst/>
            </a:prstGeom>
          </p:spPr>
        </p:pic>
        <p:pic>
          <p:nvPicPr>
            <p:cNvPr id="63" name="图片 62"/>
            <p:cNvPicPr>
              <a:picLocks noChangeAspect="1"/>
            </p:cNvPicPr>
            <p:nvPr/>
          </p:nvPicPr>
          <p:blipFill rotWithShape="1">
            <a:blip r:embed="rId2"/>
            <a:srcRect r="76737"/>
            <a:stretch>
              <a:fillRect/>
            </a:stretch>
          </p:blipFill>
          <p:spPr>
            <a:xfrm>
              <a:off x="838476" y="2849247"/>
              <a:ext cx="935261" cy="2161047"/>
            </a:xfrm>
            <a:prstGeom prst="rect">
              <a:avLst/>
            </a:prstGeom>
          </p:spPr>
        </p:pic>
        <p:pic>
          <p:nvPicPr>
            <p:cNvPr id="64" name="图片 63"/>
            <p:cNvPicPr>
              <a:picLocks noChangeAspect="1"/>
            </p:cNvPicPr>
            <p:nvPr/>
          </p:nvPicPr>
          <p:blipFill rotWithShape="1">
            <a:blip r:embed="rId2"/>
            <a:srcRect r="76737"/>
            <a:stretch>
              <a:fillRect/>
            </a:stretch>
          </p:blipFill>
          <p:spPr>
            <a:xfrm flipH="1">
              <a:off x="16570056" y="2849246"/>
              <a:ext cx="935263" cy="2161048"/>
            </a:xfrm>
            <a:prstGeom prst="rect">
              <a:avLst/>
            </a:prstGeom>
          </p:spPr>
        </p:pic>
        <p:sp>
          <p:nvSpPr>
            <p:cNvPr id="67" name="文本框 66"/>
            <p:cNvSpPr txBox="1"/>
            <p:nvPr/>
          </p:nvSpPr>
          <p:spPr>
            <a:xfrm>
              <a:off x="1156256" y="3776662"/>
              <a:ext cx="16338011" cy="755103"/>
            </a:xfrm>
            <a:prstGeom prst="rect">
              <a:avLst/>
            </a:prstGeom>
            <a:noFill/>
          </p:spPr>
          <p:txBody>
            <a:bodyPr wrap="square" lIns="68580" tIns="34290" rIns="68580" bIns="34290" rtlCol="0" anchor="t">
              <a:spAutoFit/>
            </a:bodyPr>
            <a:lstStyle/>
            <a:p>
              <a:pPr>
                <a:lnSpc>
                  <a:spcPct val="150000"/>
                </a:lnSpc>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通过积累善行或美德，使之巩固强化，以逐渐凝结成优良品德。</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68" name="组合 67"/>
            <p:cNvGrpSpPr/>
            <p:nvPr/>
          </p:nvGrpSpPr>
          <p:grpSpPr>
            <a:xfrm>
              <a:off x="1156258" y="3057096"/>
              <a:ext cx="2765602" cy="633994"/>
              <a:chOff x="2153629" y="3102703"/>
              <a:chExt cx="2765602" cy="633994"/>
            </a:xfrm>
          </p:grpSpPr>
          <p:sp>
            <p:nvSpPr>
              <p:cNvPr id="70" name="矩形 69"/>
              <p:cNvSpPr/>
              <p:nvPr/>
            </p:nvSpPr>
            <p:spPr>
              <a:xfrm>
                <a:off x="2272846" y="3102703"/>
                <a:ext cx="2527173" cy="633994"/>
              </a:xfrm>
              <a:prstGeom prst="rect">
                <a:avLst/>
              </a:prstGeom>
            </p:spPr>
            <p:txBody>
              <a:bodyPr vert="horz" wrap="square">
                <a:spAutoFit/>
              </a:bodyPr>
              <a:lstStyle/>
              <a:p>
                <a:pPr lvl="0" algn="ctr">
                  <a:spcBef>
                    <a:spcPts val="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积善成德</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2" name="组合 71"/>
              <p:cNvGrpSpPr/>
              <p:nvPr/>
            </p:nvGrpSpPr>
            <p:grpSpPr>
              <a:xfrm rot="16200000">
                <a:off x="2045006" y="3266330"/>
                <a:ext cx="523987" cy="306741"/>
                <a:chOff x="3559175" y="1708150"/>
                <a:chExt cx="5070475" cy="3457575"/>
              </a:xfrm>
              <a:solidFill>
                <a:srgbClr val="FBD465"/>
              </a:solidFill>
            </p:grpSpPr>
            <p:sp>
              <p:nvSpPr>
                <p:cNvPr id="90"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4"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96" name="Freeform 7"/>
                <p:cNvSpPr>
                  <a:spLocks noEditPoints="1"/>
                </p:cNvSpPr>
                <p:nvPr/>
              </p:nvSpPr>
              <p:spPr bwMode="auto">
                <a:xfrm>
                  <a:off x="3559175" y="1708150"/>
                  <a:ext cx="5070475" cy="3457575"/>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nvGrpSpPr>
              <p:cNvPr id="73" name="组合 72"/>
              <p:cNvGrpSpPr/>
              <p:nvPr/>
            </p:nvGrpSpPr>
            <p:grpSpPr>
              <a:xfrm rot="5400000" flipH="1">
                <a:off x="4503870" y="3266331"/>
                <a:ext cx="523984" cy="306739"/>
                <a:chOff x="3559178" y="1708151"/>
                <a:chExt cx="5070475" cy="3457574"/>
              </a:xfrm>
              <a:solidFill>
                <a:srgbClr val="FBD465"/>
              </a:solidFill>
            </p:grpSpPr>
            <p:sp>
              <p:nvSpPr>
                <p:cNvPr id="74" name="Freeform 5"/>
                <p:cNvSpPr/>
                <p:nvPr/>
              </p:nvSpPr>
              <p:spPr bwMode="auto">
                <a:xfrm>
                  <a:off x="6535738" y="3397250"/>
                  <a:ext cx="1439863" cy="1403350"/>
                </a:xfrm>
                <a:custGeom>
                  <a:avLst/>
                  <a:gdLst>
                    <a:gd name="T0" fmla="*/ 242 w 383"/>
                    <a:gd name="T1" fmla="*/ 221 h 373"/>
                    <a:gd name="T2" fmla="*/ 263 w 383"/>
                    <a:gd name="T3" fmla="*/ 236 h 373"/>
                    <a:gd name="T4" fmla="*/ 289 w 383"/>
                    <a:gd name="T5" fmla="*/ 213 h 373"/>
                    <a:gd name="T6" fmla="*/ 322 w 383"/>
                    <a:gd name="T7" fmla="*/ 211 h 373"/>
                    <a:gd name="T8" fmla="*/ 328 w 383"/>
                    <a:gd name="T9" fmla="*/ 281 h 373"/>
                    <a:gd name="T10" fmla="*/ 201 w 383"/>
                    <a:gd name="T11" fmla="*/ 338 h 373"/>
                    <a:gd name="T12" fmla="*/ 60 w 383"/>
                    <a:gd name="T13" fmla="*/ 257 h 373"/>
                    <a:gd name="T14" fmla="*/ 37 w 383"/>
                    <a:gd name="T15" fmla="*/ 168 h 373"/>
                    <a:gd name="T16" fmla="*/ 37 w 383"/>
                    <a:gd name="T17" fmla="*/ 134 h 373"/>
                    <a:gd name="T18" fmla="*/ 38 w 383"/>
                    <a:gd name="T19" fmla="*/ 123 h 373"/>
                    <a:gd name="T20" fmla="*/ 39 w 383"/>
                    <a:gd name="T21" fmla="*/ 112 h 373"/>
                    <a:gd name="T22" fmla="*/ 50 w 383"/>
                    <a:gd name="T23" fmla="*/ 81 h 373"/>
                    <a:gd name="T24" fmla="*/ 109 w 383"/>
                    <a:gd name="T25" fmla="*/ 35 h 373"/>
                    <a:gd name="T26" fmla="*/ 158 w 383"/>
                    <a:gd name="T27" fmla="*/ 70 h 373"/>
                    <a:gd name="T28" fmla="*/ 162 w 383"/>
                    <a:gd name="T29" fmla="*/ 78 h 373"/>
                    <a:gd name="T30" fmla="*/ 178 w 383"/>
                    <a:gd name="T31" fmla="*/ 87 h 373"/>
                    <a:gd name="T32" fmla="*/ 187 w 383"/>
                    <a:gd name="T33" fmla="*/ 84 h 373"/>
                    <a:gd name="T34" fmla="*/ 193 w 383"/>
                    <a:gd name="T35" fmla="*/ 77 h 373"/>
                    <a:gd name="T36" fmla="*/ 186 w 383"/>
                    <a:gd name="T37" fmla="*/ 47 h 373"/>
                    <a:gd name="T38" fmla="*/ 112 w 383"/>
                    <a:gd name="T39" fmla="*/ 1 h 373"/>
                    <a:gd name="T40" fmla="*/ 6 w 383"/>
                    <a:gd name="T41" fmla="*/ 107 h 373"/>
                    <a:gd name="T42" fmla="*/ 7 w 383"/>
                    <a:gd name="T43" fmla="*/ 197 h 373"/>
                    <a:gd name="T44" fmla="*/ 32 w 383"/>
                    <a:gd name="T45" fmla="*/ 277 h 373"/>
                    <a:gd name="T46" fmla="*/ 187 w 383"/>
                    <a:gd name="T47" fmla="*/ 372 h 373"/>
                    <a:gd name="T48" fmla="*/ 347 w 383"/>
                    <a:gd name="T49" fmla="*/ 313 h 373"/>
                    <a:gd name="T50" fmla="*/ 343 w 383"/>
                    <a:gd name="T51" fmla="*/ 184 h 373"/>
                    <a:gd name="T52" fmla="*/ 265 w 383"/>
                    <a:gd name="T53" fmla="*/ 188 h 373"/>
                    <a:gd name="T54" fmla="*/ 242 w 383"/>
                    <a:gd name="T55" fmla="*/ 221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73">
                      <a:moveTo>
                        <a:pt x="242" y="221"/>
                      </a:moveTo>
                      <a:cubicBezTo>
                        <a:pt x="243" y="231"/>
                        <a:pt x="253" y="238"/>
                        <a:pt x="263" y="236"/>
                      </a:cubicBezTo>
                      <a:cubicBezTo>
                        <a:pt x="274" y="234"/>
                        <a:pt x="280" y="219"/>
                        <a:pt x="289" y="213"/>
                      </a:cubicBezTo>
                      <a:cubicBezTo>
                        <a:pt x="299" y="205"/>
                        <a:pt x="311" y="203"/>
                        <a:pt x="322" y="211"/>
                      </a:cubicBezTo>
                      <a:cubicBezTo>
                        <a:pt x="342" y="225"/>
                        <a:pt x="340" y="262"/>
                        <a:pt x="328" y="281"/>
                      </a:cubicBezTo>
                      <a:cubicBezTo>
                        <a:pt x="304" y="322"/>
                        <a:pt x="245" y="336"/>
                        <a:pt x="201" y="338"/>
                      </a:cubicBezTo>
                      <a:cubicBezTo>
                        <a:pt x="143" y="341"/>
                        <a:pt x="85" y="311"/>
                        <a:pt x="60" y="257"/>
                      </a:cubicBezTo>
                      <a:cubicBezTo>
                        <a:pt x="47" y="230"/>
                        <a:pt x="40" y="198"/>
                        <a:pt x="37" y="168"/>
                      </a:cubicBezTo>
                      <a:cubicBezTo>
                        <a:pt x="36" y="157"/>
                        <a:pt x="36" y="146"/>
                        <a:pt x="37" y="134"/>
                      </a:cubicBezTo>
                      <a:cubicBezTo>
                        <a:pt x="37" y="131"/>
                        <a:pt x="37" y="127"/>
                        <a:pt x="38" y="123"/>
                      </a:cubicBezTo>
                      <a:cubicBezTo>
                        <a:pt x="38" y="120"/>
                        <a:pt x="39" y="116"/>
                        <a:pt x="39" y="112"/>
                      </a:cubicBezTo>
                      <a:cubicBezTo>
                        <a:pt x="42" y="101"/>
                        <a:pt x="45" y="91"/>
                        <a:pt x="50" y="81"/>
                      </a:cubicBezTo>
                      <a:cubicBezTo>
                        <a:pt x="62" y="56"/>
                        <a:pt x="81" y="38"/>
                        <a:pt x="109" y="35"/>
                      </a:cubicBezTo>
                      <a:cubicBezTo>
                        <a:pt x="135" y="32"/>
                        <a:pt x="148" y="50"/>
                        <a:pt x="158" y="70"/>
                      </a:cubicBezTo>
                      <a:cubicBezTo>
                        <a:pt x="159" y="72"/>
                        <a:pt x="161" y="75"/>
                        <a:pt x="162" y="78"/>
                      </a:cubicBezTo>
                      <a:cubicBezTo>
                        <a:pt x="166" y="85"/>
                        <a:pt x="171" y="88"/>
                        <a:pt x="178" y="87"/>
                      </a:cubicBezTo>
                      <a:cubicBezTo>
                        <a:pt x="181" y="87"/>
                        <a:pt x="184" y="86"/>
                        <a:pt x="187" y="84"/>
                      </a:cubicBezTo>
                      <a:cubicBezTo>
                        <a:pt x="189" y="83"/>
                        <a:pt x="192" y="80"/>
                        <a:pt x="193" y="77"/>
                      </a:cubicBezTo>
                      <a:cubicBezTo>
                        <a:pt x="197" y="67"/>
                        <a:pt x="190" y="55"/>
                        <a:pt x="186" y="47"/>
                      </a:cubicBezTo>
                      <a:cubicBezTo>
                        <a:pt x="171" y="19"/>
                        <a:pt x="144" y="0"/>
                        <a:pt x="112" y="1"/>
                      </a:cubicBezTo>
                      <a:cubicBezTo>
                        <a:pt x="53" y="3"/>
                        <a:pt x="16" y="54"/>
                        <a:pt x="6" y="107"/>
                      </a:cubicBezTo>
                      <a:cubicBezTo>
                        <a:pt x="0" y="137"/>
                        <a:pt x="2" y="168"/>
                        <a:pt x="7" y="197"/>
                      </a:cubicBezTo>
                      <a:cubicBezTo>
                        <a:pt x="12" y="224"/>
                        <a:pt x="19" y="253"/>
                        <a:pt x="32" y="277"/>
                      </a:cubicBezTo>
                      <a:cubicBezTo>
                        <a:pt x="62" y="335"/>
                        <a:pt x="122" y="370"/>
                        <a:pt x="187" y="372"/>
                      </a:cubicBezTo>
                      <a:cubicBezTo>
                        <a:pt x="243" y="373"/>
                        <a:pt x="309" y="357"/>
                        <a:pt x="347" y="313"/>
                      </a:cubicBezTo>
                      <a:cubicBezTo>
                        <a:pt x="377" y="278"/>
                        <a:pt x="383" y="213"/>
                        <a:pt x="343" y="184"/>
                      </a:cubicBezTo>
                      <a:cubicBezTo>
                        <a:pt x="318" y="165"/>
                        <a:pt x="288" y="169"/>
                        <a:pt x="265" y="188"/>
                      </a:cubicBezTo>
                      <a:cubicBezTo>
                        <a:pt x="256" y="196"/>
                        <a:pt x="241" y="208"/>
                        <a:pt x="242"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5" name="Freeform 6"/>
                <p:cNvSpPr/>
                <p:nvPr/>
              </p:nvSpPr>
              <p:spPr bwMode="auto">
                <a:xfrm>
                  <a:off x="4224338" y="3381375"/>
                  <a:ext cx="1443038" cy="1403350"/>
                </a:xfrm>
                <a:custGeom>
                  <a:avLst/>
                  <a:gdLst>
                    <a:gd name="T0" fmla="*/ 195 w 384"/>
                    <a:gd name="T1" fmla="*/ 372 h 373"/>
                    <a:gd name="T2" fmla="*/ 351 w 384"/>
                    <a:gd name="T3" fmla="*/ 279 h 373"/>
                    <a:gd name="T4" fmla="*/ 376 w 384"/>
                    <a:gd name="T5" fmla="*/ 200 h 373"/>
                    <a:gd name="T6" fmla="*/ 379 w 384"/>
                    <a:gd name="T7" fmla="*/ 110 h 373"/>
                    <a:gd name="T8" fmla="*/ 274 w 384"/>
                    <a:gd name="T9" fmla="*/ 2 h 373"/>
                    <a:gd name="T10" fmla="*/ 200 w 384"/>
                    <a:gd name="T11" fmla="*/ 47 h 373"/>
                    <a:gd name="T12" fmla="*/ 192 w 384"/>
                    <a:gd name="T13" fmla="*/ 77 h 373"/>
                    <a:gd name="T14" fmla="*/ 198 w 384"/>
                    <a:gd name="T15" fmla="*/ 84 h 373"/>
                    <a:gd name="T16" fmla="*/ 207 w 384"/>
                    <a:gd name="T17" fmla="*/ 87 h 373"/>
                    <a:gd name="T18" fmla="*/ 223 w 384"/>
                    <a:gd name="T19" fmla="*/ 78 h 373"/>
                    <a:gd name="T20" fmla="*/ 227 w 384"/>
                    <a:gd name="T21" fmla="*/ 70 h 373"/>
                    <a:gd name="T22" fmla="*/ 277 w 384"/>
                    <a:gd name="T23" fmla="*/ 36 h 373"/>
                    <a:gd name="T24" fmla="*/ 335 w 384"/>
                    <a:gd name="T25" fmla="*/ 83 h 373"/>
                    <a:gd name="T26" fmla="*/ 345 w 384"/>
                    <a:gd name="T27" fmla="*/ 114 h 373"/>
                    <a:gd name="T28" fmla="*/ 347 w 384"/>
                    <a:gd name="T29" fmla="*/ 125 h 373"/>
                    <a:gd name="T30" fmla="*/ 348 w 384"/>
                    <a:gd name="T31" fmla="*/ 136 h 373"/>
                    <a:gd name="T32" fmla="*/ 347 w 384"/>
                    <a:gd name="T33" fmla="*/ 170 h 373"/>
                    <a:gd name="T34" fmla="*/ 323 w 384"/>
                    <a:gd name="T35" fmla="*/ 259 h 373"/>
                    <a:gd name="T36" fmla="*/ 181 w 384"/>
                    <a:gd name="T37" fmla="*/ 338 h 373"/>
                    <a:gd name="T38" fmla="*/ 54 w 384"/>
                    <a:gd name="T39" fmla="*/ 279 h 373"/>
                    <a:gd name="T40" fmla="*/ 61 w 384"/>
                    <a:gd name="T41" fmla="*/ 209 h 373"/>
                    <a:gd name="T42" fmla="*/ 94 w 384"/>
                    <a:gd name="T43" fmla="*/ 211 h 373"/>
                    <a:gd name="T44" fmla="*/ 120 w 384"/>
                    <a:gd name="T45" fmla="*/ 235 h 373"/>
                    <a:gd name="T46" fmla="*/ 141 w 384"/>
                    <a:gd name="T47" fmla="*/ 220 h 373"/>
                    <a:gd name="T48" fmla="*/ 119 w 384"/>
                    <a:gd name="T49" fmla="*/ 187 h 373"/>
                    <a:gd name="T50" fmla="*/ 41 w 384"/>
                    <a:gd name="T51" fmla="*/ 182 h 373"/>
                    <a:gd name="T52" fmla="*/ 35 w 384"/>
                    <a:gd name="T53" fmla="*/ 311 h 373"/>
                    <a:gd name="T54" fmla="*/ 195 w 384"/>
                    <a:gd name="T55" fmla="*/ 37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4" h="373">
                      <a:moveTo>
                        <a:pt x="195" y="372"/>
                      </a:moveTo>
                      <a:cubicBezTo>
                        <a:pt x="259" y="371"/>
                        <a:pt x="320" y="336"/>
                        <a:pt x="351" y="279"/>
                      </a:cubicBezTo>
                      <a:cubicBezTo>
                        <a:pt x="364" y="255"/>
                        <a:pt x="371" y="226"/>
                        <a:pt x="376" y="200"/>
                      </a:cubicBezTo>
                      <a:cubicBezTo>
                        <a:pt x="382" y="170"/>
                        <a:pt x="384" y="139"/>
                        <a:pt x="379" y="110"/>
                      </a:cubicBezTo>
                      <a:cubicBezTo>
                        <a:pt x="370" y="56"/>
                        <a:pt x="333" y="5"/>
                        <a:pt x="274" y="2"/>
                      </a:cubicBezTo>
                      <a:cubicBezTo>
                        <a:pt x="242" y="0"/>
                        <a:pt x="215" y="20"/>
                        <a:pt x="200" y="47"/>
                      </a:cubicBezTo>
                      <a:cubicBezTo>
                        <a:pt x="195" y="55"/>
                        <a:pt x="188" y="67"/>
                        <a:pt x="192" y="77"/>
                      </a:cubicBezTo>
                      <a:cubicBezTo>
                        <a:pt x="194" y="80"/>
                        <a:pt x="196" y="83"/>
                        <a:pt x="198" y="84"/>
                      </a:cubicBezTo>
                      <a:cubicBezTo>
                        <a:pt x="201" y="86"/>
                        <a:pt x="204" y="87"/>
                        <a:pt x="207" y="87"/>
                      </a:cubicBezTo>
                      <a:cubicBezTo>
                        <a:pt x="214" y="88"/>
                        <a:pt x="219" y="85"/>
                        <a:pt x="223" y="78"/>
                      </a:cubicBezTo>
                      <a:cubicBezTo>
                        <a:pt x="224" y="76"/>
                        <a:pt x="226" y="73"/>
                        <a:pt x="227" y="70"/>
                      </a:cubicBezTo>
                      <a:cubicBezTo>
                        <a:pt x="238" y="51"/>
                        <a:pt x="251" y="33"/>
                        <a:pt x="277" y="36"/>
                      </a:cubicBezTo>
                      <a:cubicBezTo>
                        <a:pt x="304" y="40"/>
                        <a:pt x="324" y="58"/>
                        <a:pt x="335" y="83"/>
                      </a:cubicBezTo>
                      <a:cubicBezTo>
                        <a:pt x="340" y="93"/>
                        <a:pt x="343" y="103"/>
                        <a:pt x="345" y="114"/>
                      </a:cubicBezTo>
                      <a:cubicBezTo>
                        <a:pt x="346" y="118"/>
                        <a:pt x="347" y="122"/>
                        <a:pt x="347" y="125"/>
                      </a:cubicBezTo>
                      <a:cubicBezTo>
                        <a:pt x="347" y="129"/>
                        <a:pt x="348" y="133"/>
                        <a:pt x="348" y="136"/>
                      </a:cubicBezTo>
                      <a:cubicBezTo>
                        <a:pt x="348" y="148"/>
                        <a:pt x="348" y="159"/>
                        <a:pt x="347" y="170"/>
                      </a:cubicBezTo>
                      <a:cubicBezTo>
                        <a:pt x="343" y="200"/>
                        <a:pt x="336" y="232"/>
                        <a:pt x="323" y="259"/>
                      </a:cubicBezTo>
                      <a:cubicBezTo>
                        <a:pt x="297" y="313"/>
                        <a:pt x="239" y="341"/>
                        <a:pt x="181" y="338"/>
                      </a:cubicBezTo>
                      <a:cubicBezTo>
                        <a:pt x="137" y="335"/>
                        <a:pt x="78" y="320"/>
                        <a:pt x="54" y="279"/>
                      </a:cubicBezTo>
                      <a:cubicBezTo>
                        <a:pt x="43" y="260"/>
                        <a:pt x="41" y="223"/>
                        <a:pt x="61" y="209"/>
                      </a:cubicBezTo>
                      <a:cubicBezTo>
                        <a:pt x="72" y="201"/>
                        <a:pt x="84" y="203"/>
                        <a:pt x="94" y="211"/>
                      </a:cubicBezTo>
                      <a:cubicBezTo>
                        <a:pt x="103" y="218"/>
                        <a:pt x="109" y="232"/>
                        <a:pt x="120" y="235"/>
                      </a:cubicBezTo>
                      <a:cubicBezTo>
                        <a:pt x="130" y="238"/>
                        <a:pt x="140" y="230"/>
                        <a:pt x="141" y="220"/>
                      </a:cubicBezTo>
                      <a:cubicBezTo>
                        <a:pt x="142" y="207"/>
                        <a:pt x="127" y="195"/>
                        <a:pt x="119" y="187"/>
                      </a:cubicBezTo>
                      <a:cubicBezTo>
                        <a:pt x="96" y="168"/>
                        <a:pt x="66" y="164"/>
                        <a:pt x="41" y="182"/>
                      </a:cubicBezTo>
                      <a:cubicBezTo>
                        <a:pt x="0" y="211"/>
                        <a:pt x="6" y="276"/>
                        <a:pt x="35" y="311"/>
                      </a:cubicBezTo>
                      <a:cubicBezTo>
                        <a:pt x="72" y="355"/>
                        <a:pt x="139" y="373"/>
                        <a:pt x="195"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sp>
              <p:nvSpPr>
                <p:cNvPr id="76" name="Freeform 7"/>
                <p:cNvSpPr>
                  <a:spLocks noEditPoints="1"/>
                </p:cNvSpPr>
                <p:nvPr/>
              </p:nvSpPr>
              <p:spPr bwMode="auto">
                <a:xfrm>
                  <a:off x="3559178" y="1708151"/>
                  <a:ext cx="5070475" cy="3457574"/>
                </a:xfrm>
                <a:custGeom>
                  <a:avLst/>
                  <a:gdLst>
                    <a:gd name="T0" fmla="*/ 1147 w 1349"/>
                    <a:gd name="T1" fmla="*/ 851 h 919"/>
                    <a:gd name="T2" fmla="*/ 1003 w 1349"/>
                    <a:gd name="T3" fmla="*/ 880 h 919"/>
                    <a:gd name="T4" fmla="*/ 778 w 1349"/>
                    <a:gd name="T5" fmla="*/ 773 h 919"/>
                    <a:gd name="T6" fmla="*/ 759 w 1349"/>
                    <a:gd name="T7" fmla="*/ 504 h 919"/>
                    <a:gd name="T8" fmla="*/ 961 w 1349"/>
                    <a:gd name="T9" fmla="*/ 389 h 919"/>
                    <a:gd name="T10" fmla="*/ 1006 w 1349"/>
                    <a:gd name="T11" fmla="*/ 574 h 919"/>
                    <a:gd name="T12" fmla="*/ 965 w 1349"/>
                    <a:gd name="T13" fmla="*/ 589 h 919"/>
                    <a:gd name="T14" fmla="*/ 919 w 1349"/>
                    <a:gd name="T15" fmla="*/ 631 h 919"/>
                    <a:gd name="T16" fmla="*/ 949 w 1349"/>
                    <a:gd name="T17" fmla="*/ 632 h 919"/>
                    <a:gd name="T18" fmla="*/ 1032 w 1349"/>
                    <a:gd name="T19" fmla="*/ 595 h 919"/>
                    <a:gd name="T20" fmla="*/ 986 w 1349"/>
                    <a:gd name="T21" fmla="*/ 364 h 919"/>
                    <a:gd name="T22" fmla="*/ 945 w 1349"/>
                    <a:gd name="T23" fmla="*/ 304 h 919"/>
                    <a:gd name="T24" fmla="*/ 715 w 1349"/>
                    <a:gd name="T25" fmla="*/ 24 h 919"/>
                    <a:gd name="T26" fmla="*/ 681 w 1349"/>
                    <a:gd name="T27" fmla="*/ 0 h 919"/>
                    <a:gd name="T28" fmla="*/ 680 w 1349"/>
                    <a:gd name="T29" fmla="*/ 0 h 919"/>
                    <a:gd name="T30" fmla="*/ 658 w 1349"/>
                    <a:gd name="T31" fmla="*/ 9 h 919"/>
                    <a:gd name="T32" fmla="*/ 448 w 1349"/>
                    <a:gd name="T33" fmla="*/ 258 h 919"/>
                    <a:gd name="T34" fmla="*/ 396 w 1349"/>
                    <a:gd name="T35" fmla="*/ 343 h 919"/>
                    <a:gd name="T36" fmla="*/ 313 w 1349"/>
                    <a:gd name="T37" fmla="*/ 581 h 919"/>
                    <a:gd name="T38" fmla="*/ 393 w 1349"/>
                    <a:gd name="T39" fmla="*/ 628 h 919"/>
                    <a:gd name="T40" fmla="*/ 425 w 1349"/>
                    <a:gd name="T41" fmla="*/ 629 h 919"/>
                    <a:gd name="T42" fmla="*/ 399 w 1349"/>
                    <a:gd name="T43" fmla="*/ 584 h 919"/>
                    <a:gd name="T44" fmla="*/ 369 w 1349"/>
                    <a:gd name="T45" fmla="*/ 583 h 919"/>
                    <a:gd name="T46" fmla="*/ 330 w 1349"/>
                    <a:gd name="T47" fmla="*/ 441 h 919"/>
                    <a:gd name="T48" fmla="*/ 482 w 1349"/>
                    <a:gd name="T49" fmla="*/ 384 h 919"/>
                    <a:gd name="T50" fmla="*/ 603 w 1349"/>
                    <a:gd name="T51" fmla="*/ 674 h 919"/>
                    <a:gd name="T52" fmla="*/ 523 w 1349"/>
                    <a:gd name="T53" fmla="*/ 836 h 919"/>
                    <a:gd name="T54" fmla="*/ 226 w 1349"/>
                    <a:gd name="T55" fmla="*/ 855 h 919"/>
                    <a:gd name="T56" fmla="*/ 141 w 1349"/>
                    <a:gd name="T57" fmla="*/ 797 h 919"/>
                    <a:gd name="T58" fmla="*/ 241 w 1349"/>
                    <a:gd name="T59" fmla="*/ 895 h 919"/>
                    <a:gd name="T60" fmla="*/ 545 w 1349"/>
                    <a:gd name="T61" fmla="*/ 862 h 919"/>
                    <a:gd name="T62" fmla="*/ 606 w 1349"/>
                    <a:gd name="T63" fmla="*/ 893 h 919"/>
                    <a:gd name="T64" fmla="*/ 697 w 1349"/>
                    <a:gd name="T65" fmla="*/ 890 h 919"/>
                    <a:gd name="T66" fmla="*/ 797 w 1349"/>
                    <a:gd name="T67" fmla="*/ 864 h 919"/>
                    <a:gd name="T68" fmla="*/ 902 w 1349"/>
                    <a:gd name="T69" fmla="*/ 903 h 919"/>
                    <a:gd name="T70" fmla="*/ 1349 w 1349"/>
                    <a:gd name="T71" fmla="*/ 900 h 919"/>
                    <a:gd name="T72" fmla="*/ 730 w 1349"/>
                    <a:gd name="T73" fmla="*/ 862 h 919"/>
                    <a:gd name="T74" fmla="*/ 675 w 1349"/>
                    <a:gd name="T75" fmla="*/ 832 h 919"/>
                    <a:gd name="T76" fmla="*/ 675 w 1349"/>
                    <a:gd name="T77" fmla="*/ 832 h 919"/>
                    <a:gd name="T78" fmla="*/ 675 w 1349"/>
                    <a:gd name="T79" fmla="*/ 833 h 919"/>
                    <a:gd name="T80" fmla="*/ 575 w 1349"/>
                    <a:gd name="T81" fmla="*/ 837 h 919"/>
                    <a:gd name="T82" fmla="*/ 642 w 1349"/>
                    <a:gd name="T83" fmla="*/ 552 h 919"/>
                    <a:gd name="T84" fmla="*/ 636 w 1349"/>
                    <a:gd name="T85" fmla="*/ 302 h 919"/>
                    <a:gd name="T86" fmla="*/ 560 w 1349"/>
                    <a:gd name="T87" fmla="*/ 309 h 919"/>
                    <a:gd name="T88" fmla="*/ 604 w 1349"/>
                    <a:gd name="T89" fmla="*/ 355 h 919"/>
                    <a:gd name="T90" fmla="*/ 546 w 1349"/>
                    <a:gd name="T91" fmla="*/ 377 h 919"/>
                    <a:gd name="T92" fmla="*/ 487 w 1349"/>
                    <a:gd name="T93" fmla="*/ 265 h 919"/>
                    <a:gd name="T94" fmla="*/ 680 w 1349"/>
                    <a:gd name="T95" fmla="*/ 35 h 919"/>
                    <a:gd name="T96" fmla="*/ 871 w 1349"/>
                    <a:gd name="T97" fmla="*/ 267 h 919"/>
                    <a:gd name="T98" fmla="*/ 811 w 1349"/>
                    <a:gd name="T99" fmla="*/ 379 h 919"/>
                    <a:gd name="T100" fmla="*/ 752 w 1349"/>
                    <a:gd name="T101" fmla="*/ 356 h 919"/>
                    <a:gd name="T102" fmla="*/ 797 w 1349"/>
                    <a:gd name="T103" fmla="*/ 311 h 919"/>
                    <a:gd name="T104" fmla="*/ 721 w 1349"/>
                    <a:gd name="T105" fmla="*/ 302 h 919"/>
                    <a:gd name="T106" fmla="*/ 712 w 1349"/>
                    <a:gd name="T107" fmla="*/ 553 h 919"/>
                    <a:gd name="T108" fmla="*/ 776 w 1349"/>
                    <a:gd name="T109" fmla="*/ 838 h 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49" h="919">
                      <a:moveTo>
                        <a:pt x="1209" y="804"/>
                      </a:moveTo>
                      <a:cubicBezTo>
                        <a:pt x="1187" y="803"/>
                        <a:pt x="1164" y="807"/>
                        <a:pt x="1145" y="818"/>
                      </a:cubicBezTo>
                      <a:cubicBezTo>
                        <a:pt x="1158" y="826"/>
                        <a:pt x="1154" y="841"/>
                        <a:pt x="1147" y="851"/>
                      </a:cubicBezTo>
                      <a:cubicBezTo>
                        <a:pt x="1143" y="857"/>
                        <a:pt x="1130" y="859"/>
                        <a:pt x="1124" y="861"/>
                      </a:cubicBezTo>
                      <a:cubicBezTo>
                        <a:pt x="1115" y="864"/>
                        <a:pt x="1107" y="866"/>
                        <a:pt x="1099" y="868"/>
                      </a:cubicBezTo>
                      <a:cubicBezTo>
                        <a:pt x="1067" y="876"/>
                        <a:pt x="1035" y="880"/>
                        <a:pt x="1003" y="880"/>
                      </a:cubicBezTo>
                      <a:cubicBezTo>
                        <a:pt x="943" y="881"/>
                        <a:pt x="881" y="868"/>
                        <a:pt x="827" y="838"/>
                      </a:cubicBezTo>
                      <a:cubicBezTo>
                        <a:pt x="816" y="832"/>
                        <a:pt x="809" y="827"/>
                        <a:pt x="802" y="817"/>
                      </a:cubicBezTo>
                      <a:cubicBezTo>
                        <a:pt x="793" y="803"/>
                        <a:pt x="785" y="788"/>
                        <a:pt x="778" y="773"/>
                      </a:cubicBezTo>
                      <a:cubicBezTo>
                        <a:pt x="764" y="742"/>
                        <a:pt x="755" y="708"/>
                        <a:pt x="749" y="675"/>
                      </a:cubicBezTo>
                      <a:cubicBezTo>
                        <a:pt x="745" y="646"/>
                        <a:pt x="742" y="618"/>
                        <a:pt x="742" y="589"/>
                      </a:cubicBezTo>
                      <a:cubicBezTo>
                        <a:pt x="742" y="561"/>
                        <a:pt x="749" y="531"/>
                        <a:pt x="759" y="504"/>
                      </a:cubicBezTo>
                      <a:cubicBezTo>
                        <a:pt x="778" y="450"/>
                        <a:pt x="817" y="403"/>
                        <a:pt x="874" y="386"/>
                      </a:cubicBezTo>
                      <a:cubicBezTo>
                        <a:pt x="889" y="382"/>
                        <a:pt x="905" y="379"/>
                        <a:pt x="921" y="379"/>
                      </a:cubicBezTo>
                      <a:cubicBezTo>
                        <a:pt x="936" y="379"/>
                        <a:pt x="948" y="383"/>
                        <a:pt x="961" y="389"/>
                      </a:cubicBezTo>
                      <a:cubicBezTo>
                        <a:pt x="987" y="401"/>
                        <a:pt x="1012" y="420"/>
                        <a:pt x="1026" y="446"/>
                      </a:cubicBezTo>
                      <a:cubicBezTo>
                        <a:pt x="1043" y="481"/>
                        <a:pt x="1041" y="534"/>
                        <a:pt x="1016" y="564"/>
                      </a:cubicBezTo>
                      <a:cubicBezTo>
                        <a:pt x="1013" y="568"/>
                        <a:pt x="1010" y="571"/>
                        <a:pt x="1006" y="574"/>
                      </a:cubicBezTo>
                      <a:cubicBezTo>
                        <a:pt x="1000" y="581"/>
                        <a:pt x="992" y="585"/>
                        <a:pt x="985" y="587"/>
                      </a:cubicBezTo>
                      <a:cubicBezTo>
                        <a:pt x="982" y="588"/>
                        <a:pt x="979" y="588"/>
                        <a:pt x="977" y="588"/>
                      </a:cubicBezTo>
                      <a:cubicBezTo>
                        <a:pt x="973" y="589"/>
                        <a:pt x="969" y="589"/>
                        <a:pt x="965" y="589"/>
                      </a:cubicBezTo>
                      <a:cubicBezTo>
                        <a:pt x="961" y="589"/>
                        <a:pt x="958" y="588"/>
                        <a:pt x="954" y="588"/>
                      </a:cubicBezTo>
                      <a:cubicBezTo>
                        <a:pt x="935" y="582"/>
                        <a:pt x="912" y="570"/>
                        <a:pt x="892" y="584"/>
                      </a:cubicBezTo>
                      <a:cubicBezTo>
                        <a:pt x="873" y="598"/>
                        <a:pt x="901" y="624"/>
                        <a:pt x="919" y="631"/>
                      </a:cubicBezTo>
                      <a:cubicBezTo>
                        <a:pt x="922" y="632"/>
                        <a:pt x="925" y="632"/>
                        <a:pt x="928" y="633"/>
                      </a:cubicBezTo>
                      <a:cubicBezTo>
                        <a:pt x="931" y="633"/>
                        <a:pt x="934" y="633"/>
                        <a:pt x="938" y="632"/>
                      </a:cubicBezTo>
                      <a:cubicBezTo>
                        <a:pt x="941" y="632"/>
                        <a:pt x="945" y="633"/>
                        <a:pt x="949" y="632"/>
                      </a:cubicBezTo>
                      <a:cubicBezTo>
                        <a:pt x="952" y="632"/>
                        <a:pt x="956" y="632"/>
                        <a:pt x="959" y="631"/>
                      </a:cubicBezTo>
                      <a:cubicBezTo>
                        <a:pt x="964" y="631"/>
                        <a:pt x="968" y="630"/>
                        <a:pt x="973" y="628"/>
                      </a:cubicBezTo>
                      <a:cubicBezTo>
                        <a:pt x="995" y="621"/>
                        <a:pt x="1017" y="608"/>
                        <a:pt x="1032" y="595"/>
                      </a:cubicBezTo>
                      <a:cubicBezTo>
                        <a:pt x="1035" y="592"/>
                        <a:pt x="1038" y="589"/>
                        <a:pt x="1041" y="586"/>
                      </a:cubicBezTo>
                      <a:cubicBezTo>
                        <a:pt x="1055" y="570"/>
                        <a:pt x="1064" y="549"/>
                        <a:pt x="1068" y="526"/>
                      </a:cubicBezTo>
                      <a:cubicBezTo>
                        <a:pt x="1081" y="457"/>
                        <a:pt x="1047" y="396"/>
                        <a:pt x="986" y="364"/>
                      </a:cubicBezTo>
                      <a:cubicBezTo>
                        <a:pt x="976" y="358"/>
                        <a:pt x="964" y="358"/>
                        <a:pt x="961" y="347"/>
                      </a:cubicBezTo>
                      <a:cubicBezTo>
                        <a:pt x="958" y="339"/>
                        <a:pt x="956" y="330"/>
                        <a:pt x="953" y="322"/>
                      </a:cubicBezTo>
                      <a:cubicBezTo>
                        <a:pt x="951" y="316"/>
                        <a:pt x="949" y="309"/>
                        <a:pt x="945" y="304"/>
                      </a:cubicBezTo>
                      <a:cubicBezTo>
                        <a:pt x="933" y="290"/>
                        <a:pt x="922" y="276"/>
                        <a:pt x="910" y="261"/>
                      </a:cubicBezTo>
                      <a:cubicBezTo>
                        <a:pt x="863" y="204"/>
                        <a:pt x="816" y="147"/>
                        <a:pt x="770" y="90"/>
                      </a:cubicBezTo>
                      <a:cubicBezTo>
                        <a:pt x="752" y="68"/>
                        <a:pt x="733" y="46"/>
                        <a:pt x="715" y="24"/>
                      </a:cubicBezTo>
                      <a:cubicBezTo>
                        <a:pt x="711" y="19"/>
                        <a:pt x="707" y="14"/>
                        <a:pt x="703" y="10"/>
                      </a:cubicBezTo>
                      <a:cubicBezTo>
                        <a:pt x="698" y="3"/>
                        <a:pt x="690" y="0"/>
                        <a:pt x="681" y="0"/>
                      </a:cubicBezTo>
                      <a:cubicBezTo>
                        <a:pt x="681" y="0"/>
                        <a:pt x="681" y="0"/>
                        <a:pt x="681" y="0"/>
                      </a:cubicBezTo>
                      <a:cubicBezTo>
                        <a:pt x="681" y="0"/>
                        <a:pt x="681" y="0"/>
                        <a:pt x="681" y="0"/>
                      </a:cubicBezTo>
                      <a:cubicBezTo>
                        <a:pt x="681" y="0"/>
                        <a:pt x="681" y="0"/>
                        <a:pt x="681" y="0"/>
                      </a:cubicBezTo>
                      <a:cubicBezTo>
                        <a:pt x="680" y="0"/>
                        <a:pt x="680" y="0"/>
                        <a:pt x="680" y="0"/>
                      </a:cubicBezTo>
                      <a:cubicBezTo>
                        <a:pt x="680" y="0"/>
                        <a:pt x="680" y="0"/>
                        <a:pt x="680" y="0"/>
                      </a:cubicBezTo>
                      <a:cubicBezTo>
                        <a:pt x="680" y="0"/>
                        <a:pt x="680" y="0"/>
                        <a:pt x="680" y="0"/>
                      </a:cubicBezTo>
                      <a:cubicBezTo>
                        <a:pt x="672" y="0"/>
                        <a:pt x="663" y="3"/>
                        <a:pt x="658" y="9"/>
                      </a:cubicBezTo>
                      <a:cubicBezTo>
                        <a:pt x="654" y="14"/>
                        <a:pt x="650" y="19"/>
                        <a:pt x="646" y="24"/>
                      </a:cubicBezTo>
                      <a:cubicBezTo>
                        <a:pt x="627" y="46"/>
                        <a:pt x="609" y="67"/>
                        <a:pt x="590" y="89"/>
                      </a:cubicBezTo>
                      <a:cubicBezTo>
                        <a:pt x="543" y="146"/>
                        <a:pt x="495" y="202"/>
                        <a:pt x="448" y="258"/>
                      </a:cubicBezTo>
                      <a:cubicBezTo>
                        <a:pt x="436" y="272"/>
                        <a:pt x="424" y="286"/>
                        <a:pt x="412" y="301"/>
                      </a:cubicBezTo>
                      <a:cubicBezTo>
                        <a:pt x="408" y="306"/>
                        <a:pt x="406" y="312"/>
                        <a:pt x="404" y="319"/>
                      </a:cubicBezTo>
                      <a:cubicBezTo>
                        <a:pt x="401" y="327"/>
                        <a:pt x="399" y="335"/>
                        <a:pt x="396" y="343"/>
                      </a:cubicBezTo>
                      <a:cubicBezTo>
                        <a:pt x="392" y="354"/>
                        <a:pt x="380" y="354"/>
                        <a:pt x="371" y="359"/>
                      </a:cubicBezTo>
                      <a:cubicBezTo>
                        <a:pt x="309" y="391"/>
                        <a:pt x="274" y="452"/>
                        <a:pt x="286" y="521"/>
                      </a:cubicBezTo>
                      <a:cubicBezTo>
                        <a:pt x="290" y="544"/>
                        <a:pt x="299" y="565"/>
                        <a:pt x="313" y="581"/>
                      </a:cubicBezTo>
                      <a:cubicBezTo>
                        <a:pt x="315" y="584"/>
                        <a:pt x="318" y="587"/>
                        <a:pt x="321" y="590"/>
                      </a:cubicBezTo>
                      <a:cubicBezTo>
                        <a:pt x="336" y="604"/>
                        <a:pt x="357" y="617"/>
                        <a:pt x="380" y="624"/>
                      </a:cubicBezTo>
                      <a:cubicBezTo>
                        <a:pt x="384" y="626"/>
                        <a:pt x="389" y="627"/>
                        <a:pt x="393" y="628"/>
                      </a:cubicBezTo>
                      <a:cubicBezTo>
                        <a:pt x="397" y="628"/>
                        <a:pt x="400" y="629"/>
                        <a:pt x="404" y="629"/>
                      </a:cubicBezTo>
                      <a:cubicBezTo>
                        <a:pt x="408" y="629"/>
                        <a:pt x="411" y="629"/>
                        <a:pt x="415" y="629"/>
                      </a:cubicBezTo>
                      <a:cubicBezTo>
                        <a:pt x="418" y="629"/>
                        <a:pt x="422" y="629"/>
                        <a:pt x="425" y="629"/>
                      </a:cubicBezTo>
                      <a:cubicBezTo>
                        <a:pt x="428" y="629"/>
                        <a:pt x="431" y="628"/>
                        <a:pt x="434" y="628"/>
                      </a:cubicBezTo>
                      <a:cubicBezTo>
                        <a:pt x="452" y="621"/>
                        <a:pt x="481" y="595"/>
                        <a:pt x="461" y="581"/>
                      </a:cubicBezTo>
                      <a:cubicBezTo>
                        <a:pt x="441" y="567"/>
                        <a:pt x="419" y="578"/>
                        <a:pt x="399" y="584"/>
                      </a:cubicBezTo>
                      <a:cubicBezTo>
                        <a:pt x="396" y="585"/>
                        <a:pt x="392" y="585"/>
                        <a:pt x="388" y="585"/>
                      </a:cubicBezTo>
                      <a:cubicBezTo>
                        <a:pt x="384" y="585"/>
                        <a:pt x="381" y="585"/>
                        <a:pt x="377" y="584"/>
                      </a:cubicBezTo>
                      <a:cubicBezTo>
                        <a:pt x="374" y="584"/>
                        <a:pt x="371" y="583"/>
                        <a:pt x="369" y="583"/>
                      </a:cubicBezTo>
                      <a:cubicBezTo>
                        <a:pt x="361" y="580"/>
                        <a:pt x="354" y="576"/>
                        <a:pt x="347" y="569"/>
                      </a:cubicBezTo>
                      <a:cubicBezTo>
                        <a:pt x="344" y="566"/>
                        <a:pt x="341" y="563"/>
                        <a:pt x="338" y="560"/>
                      </a:cubicBezTo>
                      <a:cubicBezTo>
                        <a:pt x="313" y="529"/>
                        <a:pt x="311" y="476"/>
                        <a:pt x="330" y="441"/>
                      </a:cubicBezTo>
                      <a:cubicBezTo>
                        <a:pt x="344" y="415"/>
                        <a:pt x="368" y="397"/>
                        <a:pt x="395" y="385"/>
                      </a:cubicBezTo>
                      <a:cubicBezTo>
                        <a:pt x="409" y="379"/>
                        <a:pt x="420" y="375"/>
                        <a:pt x="435" y="376"/>
                      </a:cubicBezTo>
                      <a:cubicBezTo>
                        <a:pt x="451" y="376"/>
                        <a:pt x="467" y="379"/>
                        <a:pt x="482" y="384"/>
                      </a:cubicBezTo>
                      <a:cubicBezTo>
                        <a:pt x="539" y="401"/>
                        <a:pt x="577" y="448"/>
                        <a:pt x="596" y="503"/>
                      </a:cubicBezTo>
                      <a:cubicBezTo>
                        <a:pt x="605" y="530"/>
                        <a:pt x="611" y="560"/>
                        <a:pt x="611" y="588"/>
                      </a:cubicBezTo>
                      <a:cubicBezTo>
                        <a:pt x="611" y="617"/>
                        <a:pt x="608" y="645"/>
                        <a:pt x="603" y="674"/>
                      </a:cubicBezTo>
                      <a:cubicBezTo>
                        <a:pt x="597" y="707"/>
                        <a:pt x="587" y="741"/>
                        <a:pt x="573" y="772"/>
                      </a:cubicBezTo>
                      <a:cubicBezTo>
                        <a:pt x="566" y="787"/>
                        <a:pt x="558" y="801"/>
                        <a:pt x="548" y="815"/>
                      </a:cubicBezTo>
                      <a:cubicBezTo>
                        <a:pt x="541" y="826"/>
                        <a:pt x="534" y="830"/>
                        <a:pt x="523" y="836"/>
                      </a:cubicBezTo>
                      <a:cubicBezTo>
                        <a:pt x="469" y="865"/>
                        <a:pt x="407" y="877"/>
                        <a:pt x="346" y="876"/>
                      </a:cubicBezTo>
                      <a:cubicBezTo>
                        <a:pt x="314" y="875"/>
                        <a:pt x="282" y="870"/>
                        <a:pt x="251" y="862"/>
                      </a:cubicBezTo>
                      <a:cubicBezTo>
                        <a:pt x="243" y="860"/>
                        <a:pt x="234" y="858"/>
                        <a:pt x="226" y="855"/>
                      </a:cubicBezTo>
                      <a:cubicBezTo>
                        <a:pt x="219" y="853"/>
                        <a:pt x="206" y="851"/>
                        <a:pt x="203" y="845"/>
                      </a:cubicBezTo>
                      <a:cubicBezTo>
                        <a:pt x="197" y="834"/>
                        <a:pt x="192" y="819"/>
                        <a:pt x="206" y="812"/>
                      </a:cubicBezTo>
                      <a:cubicBezTo>
                        <a:pt x="187" y="800"/>
                        <a:pt x="163" y="796"/>
                        <a:pt x="141" y="797"/>
                      </a:cubicBezTo>
                      <a:cubicBezTo>
                        <a:pt x="81" y="799"/>
                        <a:pt x="33" y="844"/>
                        <a:pt x="0" y="891"/>
                      </a:cubicBezTo>
                      <a:cubicBezTo>
                        <a:pt x="79" y="877"/>
                        <a:pt x="166" y="875"/>
                        <a:pt x="243" y="897"/>
                      </a:cubicBezTo>
                      <a:cubicBezTo>
                        <a:pt x="241" y="895"/>
                        <a:pt x="241" y="895"/>
                        <a:pt x="241" y="895"/>
                      </a:cubicBezTo>
                      <a:cubicBezTo>
                        <a:pt x="308" y="912"/>
                        <a:pt x="379" y="915"/>
                        <a:pt x="447" y="900"/>
                      </a:cubicBezTo>
                      <a:cubicBezTo>
                        <a:pt x="475" y="893"/>
                        <a:pt x="503" y="884"/>
                        <a:pt x="528" y="871"/>
                      </a:cubicBezTo>
                      <a:cubicBezTo>
                        <a:pt x="534" y="869"/>
                        <a:pt x="540" y="866"/>
                        <a:pt x="545" y="862"/>
                      </a:cubicBezTo>
                      <a:cubicBezTo>
                        <a:pt x="549" y="860"/>
                        <a:pt x="549" y="859"/>
                        <a:pt x="552" y="863"/>
                      </a:cubicBezTo>
                      <a:cubicBezTo>
                        <a:pt x="555" y="865"/>
                        <a:pt x="559" y="868"/>
                        <a:pt x="562" y="871"/>
                      </a:cubicBezTo>
                      <a:cubicBezTo>
                        <a:pt x="575" y="881"/>
                        <a:pt x="590" y="890"/>
                        <a:pt x="606" y="893"/>
                      </a:cubicBezTo>
                      <a:cubicBezTo>
                        <a:pt x="622" y="896"/>
                        <a:pt x="638" y="895"/>
                        <a:pt x="653" y="890"/>
                      </a:cubicBezTo>
                      <a:cubicBezTo>
                        <a:pt x="661" y="887"/>
                        <a:pt x="668" y="883"/>
                        <a:pt x="675" y="878"/>
                      </a:cubicBezTo>
                      <a:cubicBezTo>
                        <a:pt x="681" y="883"/>
                        <a:pt x="689" y="887"/>
                        <a:pt x="697" y="890"/>
                      </a:cubicBezTo>
                      <a:cubicBezTo>
                        <a:pt x="711" y="896"/>
                        <a:pt x="727" y="897"/>
                        <a:pt x="743" y="894"/>
                      </a:cubicBezTo>
                      <a:cubicBezTo>
                        <a:pt x="759" y="891"/>
                        <a:pt x="775" y="883"/>
                        <a:pt x="788" y="872"/>
                      </a:cubicBezTo>
                      <a:cubicBezTo>
                        <a:pt x="791" y="870"/>
                        <a:pt x="794" y="867"/>
                        <a:pt x="797" y="864"/>
                      </a:cubicBezTo>
                      <a:cubicBezTo>
                        <a:pt x="801" y="861"/>
                        <a:pt x="801" y="862"/>
                        <a:pt x="805" y="864"/>
                      </a:cubicBezTo>
                      <a:cubicBezTo>
                        <a:pt x="810" y="867"/>
                        <a:pt x="816" y="870"/>
                        <a:pt x="821" y="873"/>
                      </a:cubicBezTo>
                      <a:cubicBezTo>
                        <a:pt x="847" y="886"/>
                        <a:pt x="874" y="896"/>
                        <a:pt x="902" y="903"/>
                      </a:cubicBezTo>
                      <a:cubicBezTo>
                        <a:pt x="970" y="919"/>
                        <a:pt x="1041" y="917"/>
                        <a:pt x="1108" y="900"/>
                      </a:cubicBezTo>
                      <a:cubicBezTo>
                        <a:pt x="1106" y="903"/>
                        <a:pt x="1106" y="903"/>
                        <a:pt x="1106" y="903"/>
                      </a:cubicBezTo>
                      <a:cubicBezTo>
                        <a:pt x="1183" y="881"/>
                        <a:pt x="1271" y="885"/>
                        <a:pt x="1349" y="900"/>
                      </a:cubicBezTo>
                      <a:cubicBezTo>
                        <a:pt x="1317" y="852"/>
                        <a:pt x="1270" y="807"/>
                        <a:pt x="1209" y="804"/>
                      </a:cubicBezTo>
                      <a:close/>
                      <a:moveTo>
                        <a:pt x="763" y="849"/>
                      </a:moveTo>
                      <a:cubicBezTo>
                        <a:pt x="753" y="856"/>
                        <a:pt x="742" y="861"/>
                        <a:pt x="730" y="862"/>
                      </a:cubicBezTo>
                      <a:cubicBezTo>
                        <a:pt x="708" y="863"/>
                        <a:pt x="689" y="849"/>
                        <a:pt x="675" y="833"/>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2"/>
                        <a:pt x="675" y="832"/>
                        <a:pt x="675" y="832"/>
                      </a:cubicBezTo>
                      <a:cubicBezTo>
                        <a:pt x="675" y="833"/>
                        <a:pt x="675" y="833"/>
                        <a:pt x="675" y="833"/>
                      </a:cubicBezTo>
                      <a:cubicBezTo>
                        <a:pt x="661" y="849"/>
                        <a:pt x="642" y="863"/>
                        <a:pt x="620" y="861"/>
                      </a:cubicBezTo>
                      <a:cubicBezTo>
                        <a:pt x="608" y="860"/>
                        <a:pt x="597" y="855"/>
                        <a:pt x="587" y="848"/>
                      </a:cubicBezTo>
                      <a:cubicBezTo>
                        <a:pt x="583" y="844"/>
                        <a:pt x="579" y="841"/>
                        <a:pt x="575" y="837"/>
                      </a:cubicBezTo>
                      <a:cubicBezTo>
                        <a:pt x="579" y="831"/>
                        <a:pt x="583" y="825"/>
                        <a:pt x="586" y="819"/>
                      </a:cubicBezTo>
                      <a:cubicBezTo>
                        <a:pt x="614" y="773"/>
                        <a:pt x="630" y="721"/>
                        <a:pt x="638" y="668"/>
                      </a:cubicBezTo>
                      <a:cubicBezTo>
                        <a:pt x="644" y="630"/>
                        <a:pt x="648" y="590"/>
                        <a:pt x="642" y="552"/>
                      </a:cubicBezTo>
                      <a:cubicBezTo>
                        <a:pt x="635" y="504"/>
                        <a:pt x="619" y="456"/>
                        <a:pt x="589" y="418"/>
                      </a:cubicBezTo>
                      <a:cubicBezTo>
                        <a:pt x="614" y="407"/>
                        <a:pt x="631" y="384"/>
                        <a:pt x="639" y="358"/>
                      </a:cubicBezTo>
                      <a:cubicBezTo>
                        <a:pt x="645" y="338"/>
                        <a:pt x="644" y="322"/>
                        <a:pt x="636" y="302"/>
                      </a:cubicBezTo>
                      <a:cubicBezTo>
                        <a:pt x="625" y="277"/>
                        <a:pt x="601" y="261"/>
                        <a:pt x="574" y="268"/>
                      </a:cubicBezTo>
                      <a:cubicBezTo>
                        <a:pt x="564" y="271"/>
                        <a:pt x="550" y="276"/>
                        <a:pt x="546" y="285"/>
                      </a:cubicBezTo>
                      <a:cubicBezTo>
                        <a:pt x="541" y="296"/>
                        <a:pt x="548" y="308"/>
                        <a:pt x="560" y="309"/>
                      </a:cubicBezTo>
                      <a:cubicBezTo>
                        <a:pt x="568" y="310"/>
                        <a:pt x="575" y="303"/>
                        <a:pt x="583" y="301"/>
                      </a:cubicBezTo>
                      <a:cubicBezTo>
                        <a:pt x="594" y="298"/>
                        <a:pt x="601" y="306"/>
                        <a:pt x="605" y="316"/>
                      </a:cubicBezTo>
                      <a:cubicBezTo>
                        <a:pt x="611" y="330"/>
                        <a:pt x="610" y="341"/>
                        <a:pt x="604" y="355"/>
                      </a:cubicBezTo>
                      <a:cubicBezTo>
                        <a:pt x="599" y="368"/>
                        <a:pt x="591" y="379"/>
                        <a:pt x="579" y="385"/>
                      </a:cubicBezTo>
                      <a:cubicBezTo>
                        <a:pt x="574" y="388"/>
                        <a:pt x="568" y="389"/>
                        <a:pt x="563" y="390"/>
                      </a:cubicBezTo>
                      <a:cubicBezTo>
                        <a:pt x="557" y="385"/>
                        <a:pt x="552" y="381"/>
                        <a:pt x="546" y="377"/>
                      </a:cubicBezTo>
                      <a:cubicBezTo>
                        <a:pt x="534" y="369"/>
                        <a:pt x="521" y="362"/>
                        <a:pt x="508" y="357"/>
                      </a:cubicBezTo>
                      <a:cubicBezTo>
                        <a:pt x="497" y="352"/>
                        <a:pt x="487" y="349"/>
                        <a:pt x="476" y="347"/>
                      </a:cubicBezTo>
                      <a:cubicBezTo>
                        <a:pt x="445" y="326"/>
                        <a:pt x="477" y="278"/>
                        <a:pt x="487" y="265"/>
                      </a:cubicBezTo>
                      <a:cubicBezTo>
                        <a:pt x="495" y="255"/>
                        <a:pt x="503" y="245"/>
                        <a:pt x="511" y="235"/>
                      </a:cubicBezTo>
                      <a:cubicBezTo>
                        <a:pt x="558" y="180"/>
                        <a:pt x="605" y="124"/>
                        <a:pt x="652" y="69"/>
                      </a:cubicBezTo>
                      <a:cubicBezTo>
                        <a:pt x="661" y="58"/>
                        <a:pt x="671" y="46"/>
                        <a:pt x="680" y="35"/>
                      </a:cubicBezTo>
                      <a:cubicBezTo>
                        <a:pt x="690" y="46"/>
                        <a:pt x="699" y="58"/>
                        <a:pt x="708" y="69"/>
                      </a:cubicBezTo>
                      <a:cubicBezTo>
                        <a:pt x="755" y="125"/>
                        <a:pt x="801" y="182"/>
                        <a:pt x="847" y="238"/>
                      </a:cubicBezTo>
                      <a:cubicBezTo>
                        <a:pt x="855" y="247"/>
                        <a:pt x="863" y="257"/>
                        <a:pt x="871" y="267"/>
                      </a:cubicBezTo>
                      <a:cubicBezTo>
                        <a:pt x="881" y="281"/>
                        <a:pt x="911" y="329"/>
                        <a:pt x="881" y="349"/>
                      </a:cubicBezTo>
                      <a:cubicBezTo>
                        <a:pt x="870" y="352"/>
                        <a:pt x="859" y="355"/>
                        <a:pt x="848" y="359"/>
                      </a:cubicBezTo>
                      <a:cubicBezTo>
                        <a:pt x="835" y="364"/>
                        <a:pt x="822" y="371"/>
                        <a:pt x="811" y="379"/>
                      </a:cubicBezTo>
                      <a:cubicBezTo>
                        <a:pt x="805" y="383"/>
                        <a:pt x="799" y="387"/>
                        <a:pt x="793" y="392"/>
                      </a:cubicBezTo>
                      <a:cubicBezTo>
                        <a:pt x="788" y="391"/>
                        <a:pt x="783" y="389"/>
                        <a:pt x="778" y="386"/>
                      </a:cubicBezTo>
                      <a:cubicBezTo>
                        <a:pt x="765" y="380"/>
                        <a:pt x="757" y="369"/>
                        <a:pt x="752" y="356"/>
                      </a:cubicBezTo>
                      <a:cubicBezTo>
                        <a:pt x="747" y="342"/>
                        <a:pt x="746" y="331"/>
                        <a:pt x="752" y="317"/>
                      </a:cubicBezTo>
                      <a:cubicBezTo>
                        <a:pt x="756" y="307"/>
                        <a:pt x="763" y="299"/>
                        <a:pt x="775" y="302"/>
                      </a:cubicBezTo>
                      <a:cubicBezTo>
                        <a:pt x="782" y="304"/>
                        <a:pt x="789" y="311"/>
                        <a:pt x="797" y="311"/>
                      </a:cubicBezTo>
                      <a:cubicBezTo>
                        <a:pt x="809" y="310"/>
                        <a:pt x="816" y="298"/>
                        <a:pt x="812" y="287"/>
                      </a:cubicBezTo>
                      <a:cubicBezTo>
                        <a:pt x="807" y="277"/>
                        <a:pt x="793" y="272"/>
                        <a:pt x="784" y="270"/>
                      </a:cubicBezTo>
                      <a:cubicBezTo>
                        <a:pt x="756" y="262"/>
                        <a:pt x="733" y="277"/>
                        <a:pt x="721" y="302"/>
                      </a:cubicBezTo>
                      <a:cubicBezTo>
                        <a:pt x="713" y="322"/>
                        <a:pt x="711" y="338"/>
                        <a:pt x="717" y="358"/>
                      </a:cubicBezTo>
                      <a:cubicBezTo>
                        <a:pt x="725" y="384"/>
                        <a:pt x="742" y="408"/>
                        <a:pt x="767" y="419"/>
                      </a:cubicBezTo>
                      <a:cubicBezTo>
                        <a:pt x="736" y="457"/>
                        <a:pt x="720" y="505"/>
                        <a:pt x="712" y="553"/>
                      </a:cubicBezTo>
                      <a:cubicBezTo>
                        <a:pt x="705" y="591"/>
                        <a:pt x="709" y="631"/>
                        <a:pt x="714" y="668"/>
                      </a:cubicBezTo>
                      <a:cubicBezTo>
                        <a:pt x="722" y="721"/>
                        <a:pt x="737" y="774"/>
                        <a:pt x="764" y="820"/>
                      </a:cubicBezTo>
                      <a:cubicBezTo>
                        <a:pt x="768" y="826"/>
                        <a:pt x="771" y="832"/>
                        <a:pt x="776" y="838"/>
                      </a:cubicBezTo>
                      <a:cubicBezTo>
                        <a:pt x="771" y="842"/>
                        <a:pt x="767" y="846"/>
                        <a:pt x="763" y="8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spcBef>
                      <a:spcPts val="0"/>
                    </a:spcBef>
                    <a:spcAft>
                      <a:spcPts val="0"/>
                    </a:spcAft>
                    <a:buFontTx/>
                    <a:buNone/>
                  </a:pPr>
                  <a:endParaRPr lang="zh-CN" altLang="en-US" sz="2000">
                    <a:solidFill>
                      <a:prstClr val="black"/>
                    </a:solidFill>
                    <a:latin typeface="Calibri" panose="020F0502020204030204"/>
                  </a:endParaRPr>
                </a:p>
              </p:txBody>
            </p:sp>
          </p:grpSp>
        </p:grpSp>
      </p:grpSp>
      <p:sp>
        <p:nvSpPr>
          <p:cNvPr id="2" name="文本框 1"/>
          <p:cNvSpPr txBox="1"/>
          <p:nvPr/>
        </p:nvSpPr>
        <p:spPr>
          <a:xfrm>
            <a:off x="1116965" y="1681480"/>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sz="3200">
              <a:latin typeface="微软雅黑" panose="020B0503020204020204" pitchFamily="34" charset="-122"/>
              <a:ea typeface="微软雅黑" panose="020B0503020204020204" pitchFamily="34" charset="-122"/>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文本框 70"/>
          <p:cNvSpPr txBox="1"/>
          <p:nvPr/>
        </p:nvSpPr>
        <p:spPr>
          <a:xfrm>
            <a:off x="839788" y="2276475"/>
            <a:ext cx="5951478" cy="530225"/>
          </a:xfrm>
          <a:prstGeom prst="rect">
            <a:avLst/>
          </a:prstGeom>
          <a:noFill/>
        </p:spPr>
        <p:txBody>
          <a:bodyPr wrap="square" lIns="68580" tIns="34290" rIns="68580" bIns="34290" rtlCol="0" anchor="t">
            <a:spAutoFit/>
          </a:bodyPr>
          <a:lstStyle/>
          <a:p>
            <a:pPr>
              <a:lnSpc>
                <a:spcPct val="125000"/>
              </a:lnSpc>
              <a:spcBef>
                <a:spcPts val="600"/>
              </a:spcBef>
            </a:pP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7" name="文本框 66"/>
          <p:cNvSpPr txBox="1"/>
          <p:nvPr/>
        </p:nvSpPr>
        <p:spPr>
          <a:xfrm>
            <a:off x="844550" y="2913936"/>
            <a:ext cx="10509250" cy="837565"/>
          </a:xfrm>
          <a:prstGeom prst="rect">
            <a:avLst/>
          </a:prstGeom>
          <a:noFill/>
        </p:spPr>
        <p:txBody>
          <a:bodyPr wrap="square" lIns="68580" tIns="34290" rIns="68580" bIns="34290" rtlCol="0" anchor="t">
            <a:spAutoFit/>
          </a:bodyPr>
          <a:lstStyle/>
          <a:p>
            <a:pPr>
              <a:lnSpc>
                <a:spcPct val="125000"/>
              </a:lnSpc>
              <a:spcBef>
                <a:spcPts val="3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大学生锤炼高尚道德品格，就要在知情意信行等方面加强道德修养，提高道德实践能力，自觉讲道德尊道德守道德，自觉明大德守公德严私德。</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846500" y="3969267"/>
            <a:ext cx="10506309" cy="2304117"/>
            <a:chOff x="846500" y="4171920"/>
            <a:chExt cx="10506309" cy="2304117"/>
          </a:xfrm>
        </p:grpSpPr>
        <p:grpSp>
          <p:nvGrpSpPr>
            <p:cNvPr id="50" name="组合 49"/>
            <p:cNvGrpSpPr/>
            <p:nvPr/>
          </p:nvGrpSpPr>
          <p:grpSpPr>
            <a:xfrm>
              <a:off x="846500" y="4171920"/>
              <a:ext cx="10506309" cy="2304117"/>
              <a:chOff x="285051" y="4496679"/>
              <a:chExt cx="11732391" cy="2680240"/>
            </a:xfrm>
          </p:grpSpPr>
          <p:grpSp>
            <p:nvGrpSpPr>
              <p:cNvPr id="51" name="组合 50"/>
              <p:cNvGrpSpPr/>
              <p:nvPr/>
            </p:nvGrpSpPr>
            <p:grpSpPr>
              <a:xfrm>
                <a:off x="285051" y="4496679"/>
                <a:ext cx="11732391" cy="2680240"/>
                <a:chOff x="285051" y="4496679"/>
                <a:chExt cx="11732391" cy="2680240"/>
              </a:xfrm>
            </p:grpSpPr>
            <p:pic>
              <p:nvPicPr>
                <p:cNvPr id="54" name="图片 53"/>
                <p:cNvPicPr>
                  <a:picLocks noChangeAspect="1"/>
                </p:cNvPicPr>
                <p:nvPr/>
              </p:nvPicPr>
              <p:blipFill rotWithShape="1">
                <a:blip r:embed="rId1"/>
                <a:srcRect r="9530"/>
                <a:stretch>
                  <a:fillRect/>
                </a:stretch>
              </p:blipFill>
              <p:spPr>
                <a:xfrm>
                  <a:off x="285051" y="4496679"/>
                  <a:ext cx="4689499" cy="2680240"/>
                </a:xfrm>
                <a:prstGeom prst="rect">
                  <a:avLst/>
                </a:prstGeom>
              </p:spPr>
            </p:pic>
            <p:pic>
              <p:nvPicPr>
                <p:cNvPr id="59" name="图片 58"/>
                <p:cNvPicPr>
                  <a:picLocks noChangeAspect="1"/>
                </p:cNvPicPr>
                <p:nvPr/>
              </p:nvPicPr>
              <p:blipFill rotWithShape="1">
                <a:blip r:embed="rId1"/>
                <a:srcRect l="9890" r="9530"/>
                <a:stretch>
                  <a:fillRect/>
                </a:stretch>
              </p:blipFill>
              <p:spPr>
                <a:xfrm>
                  <a:off x="4974566" y="4496679"/>
                  <a:ext cx="4253703" cy="2680239"/>
                </a:xfrm>
                <a:prstGeom prst="rect">
                  <a:avLst/>
                </a:prstGeom>
              </p:spPr>
            </p:pic>
            <p:pic>
              <p:nvPicPr>
                <p:cNvPr id="60" name="图片 59"/>
                <p:cNvPicPr>
                  <a:picLocks noChangeAspect="1"/>
                </p:cNvPicPr>
                <p:nvPr/>
              </p:nvPicPr>
              <p:blipFill rotWithShape="1">
                <a:blip r:embed="rId1"/>
                <a:srcRect r="46191"/>
                <a:stretch>
                  <a:fillRect/>
                </a:stretch>
              </p:blipFill>
              <p:spPr>
                <a:xfrm flipH="1">
                  <a:off x="9228269" y="4496679"/>
                  <a:ext cx="2789173" cy="2680239"/>
                </a:xfrm>
                <a:prstGeom prst="rect">
                  <a:avLst/>
                </a:prstGeom>
              </p:spPr>
            </p:pic>
          </p:grpSp>
          <p:sp>
            <p:nvSpPr>
              <p:cNvPr id="52" name="文本框 51"/>
              <p:cNvSpPr txBox="1"/>
              <p:nvPr/>
            </p:nvSpPr>
            <p:spPr>
              <a:xfrm>
                <a:off x="3171948" y="4843299"/>
                <a:ext cx="8478200" cy="1986999"/>
              </a:xfrm>
              <a:prstGeom prst="rect">
                <a:avLst/>
              </a:prstGeom>
              <a:noFill/>
            </p:spPr>
            <p:txBody>
              <a:bodyPr wrap="square" lIns="68580" tIns="34290" rIns="68580" bIns="34290" rtlCol="0" anchor="t">
                <a:spAutoFit/>
              </a:bodyPr>
              <a:lstStyle/>
              <a:p>
                <a:pPr>
                  <a:lnSpc>
                    <a:spcPct val="130000"/>
                  </a:lnSpc>
                  <a:spcBef>
                    <a:spcPts val="300"/>
                  </a:spcBef>
                </a:pPr>
                <a:r>
                  <a:rPr lang="zh-CN" altLang="en-US" sz="2000" b="1" dirty="0">
                    <a:solidFill>
                      <a:srgbClr val="FBD465"/>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道德建设，重要的是激发人们形成善良的道德意愿、道德情感，培育正确的道德判断和道德责任，提高道德实践能力尤其是自觉践行能力。</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300"/>
                  </a:spcBef>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年在山东考察时的讲话</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68" name="Picture 3"/>
            <p:cNvPicPr>
              <a:picLocks noChangeAspect="1"/>
            </p:cNvPicPr>
            <p:nvPr/>
          </p:nvPicPr>
          <p:blipFill>
            <a:blip r:embed="rId2"/>
            <a:stretch>
              <a:fillRect/>
            </a:stretch>
          </p:blipFill>
          <p:spPr>
            <a:xfrm>
              <a:off x="1377786" y="4387509"/>
              <a:ext cx="1687775" cy="1921811"/>
            </a:xfrm>
            <a:prstGeom prst="roundRect">
              <a:avLst>
                <a:gd name="adj" fmla="val 11528"/>
              </a:avLst>
            </a:prstGeom>
            <a:noFill/>
            <a:ln w="9525">
              <a:noFill/>
            </a:ln>
            <a:effectLst>
              <a:prstShdw prst="shdw17" dist="17961" dir="2699999">
                <a:srgbClr val="007A5C"/>
              </a:prstShdw>
            </a:effectLst>
          </p:spPr>
        </p:pic>
      </p:grpSp>
      <p:sp>
        <p:nvSpPr>
          <p:cNvPr id="5" name="文本框 4"/>
          <p:cNvSpPr txBox="1"/>
          <p:nvPr/>
        </p:nvSpPr>
        <p:spPr>
          <a:xfrm>
            <a:off x="975995" y="158559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1000"/>
                                        <p:tgtEl>
                                          <p:spTgt spid="7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005216155620206"/>
          <p:cNvPicPr>
            <a:picLocks noChangeAspect="1"/>
          </p:cNvPicPr>
          <p:nvPr/>
        </p:nvPicPr>
        <p:blipFill>
          <a:blip r:embed="rId1"/>
          <a:stretch>
            <a:fillRect/>
          </a:stretch>
        </p:blipFill>
        <p:spPr>
          <a:xfrm>
            <a:off x="4151313" y="3644900"/>
            <a:ext cx="3684587" cy="2130425"/>
          </a:xfrm>
          <a:prstGeom prst="rect">
            <a:avLst/>
          </a:prstGeom>
          <a:noFill/>
          <a:ln w="31750" cap="flat" cmpd="sng">
            <a:solidFill>
              <a:srgbClr val="AF8C65"/>
            </a:solidFill>
            <a:prstDash val="solid"/>
            <a:round/>
            <a:headEnd type="none" w="med" len="med"/>
            <a:tailEnd type="none" w="med" len="med"/>
          </a:ln>
        </p:spPr>
      </p:pic>
      <p:sp>
        <p:nvSpPr>
          <p:cNvPr id="2" name="TextBox 1"/>
          <p:cNvSpPr txBox="1"/>
          <p:nvPr/>
        </p:nvSpPr>
        <p:spPr>
          <a:xfrm>
            <a:off x="2206625" y="1412875"/>
            <a:ext cx="7399338" cy="1753235"/>
          </a:xfrm>
          <a:prstGeom prst="rect">
            <a:avLst/>
          </a:prstGeom>
          <a:noFill/>
          <a:ln w="9525">
            <a:noFill/>
          </a:ln>
        </p:spPr>
        <p:txBody>
          <a:bodyPr wrap="square" anchor="t" anchorCtr="0">
            <a:spAutoFit/>
          </a:bodyPr>
          <a:lstStyle/>
          <a:p>
            <a:pPr>
              <a:lnSpc>
                <a:spcPct val="150000"/>
              </a:lnSpc>
            </a:pPr>
            <a:r>
              <a:rPr lang="zh-CN" altLang="en-US" b="1" dirty="0">
                <a:latin typeface="宋体" panose="02010600030101010101" pitchFamily="2" charset="-122"/>
                <a:ea typeface="宋体" panose="02010600030101010101" pitchFamily="2" charset="-122"/>
              </a:rPr>
              <a:t>  </a:t>
            </a:r>
            <a:r>
              <a:rPr lang="zh-CN" altLang="en-US" sz="2400" b="1" dirty="0">
                <a:latin typeface="宋体" panose="02010600030101010101" pitchFamily="2" charset="-122"/>
                <a:ea typeface="宋体" panose="02010600030101010101" pitchFamily="2" charset="-122"/>
              </a:rPr>
              <a:t>     </a:t>
            </a:r>
            <a:r>
              <a:rPr lang="zh-CN" altLang="en-US" sz="2400" b="1" dirty="0">
                <a:latin typeface="Arial" panose="020B0604020202020204" pitchFamily="34" charset="0"/>
                <a:ea typeface="宋体" panose="02010600030101010101" pitchFamily="2" charset="-122"/>
              </a:rPr>
              <a:t>高尚品格的形成重在实践，贵在坚持。大学生要向道德模范学习，培养志愿服务精神，大力弘扬时代新风，强化社会责任意识、规则意识、奉献意识。</a:t>
            </a:r>
            <a:endParaRPr lang="zh-CN" altLang="en-US" sz="2400" b="1" dirty="0">
              <a:latin typeface="Arial" panose="020B0604020202020204" pitchFamily="34" charset="0"/>
              <a:ea typeface="宋体" panose="02010600030101010101" pitchFamily="2"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6"/>
          <p:cNvSpPr txBox="1"/>
          <p:nvPr/>
        </p:nvSpPr>
        <p:spPr>
          <a:xfrm>
            <a:off x="3138488" y="2420938"/>
            <a:ext cx="6303963" cy="299085"/>
          </a:xfrm>
          <a:prstGeom prst="rect">
            <a:avLst/>
          </a:prstGeom>
          <a:solidFill>
            <a:srgbClr val="AF8C65"/>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zh-CN" altLang="en-US" sz="1350" b="1" strike="noStrike" noProof="1">
                <a:solidFill>
                  <a:schemeClr val="bg1"/>
                </a:solidFill>
                <a:latin typeface="+mn-lt"/>
                <a:ea typeface="+mn-ea"/>
                <a:cs typeface="+mn-cs"/>
              </a:rPr>
              <a:t>助人为乐、关爱他人的高尚情怀，在关心他人、帮助他人的过程中创造人生价值；</a:t>
            </a:r>
            <a:endParaRPr lang="zh-CN" altLang="en-US" sz="1350" b="1" strike="noStrike" noProof="1">
              <a:solidFill>
                <a:schemeClr val="bg1"/>
              </a:solidFill>
            </a:endParaRPr>
          </a:p>
        </p:txBody>
      </p:sp>
      <p:sp>
        <p:nvSpPr>
          <p:cNvPr id="17" name="文本框 7"/>
          <p:cNvSpPr txBox="1"/>
          <p:nvPr/>
        </p:nvSpPr>
        <p:spPr>
          <a:xfrm>
            <a:off x="3138488" y="2852738"/>
            <a:ext cx="5591175" cy="299085"/>
          </a:xfrm>
          <a:prstGeom prst="rect">
            <a:avLst/>
          </a:prstGeom>
          <a:solidFill>
            <a:srgbClr val="AF8C65"/>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zh-CN" altLang="en-US" sz="1350" b="1" strike="noStrike" noProof="1">
                <a:solidFill>
                  <a:schemeClr val="bg1"/>
                </a:solidFill>
                <a:latin typeface="+mn-lt"/>
                <a:ea typeface="+mn-ea"/>
                <a:cs typeface="+mn-cs"/>
              </a:rPr>
              <a:t>见义勇为、勇于担当的无畏精神，在为难和考验关头挺身而出；</a:t>
            </a:r>
            <a:endParaRPr lang="zh-CN" altLang="en-US" sz="1350" b="1" strike="noStrike" noProof="1">
              <a:solidFill>
                <a:schemeClr val="bg1"/>
              </a:solidFill>
            </a:endParaRPr>
          </a:p>
        </p:txBody>
      </p:sp>
      <p:sp>
        <p:nvSpPr>
          <p:cNvPr id="18" name="文本框 8"/>
          <p:cNvSpPr txBox="1"/>
          <p:nvPr/>
        </p:nvSpPr>
        <p:spPr>
          <a:xfrm>
            <a:off x="3148013" y="3349625"/>
            <a:ext cx="5573713" cy="299085"/>
          </a:xfrm>
          <a:prstGeom prst="rect">
            <a:avLst/>
          </a:prstGeom>
          <a:solidFill>
            <a:srgbClr val="AF8C65"/>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zh-CN" altLang="en-US" sz="1350" b="1" strike="noStrike" noProof="1">
                <a:solidFill>
                  <a:schemeClr val="bg1"/>
                </a:solidFill>
                <a:latin typeface="+mn-lt"/>
                <a:ea typeface="+mn-ea"/>
                <a:cs typeface="+mn-cs"/>
              </a:rPr>
              <a:t>敬业奉献、勤勉做事的职业操守，干一行爱一行，钻一行精一行；</a:t>
            </a:r>
            <a:endParaRPr lang="zh-CN" altLang="en-US" sz="1350" b="1" strike="noStrike" noProof="1">
              <a:solidFill>
                <a:schemeClr val="bg1"/>
              </a:solidFill>
            </a:endParaRPr>
          </a:p>
        </p:txBody>
      </p:sp>
      <p:sp>
        <p:nvSpPr>
          <p:cNvPr id="19" name="文本框 9"/>
          <p:cNvSpPr txBox="1"/>
          <p:nvPr/>
        </p:nvSpPr>
        <p:spPr>
          <a:xfrm>
            <a:off x="3141663" y="3860800"/>
            <a:ext cx="5584825" cy="299085"/>
          </a:xfrm>
          <a:prstGeom prst="rect">
            <a:avLst/>
          </a:prstGeom>
          <a:solidFill>
            <a:srgbClr val="AF8C65"/>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zh-CN" altLang="en-US" sz="1350" b="1" strike="noStrike" noProof="1">
                <a:solidFill>
                  <a:schemeClr val="bg1"/>
                </a:solidFill>
                <a:latin typeface="+mn-lt"/>
                <a:ea typeface="+mn-ea"/>
                <a:cs typeface="+mn-cs"/>
              </a:rPr>
              <a:t>孝老爱亲、血脉相依的至美真情，常怀感恩之心、敬爱之情。</a:t>
            </a:r>
            <a:endParaRPr lang="zh-CN" altLang="en-US" sz="1350" b="1" strike="noStrike" noProof="1">
              <a:solidFill>
                <a:schemeClr val="bg1"/>
              </a:solidFill>
            </a:endParaRPr>
          </a:p>
        </p:txBody>
      </p:sp>
      <p:sp>
        <p:nvSpPr>
          <p:cNvPr id="20" name="文本框 5"/>
          <p:cNvSpPr txBox="1"/>
          <p:nvPr/>
        </p:nvSpPr>
        <p:spPr>
          <a:xfrm>
            <a:off x="1554163" y="2997200"/>
            <a:ext cx="1468438" cy="299085"/>
          </a:xfrm>
          <a:prstGeom prst="rect">
            <a:avLst/>
          </a:prstGeom>
          <a:solidFill>
            <a:srgbClr val="AF8C65"/>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r>
              <a:rPr lang="zh-CN" altLang="en-US" sz="1350" b="1" strike="noStrike" noProof="1">
                <a:solidFill>
                  <a:schemeClr val="bg1"/>
                </a:solidFill>
                <a:latin typeface="微软雅黑" panose="020B0503020204020204" pitchFamily="34" charset="-122"/>
                <a:ea typeface="微软雅黑" panose="020B0503020204020204" pitchFamily="34" charset="-122"/>
                <a:cs typeface="+mn-cs"/>
              </a:rPr>
              <a:t>学习道德模范</a:t>
            </a:r>
            <a:endParaRPr lang="zh-CN" altLang="en-US" sz="1350" b="1" strike="noStrike" noProof="1">
              <a:solidFill>
                <a:schemeClr val="bg1"/>
              </a:solidFill>
              <a:latin typeface="微软雅黑" panose="020B0503020204020204" pitchFamily="34" charset="-122"/>
              <a:ea typeface="微软雅黑" panose="020B0503020204020204" pitchFamily="34" charset="-122"/>
            </a:endParaRPr>
          </a:p>
        </p:txBody>
      </p:sp>
      <p:pic>
        <p:nvPicPr>
          <p:cNvPr id="21" name="内容占位符 3"/>
          <p:cNvPicPr>
            <a:picLocks noGrp="1" noChangeAspect="1"/>
          </p:cNvPicPr>
          <p:nvPr/>
        </p:nvPicPr>
        <p:blipFill>
          <a:blip r:embed="rId1"/>
          <a:stretch>
            <a:fillRect/>
          </a:stretch>
        </p:blipFill>
        <p:spPr>
          <a:xfrm>
            <a:off x="4019550" y="4371975"/>
            <a:ext cx="3567430" cy="2067560"/>
          </a:xfrm>
          <a:prstGeom prst="rect">
            <a:avLst/>
          </a:prstGeom>
          <a:noFill/>
          <a:ln w="31750" cap="flat" cmpd="sng">
            <a:solidFill>
              <a:srgbClr val="AF8C65"/>
            </a:solidFill>
            <a:prstDash val="solid"/>
            <a:round/>
            <a:headEnd type="none" w="med" len="med"/>
            <a:tailEnd type="none" w="med" len="med"/>
          </a:ln>
        </p:spPr>
      </p:pic>
      <p:sp>
        <p:nvSpPr>
          <p:cNvPr id="22" name="文本框 21"/>
          <p:cNvSpPr txBox="1"/>
          <p:nvPr/>
        </p:nvSpPr>
        <p:spPr>
          <a:xfrm>
            <a:off x="4019550" y="1092200"/>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grpSp>
        <p:nvGrpSpPr>
          <p:cNvPr id="25" name="组合 24"/>
          <p:cNvGrpSpPr/>
          <p:nvPr/>
        </p:nvGrpSpPr>
        <p:grpSpPr>
          <a:xfrm>
            <a:off x="1175068" y="1695133"/>
            <a:ext cx="2944812" cy="449262"/>
            <a:chOff x="18773" y="1253076"/>
            <a:chExt cx="3159522" cy="600535"/>
          </a:xfrm>
        </p:grpSpPr>
        <p:sp>
          <p:nvSpPr>
            <p:cNvPr id="26" name="矩形 25"/>
            <p:cNvSpPr/>
            <p:nvPr/>
          </p:nvSpPr>
          <p:spPr>
            <a:xfrm>
              <a:off x="18773" y="1253076"/>
              <a:ext cx="2845725" cy="600535"/>
            </a:xfrm>
            <a:prstGeom prst="rect">
              <a:avLst/>
            </a:prstGeom>
            <a:solidFill>
              <a:srgbClr val="AF8C65"/>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34826" name="矩形 26"/>
            <p:cNvSpPr/>
            <p:nvPr/>
          </p:nvSpPr>
          <p:spPr>
            <a:xfrm>
              <a:off x="252215" y="1322510"/>
              <a:ext cx="2926080" cy="492312"/>
            </a:xfrm>
            <a:prstGeom prst="rect">
              <a:avLst/>
            </a:prstGeom>
            <a:noFill/>
            <a:ln w="9525">
              <a:noFill/>
            </a:ln>
          </p:spPr>
          <p:txBody>
            <a:bodyPr wrap="square" anchor="t" anchorCtr="0">
              <a:spAutoFit/>
            </a:bodyPr>
            <a:lstStyle/>
            <a:p>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1</a:t>
              </a:r>
              <a:r>
                <a:rPr lang="zh-CN" altLang="en-US" b="1" dirty="0">
                  <a:solidFill>
                    <a:schemeClr val="bg1"/>
                  </a:solidFill>
                  <a:latin typeface="宋体" panose="02010600030101010101" pitchFamily="2" charset="-122"/>
                  <a:ea typeface="宋体" panose="02010600030101010101" pitchFamily="2" charset="-122"/>
                </a:rPr>
                <a:t>）向道德模范学习</a:t>
              </a:r>
              <a:endParaRPr lang="zh-CN" altLang="en-US" b="1" dirty="0">
                <a:solidFill>
                  <a:schemeClr val="bg1"/>
                </a:solidFill>
                <a:latin typeface="宋体" panose="02010600030101010101" pitchFamily="2" charset="-122"/>
                <a:ea typeface="宋体" panose="02010600030101010101" pitchFamily="2" charset="-122"/>
              </a:endParaRPr>
            </a:p>
          </p:txBody>
        </p:sp>
      </p:grpSp>
      <p:sp>
        <p:nvSpPr>
          <p:cNvPr id="2" name="文本框 1"/>
          <p:cNvSpPr txBox="1"/>
          <p:nvPr/>
        </p:nvSpPr>
        <p:spPr>
          <a:xfrm>
            <a:off x="709295" y="40322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
        <p:nvSpPr>
          <p:cNvPr id="3" name="文本框 2"/>
          <p:cNvSpPr txBox="1"/>
          <p:nvPr/>
        </p:nvSpPr>
        <p:spPr>
          <a:xfrm>
            <a:off x="1101090" y="1095375"/>
            <a:ext cx="2218055"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bldLvl="0" animBg="1"/>
      <p:bldP spid="18" grpId="0" bldLvl="0" animBg="1"/>
      <p:bldP spid="19" grpId="0" bldLvl="0" animBg="1"/>
      <p:bldP spid="20" grpId="0" bldLvl="0" animBg="1"/>
      <p:bldP spid="22" grpId="0"/>
      <p:bldP spid="2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0426" r="56397"/>
          <a:stretch>
            <a:fillRect/>
          </a:stretch>
        </p:blipFill>
        <p:spPr bwMode="auto">
          <a:xfrm>
            <a:off x="6020522" y="2938713"/>
            <a:ext cx="2730457" cy="199921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2293938" y="2808288"/>
            <a:ext cx="3727450" cy="1753235"/>
          </a:xfrm>
          <a:prstGeom prst="rect">
            <a:avLst/>
          </a:prstGeom>
          <a:noFill/>
          <a:ln w="9525">
            <a:noFill/>
          </a:ln>
        </p:spPr>
        <p:txBody>
          <a:bodyPr wrap="square" anchor="t" anchorCtr="0">
            <a:spAutoFit/>
          </a:bodyPr>
          <a:lstStyle/>
          <a:p>
            <a:pPr>
              <a:lnSpc>
                <a:spcPct val="150000"/>
              </a:lnSpc>
            </a:pPr>
            <a:r>
              <a:rPr lang="zh-CN" altLang="en-US" b="1" dirty="0">
                <a:latin typeface="Arial" panose="020B0604020202020204" pitchFamily="34" charset="0"/>
                <a:ea typeface="宋体" panose="02010600030101010101" pitchFamily="2" charset="-122"/>
              </a:rPr>
              <a:t>志愿服务是指志愿贡献个人的时间及精力，在不求任何物质报酬的情况下，为改善社会、促进社会进步而提供的服务。</a:t>
            </a:r>
            <a:endParaRPr lang="zh-CN" altLang="en-US" b="1" dirty="0">
              <a:latin typeface="Arial" panose="020B0604020202020204" pitchFamily="34" charset="0"/>
              <a:ea typeface="宋体" panose="02010600030101010101" pitchFamily="2" charset="-122"/>
            </a:endParaRPr>
          </a:p>
        </p:txBody>
      </p:sp>
      <p:sp>
        <p:nvSpPr>
          <p:cNvPr id="13" name="文本框 12"/>
          <p:cNvSpPr txBox="1"/>
          <p:nvPr/>
        </p:nvSpPr>
        <p:spPr>
          <a:xfrm>
            <a:off x="4708525" y="1049338"/>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grpSp>
        <p:nvGrpSpPr>
          <p:cNvPr id="16" name="组合 15"/>
          <p:cNvGrpSpPr/>
          <p:nvPr/>
        </p:nvGrpSpPr>
        <p:grpSpPr>
          <a:xfrm>
            <a:off x="1778953" y="1997393"/>
            <a:ext cx="2851150" cy="449262"/>
            <a:chOff x="18773" y="1253076"/>
            <a:chExt cx="3239650" cy="600535"/>
          </a:xfrm>
        </p:grpSpPr>
        <p:sp>
          <p:nvSpPr>
            <p:cNvPr id="17" name="矩形 16"/>
            <p:cNvSpPr/>
            <p:nvPr/>
          </p:nvSpPr>
          <p:spPr>
            <a:xfrm>
              <a:off x="18773" y="1253076"/>
              <a:ext cx="3127017" cy="600535"/>
            </a:xfrm>
            <a:prstGeom prst="rect">
              <a:avLst/>
            </a:prstGeom>
            <a:solidFill>
              <a:srgbClr val="AF8C65"/>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38918" name="矩形 17"/>
            <p:cNvSpPr/>
            <p:nvPr/>
          </p:nvSpPr>
          <p:spPr>
            <a:xfrm>
              <a:off x="252214" y="1322510"/>
              <a:ext cx="3006209" cy="492312"/>
            </a:xfrm>
            <a:prstGeom prst="rect">
              <a:avLst/>
            </a:prstGeom>
            <a:noFill/>
            <a:ln w="9525">
              <a:noFill/>
            </a:ln>
          </p:spPr>
          <p:txBody>
            <a:bodyPr wrap="square" anchor="t" anchorCtr="0">
              <a:spAutoFit/>
            </a:bodyPr>
            <a:lstStyle/>
            <a:p>
              <a:r>
                <a:rPr lang="en-US" altLang="zh-CN" b="1" dirty="0">
                  <a:solidFill>
                    <a:schemeClr val="bg1"/>
                  </a:solidFill>
                  <a:latin typeface="宋体" panose="02010600030101010101" pitchFamily="2" charset="-122"/>
                  <a:ea typeface="宋体" panose="02010600030101010101" pitchFamily="2" charset="-122"/>
                </a:rPr>
                <a:t>(2)</a:t>
              </a:r>
              <a:r>
                <a:rPr lang="zh-CN" altLang="en-US" b="1" dirty="0">
                  <a:solidFill>
                    <a:schemeClr val="bg1"/>
                  </a:solidFill>
                  <a:latin typeface="宋体" panose="02010600030101010101" pitchFamily="2" charset="-122"/>
                  <a:ea typeface="宋体" panose="02010600030101010101" pitchFamily="2" charset="-122"/>
                </a:rPr>
                <a:t>参加志愿服务活动</a:t>
              </a:r>
              <a:endParaRPr lang="zh-CN" altLang="en-US" b="1" dirty="0">
                <a:solidFill>
                  <a:schemeClr val="bg1"/>
                </a:solidFill>
                <a:latin typeface="宋体" panose="02010600030101010101" pitchFamily="2" charset="-122"/>
                <a:ea typeface="宋体" panose="02010600030101010101" pitchFamily="2" charset="-122"/>
              </a:endParaRPr>
            </a:p>
          </p:txBody>
        </p:sp>
      </p:grpSp>
      <p:sp>
        <p:nvSpPr>
          <p:cNvPr id="2" name="文本框 1"/>
          <p:cNvSpPr txBox="1"/>
          <p:nvPr/>
        </p:nvSpPr>
        <p:spPr>
          <a:xfrm>
            <a:off x="691515" y="125730"/>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
        <p:nvSpPr>
          <p:cNvPr id="3" name="文本框 2"/>
          <p:cNvSpPr txBox="1"/>
          <p:nvPr/>
        </p:nvSpPr>
        <p:spPr>
          <a:xfrm>
            <a:off x="1779270" y="1155700"/>
            <a:ext cx="2218055"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4"/>
          <p:cNvSpPr txBox="1"/>
          <p:nvPr/>
        </p:nvSpPr>
        <p:spPr>
          <a:xfrm>
            <a:off x="4462463" y="1852613"/>
            <a:ext cx="5132387" cy="506730"/>
          </a:xfrm>
          <a:prstGeom prst="rect">
            <a:avLst/>
          </a:prstGeom>
          <a:noFill/>
          <a:ln w="9525">
            <a:noFill/>
          </a:ln>
        </p:spPr>
        <p:txBody>
          <a:bodyPr wrap="square" anchor="t" anchorCtr="0">
            <a:spAutoFit/>
          </a:bodyPr>
          <a:lstStyle/>
          <a:p>
            <a:pPr>
              <a:lnSpc>
                <a:spcPct val="150000"/>
              </a:lnSpc>
            </a:pPr>
            <a:r>
              <a:rPr lang="zh-CN" altLang="en-US" b="1" dirty="0">
                <a:latin typeface="Arial" panose="020B0604020202020204" pitchFamily="34" charset="0"/>
                <a:ea typeface="宋体" panose="02010600030101010101" pitchFamily="2" charset="-122"/>
              </a:rPr>
              <a:t>志愿服务精神：奉献、友爱、互助、进步</a:t>
            </a:r>
            <a:endParaRPr lang="zh-CN" altLang="en-US" b="1" dirty="0">
              <a:latin typeface="Arial" panose="020B0604020202020204" pitchFamily="34" charset="0"/>
              <a:ea typeface="宋体" panose="02010600030101010101" pitchFamily="2" charset="-122"/>
            </a:endParaRPr>
          </a:p>
        </p:txBody>
      </p:sp>
      <p:pic>
        <p:nvPicPr>
          <p:cNvPr id="14" name="Picture 2" descr="https://i03picsos.sogoucdn.com/6a8496318cbc63ab"/>
          <p:cNvPicPr>
            <a:picLocks noChangeAspect="1"/>
          </p:cNvPicPr>
          <p:nvPr/>
        </p:nvPicPr>
        <p:blipFill>
          <a:blip r:embed="rId1"/>
          <a:srcRect b="11656"/>
          <a:stretch>
            <a:fillRect/>
          </a:stretch>
        </p:blipFill>
        <p:spPr>
          <a:xfrm>
            <a:off x="2473325" y="3887788"/>
            <a:ext cx="2813050" cy="1781175"/>
          </a:xfrm>
          <a:prstGeom prst="rect">
            <a:avLst/>
          </a:prstGeom>
          <a:noFill/>
          <a:ln w="31750" cap="flat" cmpd="sng">
            <a:solidFill>
              <a:srgbClr val="AF8C65"/>
            </a:solidFill>
            <a:prstDash val="solid"/>
            <a:round/>
            <a:headEnd type="none" w="med" len="med"/>
            <a:tailEnd type="none" w="med" len="med"/>
          </a:ln>
        </p:spPr>
      </p:pic>
      <p:pic>
        <p:nvPicPr>
          <p:cNvPr id="16" name="图片 15"/>
          <p:cNvPicPr>
            <a:picLocks noChangeAspect="1"/>
          </p:cNvPicPr>
          <p:nvPr/>
        </p:nvPicPr>
        <p:blipFill>
          <a:blip r:embed="rId2"/>
          <a:stretch>
            <a:fillRect/>
          </a:stretch>
        </p:blipFill>
        <p:spPr>
          <a:xfrm>
            <a:off x="6527800" y="3887788"/>
            <a:ext cx="2674938" cy="1781175"/>
          </a:xfrm>
          <a:prstGeom prst="rect">
            <a:avLst/>
          </a:prstGeom>
          <a:noFill/>
          <a:ln w="31750" cap="flat" cmpd="sng">
            <a:solidFill>
              <a:srgbClr val="AF8C65"/>
            </a:solidFill>
            <a:prstDash val="solid"/>
            <a:round/>
            <a:headEnd type="none" w="med" len="med"/>
            <a:tailEnd type="none" w="med" len="med"/>
          </a:ln>
        </p:spPr>
      </p:pic>
      <p:sp>
        <p:nvSpPr>
          <p:cNvPr id="2" name="TextBox 1"/>
          <p:cNvSpPr txBox="1"/>
          <p:nvPr/>
        </p:nvSpPr>
        <p:spPr>
          <a:xfrm>
            <a:off x="2473325" y="2405063"/>
            <a:ext cx="7615238" cy="437515"/>
          </a:xfrm>
          <a:prstGeom prst="rect">
            <a:avLst/>
          </a:prstGeom>
          <a:noFill/>
          <a:ln w="9525">
            <a:noFill/>
          </a:ln>
        </p:spPr>
        <p:txBody>
          <a:bodyPr wrap="square" anchor="t" anchorCtr="0">
            <a:spAutoFit/>
          </a:bodyPr>
          <a:lstStyle/>
          <a:p>
            <a:pPr indent="-342900">
              <a:lnSpc>
                <a:spcPct val="150000"/>
              </a:lnSpc>
              <a:buFont typeface="Wingdings" panose="05000000000000000000" pitchFamily="2" charset="2"/>
              <a:buChar char="Ø"/>
            </a:pPr>
            <a:r>
              <a:rPr lang="zh-CN" altLang="en-US" sz="1500" b="1" dirty="0">
                <a:latin typeface="Arial" panose="020B0604020202020204" pitchFamily="34" charset="0"/>
                <a:ea typeface="宋体" panose="02010600030101010101" pitchFamily="2" charset="-122"/>
              </a:rPr>
              <a:t>帮助了他人、服务了社会，推动了道德水平的提高；</a:t>
            </a:r>
            <a:endParaRPr lang="zh-CN" altLang="en-US" sz="1500" b="1" dirty="0">
              <a:latin typeface="Arial" panose="020B0604020202020204" pitchFamily="34" charset="0"/>
              <a:ea typeface="宋体" panose="02010600030101010101" pitchFamily="2" charset="-122"/>
            </a:endParaRPr>
          </a:p>
        </p:txBody>
      </p:sp>
      <p:sp>
        <p:nvSpPr>
          <p:cNvPr id="6" name="TextBox 5"/>
          <p:cNvSpPr txBox="1"/>
          <p:nvPr/>
        </p:nvSpPr>
        <p:spPr>
          <a:xfrm>
            <a:off x="2473325" y="2819400"/>
            <a:ext cx="7153275" cy="783590"/>
          </a:xfrm>
          <a:prstGeom prst="rect">
            <a:avLst/>
          </a:prstGeom>
          <a:noFill/>
          <a:ln w="9525">
            <a:noFill/>
          </a:ln>
        </p:spPr>
        <p:txBody>
          <a:bodyPr wrap="square" anchor="t" anchorCtr="0">
            <a:spAutoFit/>
          </a:bodyPr>
          <a:lstStyle/>
          <a:p>
            <a:pPr indent="-342900">
              <a:lnSpc>
                <a:spcPct val="150000"/>
              </a:lnSpc>
              <a:buFont typeface="Wingdings" panose="05000000000000000000" pitchFamily="2" charset="2"/>
              <a:buChar char="Ø"/>
            </a:pPr>
            <a:r>
              <a:rPr lang="zh-CN" altLang="en-US" sz="1500" b="1" dirty="0">
                <a:latin typeface="Arial" panose="020B0604020202020204" pitchFamily="34" charset="0"/>
                <a:ea typeface="宋体" panose="02010600030101010101" pitchFamily="2" charset="-122"/>
              </a:rPr>
              <a:t>把为社会和他人的服务看作是自己应尽的义务和光荣的职责，从服务社会和帮助他人中获得成就感和幸福</a:t>
            </a:r>
            <a:endParaRPr lang="zh-CN" altLang="en-US" sz="1500" b="1" dirty="0">
              <a:latin typeface="Arial" panose="020B0604020202020204" pitchFamily="34" charset="0"/>
              <a:ea typeface="宋体" panose="02010600030101010101" pitchFamily="2" charset="-122"/>
            </a:endParaRPr>
          </a:p>
        </p:txBody>
      </p:sp>
      <p:sp>
        <p:nvSpPr>
          <p:cNvPr id="17" name="文本框 16"/>
          <p:cNvSpPr txBox="1"/>
          <p:nvPr/>
        </p:nvSpPr>
        <p:spPr>
          <a:xfrm>
            <a:off x="4581525" y="1060450"/>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grpSp>
        <p:nvGrpSpPr>
          <p:cNvPr id="19" name="组合 18"/>
          <p:cNvGrpSpPr/>
          <p:nvPr/>
        </p:nvGrpSpPr>
        <p:grpSpPr>
          <a:xfrm>
            <a:off x="1524635" y="1642428"/>
            <a:ext cx="2938463" cy="449262"/>
            <a:chOff x="18773" y="1253076"/>
            <a:chExt cx="3239650" cy="600535"/>
          </a:xfrm>
        </p:grpSpPr>
        <p:sp>
          <p:nvSpPr>
            <p:cNvPr id="20" name="矩形 19"/>
            <p:cNvSpPr/>
            <p:nvPr/>
          </p:nvSpPr>
          <p:spPr>
            <a:xfrm>
              <a:off x="18773" y="1253076"/>
              <a:ext cx="3127017" cy="600535"/>
            </a:xfrm>
            <a:prstGeom prst="rect">
              <a:avLst/>
            </a:prstGeom>
            <a:solidFill>
              <a:srgbClr val="AF8C65"/>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0969" name="矩形 20"/>
            <p:cNvSpPr/>
            <p:nvPr/>
          </p:nvSpPr>
          <p:spPr>
            <a:xfrm>
              <a:off x="252214" y="1322510"/>
              <a:ext cx="3006209" cy="492312"/>
            </a:xfrm>
            <a:prstGeom prst="rect">
              <a:avLst/>
            </a:prstGeom>
            <a:noFill/>
            <a:ln w="9525">
              <a:noFill/>
            </a:ln>
          </p:spPr>
          <p:txBody>
            <a:bodyPr wrap="square" anchor="t" anchorCtr="0">
              <a:spAutoFit/>
            </a:bodyPr>
            <a:lstStyle/>
            <a:p>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2</a:t>
              </a:r>
              <a:r>
                <a:rPr lang="zh-CN" altLang="en-US" b="1" dirty="0">
                  <a:solidFill>
                    <a:schemeClr val="bg1"/>
                  </a:solidFill>
                  <a:latin typeface="宋体" panose="02010600030101010101" pitchFamily="2" charset="-122"/>
                  <a:ea typeface="宋体" panose="02010600030101010101" pitchFamily="2" charset="-122"/>
                </a:rPr>
                <a:t>）参加志愿服务活动</a:t>
              </a:r>
              <a:endParaRPr lang="zh-CN" altLang="en-US" b="1" dirty="0">
                <a:solidFill>
                  <a:schemeClr val="bg1"/>
                </a:solidFill>
                <a:latin typeface="宋体" panose="02010600030101010101" pitchFamily="2" charset="-122"/>
                <a:ea typeface="宋体" panose="02010600030101010101" pitchFamily="2" charset="-122"/>
              </a:endParaRPr>
            </a:p>
          </p:txBody>
        </p:sp>
      </p:grpSp>
      <p:sp>
        <p:nvSpPr>
          <p:cNvPr id="4" name="文本框 3"/>
          <p:cNvSpPr txBox="1"/>
          <p:nvPr/>
        </p:nvSpPr>
        <p:spPr>
          <a:xfrm>
            <a:off x="615950" y="173990"/>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
        <p:nvSpPr>
          <p:cNvPr id="5" name="文本框 4"/>
          <p:cNvSpPr txBox="1"/>
          <p:nvPr/>
        </p:nvSpPr>
        <p:spPr>
          <a:xfrm>
            <a:off x="1524635" y="982980"/>
            <a:ext cx="2218055"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type="lt">
                                    <p:tmPct val="10000"/>
                                  </p:iterate>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6" grpId="0"/>
      <p:bldP spid="17" grpId="0"/>
      <p:bldP spid="1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1" name="Rectangle 2"/>
          <p:cNvSpPr/>
          <p:nvPr/>
        </p:nvSpPr>
        <p:spPr>
          <a:xfrm>
            <a:off x="4646613" y="1492250"/>
            <a:ext cx="7467600" cy="506730"/>
          </a:xfrm>
          <a:prstGeom prst="rect">
            <a:avLst/>
          </a:prstGeom>
          <a:noFill/>
          <a:ln w="9525">
            <a:noFill/>
          </a:ln>
        </p:spPr>
        <p:txBody>
          <a:bodyPr anchor="t" anchorCtr="0">
            <a:spAutoFit/>
          </a:bodyPr>
          <a:lstStyle/>
          <a:p>
            <a:pPr>
              <a:lnSpc>
                <a:spcPct val="150000"/>
              </a:lnSpc>
              <a:spcBef>
                <a:spcPct val="15000"/>
              </a:spcBef>
            </a:pPr>
            <a:r>
              <a:rPr lang="zh-CN" altLang="en-US" b="1" dirty="0">
                <a:latin typeface="Arial" panose="020B0604020202020204" pitchFamily="34" charset="0"/>
                <a:ea typeface="宋体" panose="02010600030101010101" pitchFamily="2" charset="-122"/>
              </a:rPr>
              <a:t>参加志愿服务和学雷锋活动</a:t>
            </a:r>
            <a:endParaRPr lang="en-US" altLang="zh-CN" b="1" dirty="0">
              <a:latin typeface="Arial" panose="020B0604020202020204" pitchFamily="34" charset="0"/>
              <a:ea typeface="宋体" panose="02010600030101010101" pitchFamily="2" charset="-122"/>
            </a:endParaRPr>
          </a:p>
        </p:txBody>
      </p:sp>
      <p:pic>
        <p:nvPicPr>
          <p:cNvPr id="311303" name="Picture 7" descr="3812020_163951622305_2"/>
          <p:cNvPicPr>
            <a:picLocks noChangeAspect="1" noChangeArrowheads="1"/>
          </p:cNvPicPr>
          <p:nvPr/>
        </p:nvPicPr>
        <p:blipFill>
          <a:blip r:embed="rId1"/>
          <a:srcRect b="2447"/>
          <a:stretch>
            <a:fillRect/>
          </a:stretch>
        </p:blipFill>
        <p:spPr bwMode="auto">
          <a:xfrm>
            <a:off x="6527800" y="3576638"/>
            <a:ext cx="3190875" cy="1919288"/>
          </a:xfrm>
          <a:prstGeom prst="rect">
            <a:avLst/>
          </a:prstGeom>
          <a:ln w="31750">
            <a:solidFill>
              <a:srgbClr val="AF8C65"/>
            </a:solidFill>
          </a:ln>
          <a:effectLst>
            <a:outerShdw blurRad="292100" dist="139700" dir="2700000" algn="tl" rotWithShape="0">
              <a:srgbClr val="333333">
                <a:alpha val="65000"/>
              </a:srgbClr>
            </a:outerShdw>
          </a:effectLst>
        </p:spPr>
      </p:pic>
      <p:pic>
        <p:nvPicPr>
          <p:cNvPr id="311304" name="Picture 8" descr="4437e612cf0412bdfc6e38"/>
          <p:cNvPicPr>
            <a:picLocks noChangeAspect="1" noChangeArrowheads="1"/>
          </p:cNvPicPr>
          <p:nvPr/>
        </p:nvPicPr>
        <p:blipFill>
          <a:blip r:embed="rId2"/>
          <a:srcRect/>
          <a:stretch>
            <a:fillRect/>
          </a:stretch>
        </p:blipFill>
        <p:spPr bwMode="auto">
          <a:xfrm>
            <a:off x="2420938" y="3576638"/>
            <a:ext cx="3136900" cy="1958975"/>
          </a:xfrm>
          <a:prstGeom prst="rect">
            <a:avLst/>
          </a:prstGeom>
          <a:ln w="31750">
            <a:solidFill>
              <a:srgbClr val="AF8C65"/>
            </a:solidFill>
          </a:ln>
          <a:effectLst>
            <a:outerShdw blurRad="292100" dist="139700" dir="2700000" algn="tl" rotWithShape="0">
              <a:srgbClr val="333333">
                <a:alpha val="65000"/>
              </a:srgbClr>
            </a:outerShdw>
          </a:effectLst>
        </p:spPr>
      </p:pic>
      <p:sp>
        <p:nvSpPr>
          <p:cNvPr id="7" name="文本框 6"/>
          <p:cNvSpPr txBox="1"/>
          <p:nvPr/>
        </p:nvSpPr>
        <p:spPr>
          <a:xfrm>
            <a:off x="2063750" y="2420938"/>
            <a:ext cx="7764463" cy="852805"/>
          </a:xfrm>
          <a:prstGeom prst="rect">
            <a:avLst/>
          </a:prstGeom>
          <a:noFill/>
          <a:ln w="31750" cap="flat" cmpd="sng">
            <a:solidFill>
              <a:srgbClr val="AF8C65"/>
            </a:solidFill>
            <a:prstDash val="solid"/>
            <a:round/>
            <a:headEnd type="none" w="med" len="med"/>
            <a:tailEnd type="none" w="med" len="med"/>
          </a:ln>
        </p:spPr>
        <p:txBody>
          <a:bodyPr wrap="square" anchor="t" anchorCtr="0">
            <a:spAutoFit/>
          </a:bodyPr>
          <a:lstStyle/>
          <a:p>
            <a:pPr>
              <a:lnSpc>
                <a:spcPct val="150000"/>
              </a:lnSpc>
            </a:pPr>
            <a:r>
              <a:rPr lang="zh-CN" altLang="en-US" b="1" dirty="0">
                <a:latin typeface="Arial" panose="020B0604020202020204" pitchFamily="34" charset="0"/>
                <a:ea typeface="宋体" panose="02010600030101010101" pitchFamily="2" charset="-122"/>
              </a:rPr>
              <a:t>      </a:t>
            </a:r>
            <a:r>
              <a:rPr lang="zh-CN" altLang="en-US" sz="1500" b="1" dirty="0">
                <a:latin typeface="Arial" panose="020B0604020202020204" pitchFamily="34" charset="0"/>
                <a:ea typeface="宋体" panose="02010600030101010101" pitchFamily="2" charset="-122"/>
              </a:rPr>
              <a:t>志愿服务精神和雷锋精神在本质上是高度统一的，都是社会主义核心价值观的生动体现。</a:t>
            </a:r>
            <a:endParaRPr lang="zh-CN" altLang="en-US" sz="1500" b="1" dirty="0">
              <a:latin typeface="Arial" panose="020B0604020202020204" pitchFamily="34" charset="0"/>
              <a:ea typeface="宋体" panose="02010600030101010101" pitchFamily="2" charset="-122"/>
            </a:endParaRPr>
          </a:p>
        </p:txBody>
      </p:sp>
      <p:sp>
        <p:nvSpPr>
          <p:cNvPr id="11" name="文本框 10"/>
          <p:cNvSpPr txBox="1"/>
          <p:nvPr/>
        </p:nvSpPr>
        <p:spPr>
          <a:xfrm>
            <a:off x="4862513" y="1216025"/>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grpSp>
        <p:nvGrpSpPr>
          <p:cNvPr id="13" name="组合 12"/>
          <p:cNvGrpSpPr/>
          <p:nvPr/>
        </p:nvGrpSpPr>
        <p:grpSpPr>
          <a:xfrm>
            <a:off x="1426845" y="1519873"/>
            <a:ext cx="2904808" cy="450850"/>
            <a:chOff x="18773" y="1470453"/>
            <a:chExt cx="3212960" cy="600535"/>
          </a:xfrm>
        </p:grpSpPr>
        <p:sp>
          <p:nvSpPr>
            <p:cNvPr id="14" name="矩形 13"/>
            <p:cNvSpPr/>
            <p:nvPr/>
          </p:nvSpPr>
          <p:spPr>
            <a:xfrm>
              <a:off x="18773" y="1470453"/>
              <a:ext cx="3127017" cy="600535"/>
            </a:xfrm>
            <a:prstGeom prst="rect">
              <a:avLst/>
            </a:prstGeom>
            <a:solidFill>
              <a:srgbClr val="AF8C65"/>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3016" name="矩形 14"/>
            <p:cNvSpPr/>
            <p:nvPr/>
          </p:nvSpPr>
          <p:spPr>
            <a:xfrm>
              <a:off x="225524" y="1525508"/>
              <a:ext cx="3006209" cy="490578"/>
            </a:xfrm>
            <a:prstGeom prst="rect">
              <a:avLst/>
            </a:prstGeom>
            <a:noFill/>
            <a:ln w="9525">
              <a:noFill/>
            </a:ln>
          </p:spPr>
          <p:txBody>
            <a:bodyPr wrap="square" anchor="t" anchorCtr="0">
              <a:spAutoFit/>
            </a:bodyPr>
            <a:lstStyle/>
            <a:p>
              <a:r>
                <a:rPr lang="en-US" altLang="zh-CN" b="1" dirty="0">
                  <a:solidFill>
                    <a:schemeClr val="bg1"/>
                  </a:solidFill>
                  <a:latin typeface="宋体" panose="02010600030101010101" pitchFamily="2" charset="-122"/>
                  <a:ea typeface="宋体" panose="02010600030101010101" pitchFamily="2" charset="-122"/>
                </a:rPr>
                <a:t>(2)</a:t>
              </a:r>
              <a:r>
                <a:rPr lang="zh-CN" altLang="en-US" b="1" dirty="0">
                  <a:solidFill>
                    <a:schemeClr val="bg1"/>
                  </a:solidFill>
                  <a:latin typeface="宋体" panose="02010600030101010101" pitchFamily="2" charset="-122"/>
                  <a:ea typeface="宋体" panose="02010600030101010101" pitchFamily="2" charset="-122"/>
                </a:rPr>
                <a:t>参加志愿服务活动</a:t>
              </a:r>
              <a:endParaRPr lang="zh-CN" altLang="en-US" b="1" dirty="0">
                <a:solidFill>
                  <a:schemeClr val="bg1"/>
                </a:solidFill>
                <a:latin typeface="宋体" panose="02010600030101010101" pitchFamily="2" charset="-122"/>
                <a:ea typeface="宋体" panose="02010600030101010101" pitchFamily="2" charset="-122"/>
              </a:endParaRPr>
            </a:p>
          </p:txBody>
        </p:sp>
      </p:grpSp>
      <p:sp>
        <p:nvSpPr>
          <p:cNvPr id="2" name="文本框 1"/>
          <p:cNvSpPr txBox="1"/>
          <p:nvPr/>
        </p:nvSpPr>
        <p:spPr>
          <a:xfrm>
            <a:off x="645795" y="21018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
        <p:nvSpPr>
          <p:cNvPr id="3" name="文本框 2"/>
          <p:cNvSpPr txBox="1"/>
          <p:nvPr/>
        </p:nvSpPr>
        <p:spPr>
          <a:xfrm>
            <a:off x="1426845" y="972820"/>
            <a:ext cx="2218055"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lt">
                                    <p:tmPct val="10000"/>
                                  </p:iterate>
                                  <p:childTnLst>
                                    <p:set>
                                      <p:cBhvr>
                                        <p:cTn id="16" dur="1" fill="hold">
                                          <p:stCondLst>
                                            <p:cond delay="0"/>
                                          </p:stCondLst>
                                        </p:cTn>
                                        <p:tgtEl>
                                          <p:spTgt spid="311301"/>
                                        </p:tgtEl>
                                        <p:attrNameLst>
                                          <p:attrName>style.visibility</p:attrName>
                                        </p:attrNameLst>
                                      </p:cBhvr>
                                      <p:to>
                                        <p:strVal val="visible"/>
                                      </p:to>
                                    </p:set>
                                    <p:animEffect transition="in" filter="wipe(down)">
                                      <p:cBhvr>
                                        <p:cTn id="17" dur="500"/>
                                        <p:tgtEl>
                                          <p:spTgt spid="31130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11304"/>
                                        </p:tgtEl>
                                        <p:attrNameLst>
                                          <p:attrName>style.visibility</p:attrName>
                                        </p:attrNameLst>
                                      </p:cBhvr>
                                      <p:to>
                                        <p:strVal val="visible"/>
                                      </p:to>
                                    </p:set>
                                    <p:animEffect transition="in" filter="fade">
                                      <p:cBhvr>
                                        <p:cTn id="27" dur="1000"/>
                                        <p:tgtEl>
                                          <p:spTgt spid="311304"/>
                                        </p:tgtEl>
                                      </p:cBhvr>
                                    </p:animEffect>
                                    <p:anim calcmode="lin" valueType="num">
                                      <p:cBhvr>
                                        <p:cTn id="28" dur="1000" fill="hold"/>
                                        <p:tgtEl>
                                          <p:spTgt spid="311304"/>
                                        </p:tgtEl>
                                        <p:attrNameLst>
                                          <p:attrName>ppt_x</p:attrName>
                                        </p:attrNameLst>
                                      </p:cBhvr>
                                      <p:tavLst>
                                        <p:tav tm="0">
                                          <p:val>
                                            <p:strVal val="#ppt_x"/>
                                          </p:val>
                                        </p:tav>
                                        <p:tav tm="100000">
                                          <p:val>
                                            <p:strVal val="#ppt_x"/>
                                          </p:val>
                                        </p:tav>
                                      </p:tavLst>
                                    </p:anim>
                                    <p:anim calcmode="lin" valueType="num">
                                      <p:cBhvr>
                                        <p:cTn id="29" dur="1000" fill="hold"/>
                                        <p:tgtEl>
                                          <p:spTgt spid="31130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1303"/>
                                        </p:tgtEl>
                                        <p:attrNameLst>
                                          <p:attrName>style.visibility</p:attrName>
                                        </p:attrNameLst>
                                      </p:cBhvr>
                                      <p:to>
                                        <p:strVal val="visible"/>
                                      </p:to>
                                    </p:set>
                                    <p:animEffect transition="in" filter="fade">
                                      <p:cBhvr>
                                        <p:cTn id="34" dur="1000"/>
                                        <p:tgtEl>
                                          <p:spTgt spid="311303"/>
                                        </p:tgtEl>
                                      </p:cBhvr>
                                    </p:animEffect>
                                    <p:anim calcmode="lin" valueType="num">
                                      <p:cBhvr>
                                        <p:cTn id="35" dur="1000" fill="hold"/>
                                        <p:tgtEl>
                                          <p:spTgt spid="311303"/>
                                        </p:tgtEl>
                                        <p:attrNameLst>
                                          <p:attrName>ppt_x</p:attrName>
                                        </p:attrNameLst>
                                      </p:cBhvr>
                                      <p:tavLst>
                                        <p:tav tm="0">
                                          <p:val>
                                            <p:strVal val="#ppt_x"/>
                                          </p:val>
                                        </p:tav>
                                        <p:tav tm="100000">
                                          <p:val>
                                            <p:strVal val="#ppt_x"/>
                                          </p:val>
                                        </p:tav>
                                      </p:tavLst>
                                    </p:anim>
                                    <p:anim calcmode="lin" valueType="num">
                                      <p:cBhvr>
                                        <p:cTn id="36" dur="1000" fill="hold"/>
                                        <p:tgtEl>
                                          <p:spTgt spid="3113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1" grpId="0"/>
      <p:bldP spid="7" grpId="0" bldLvl="0" animBg="1"/>
      <p:bldP spid="11" grpId="0"/>
      <p:bldP spid="11"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4938713" y="3602038"/>
            <a:ext cx="2616200" cy="1724025"/>
          </a:xfrm>
          <a:prstGeom prst="rect">
            <a:avLst/>
          </a:prstGeom>
          <a:noFill/>
          <a:ln w="31750" cap="flat" cmpd="sng">
            <a:solidFill>
              <a:srgbClr val="AF8C65"/>
            </a:solidFill>
            <a:prstDash val="solid"/>
            <a:round/>
            <a:headEnd type="none" w="med" len="med"/>
            <a:tailEnd type="none" w="med" len="med"/>
          </a:ln>
        </p:spPr>
      </p:pic>
      <p:pic>
        <p:nvPicPr>
          <p:cNvPr id="13" name="图片 12"/>
          <p:cNvPicPr>
            <a:picLocks noChangeAspect="1"/>
          </p:cNvPicPr>
          <p:nvPr/>
        </p:nvPicPr>
        <p:blipFill>
          <a:blip r:embed="rId2"/>
          <a:stretch>
            <a:fillRect/>
          </a:stretch>
        </p:blipFill>
        <p:spPr>
          <a:xfrm>
            <a:off x="7770813" y="3602038"/>
            <a:ext cx="2538412" cy="1716087"/>
          </a:xfrm>
          <a:prstGeom prst="rect">
            <a:avLst/>
          </a:prstGeom>
          <a:noFill/>
          <a:ln w="31750" cap="flat" cmpd="sng">
            <a:solidFill>
              <a:srgbClr val="AF8C65"/>
            </a:solidFill>
            <a:prstDash val="solid"/>
            <a:round/>
            <a:headEnd type="none" w="med" len="med"/>
            <a:tailEnd type="none" w="med" len="med"/>
          </a:ln>
        </p:spPr>
      </p:pic>
      <p:sp>
        <p:nvSpPr>
          <p:cNvPr id="14" name="文本框 3"/>
          <p:cNvSpPr txBox="1"/>
          <p:nvPr/>
        </p:nvSpPr>
        <p:spPr>
          <a:xfrm>
            <a:off x="1919288" y="1844675"/>
            <a:ext cx="7797800" cy="783590"/>
          </a:xfrm>
          <a:prstGeom prst="rect">
            <a:avLst/>
          </a:prstGeom>
          <a:noFill/>
          <a:ln w="31750" cap="flat" cmpd="sng">
            <a:solidFill>
              <a:srgbClr val="AF8C65"/>
            </a:solidFill>
            <a:prstDash val="solid"/>
            <a:round/>
            <a:headEnd type="none" w="med" len="med"/>
            <a:tailEnd type="none" w="med" len="med"/>
          </a:ln>
        </p:spPr>
        <p:txBody>
          <a:bodyPr wrap="square" anchor="t" anchorCtr="0">
            <a:spAutoFit/>
          </a:bodyPr>
          <a:lstStyle/>
          <a:p>
            <a:pPr>
              <a:lnSpc>
                <a:spcPct val="150000"/>
              </a:lnSpc>
            </a:pPr>
            <a:r>
              <a:rPr lang="zh-CN" altLang="en-US" sz="1500" b="1" dirty="0">
                <a:latin typeface="Arial" panose="020B0604020202020204" pitchFamily="34" charset="0"/>
                <a:ea typeface="宋体" panose="02010600030101010101" pitchFamily="2" charset="-122"/>
              </a:rPr>
              <a:t>志愿服务已经成为大学生参与社会实践、成长成才的重要舞台，成为大学生关爱他人、传播青春正能量的重要途径。</a:t>
            </a:r>
            <a:endParaRPr lang="zh-CN" altLang="en-US" sz="1500" b="1" dirty="0">
              <a:latin typeface="Arial" panose="020B0604020202020204" pitchFamily="34" charset="0"/>
              <a:ea typeface="宋体" panose="02010600030101010101" pitchFamily="2" charset="-122"/>
            </a:endParaRPr>
          </a:p>
        </p:txBody>
      </p:sp>
      <p:sp>
        <p:nvSpPr>
          <p:cNvPr id="4" name="TextBox 3"/>
          <p:cNvSpPr txBox="1"/>
          <p:nvPr/>
        </p:nvSpPr>
        <p:spPr>
          <a:xfrm>
            <a:off x="2279650" y="2708275"/>
            <a:ext cx="4483100" cy="437515"/>
          </a:xfrm>
          <a:prstGeom prst="rect">
            <a:avLst/>
          </a:prstGeom>
          <a:noFill/>
          <a:ln w="9525">
            <a:noFill/>
          </a:ln>
        </p:spPr>
        <p:txBody>
          <a:bodyPr wrap="square" anchor="t" anchorCtr="0">
            <a:spAutoFit/>
          </a:bodyPr>
          <a:lstStyle/>
          <a:p>
            <a:pPr indent="-457200">
              <a:lnSpc>
                <a:spcPct val="150000"/>
              </a:lnSpc>
              <a:buFont typeface="Wingdings" panose="05000000000000000000" pitchFamily="2" charset="2"/>
              <a:buChar char="Ø"/>
            </a:pPr>
            <a:r>
              <a:rPr lang="zh-CN" altLang="en-US" sz="1500" b="1" dirty="0">
                <a:latin typeface="Arial" panose="020B0604020202020204" pitchFamily="34" charset="0"/>
                <a:ea typeface="宋体" panose="02010600030101010101" pitchFamily="2" charset="-122"/>
              </a:rPr>
              <a:t>到祖国最需要的地方去</a:t>
            </a:r>
            <a:endParaRPr lang="zh-CN" altLang="en-US" sz="1500" b="1" dirty="0">
              <a:latin typeface="Arial" panose="020B0604020202020204" pitchFamily="34" charset="0"/>
              <a:ea typeface="宋体" panose="02010600030101010101" pitchFamily="2" charset="-122"/>
            </a:endParaRPr>
          </a:p>
        </p:txBody>
      </p:sp>
      <p:sp>
        <p:nvSpPr>
          <p:cNvPr id="5" name="TextBox 4"/>
          <p:cNvSpPr txBox="1"/>
          <p:nvPr/>
        </p:nvSpPr>
        <p:spPr>
          <a:xfrm>
            <a:off x="2503488" y="5459413"/>
            <a:ext cx="2265362" cy="368300"/>
          </a:xfrm>
          <a:prstGeom prst="rect">
            <a:avLst/>
          </a:prstGeom>
          <a:noFill/>
          <a:ln w="9525">
            <a:noFill/>
          </a:ln>
        </p:spPr>
        <p:txBody>
          <a:bodyPr wrap="square" anchor="t" anchorCtr="0">
            <a:spAutoFit/>
          </a:bodyPr>
          <a:lstStyle/>
          <a:p>
            <a:r>
              <a:rPr lang="zh-CN" altLang="en-US" dirty="0">
                <a:latin typeface="黑体" panose="02010609060101010101" charset="-122"/>
                <a:ea typeface="黑体" panose="02010609060101010101" charset="-122"/>
              </a:rPr>
              <a:t>抗击疫情志愿服务</a:t>
            </a:r>
            <a:endParaRPr lang="zh-CN" altLang="en-US" dirty="0">
              <a:latin typeface="黑体" panose="02010609060101010101" charset="-122"/>
              <a:ea typeface="黑体" panose="02010609060101010101" charset="-122"/>
            </a:endParaRPr>
          </a:p>
        </p:txBody>
      </p:sp>
      <p:sp>
        <p:nvSpPr>
          <p:cNvPr id="17" name="TextBox 16"/>
          <p:cNvSpPr txBox="1"/>
          <p:nvPr/>
        </p:nvSpPr>
        <p:spPr>
          <a:xfrm>
            <a:off x="5556250" y="5457825"/>
            <a:ext cx="1827213" cy="368300"/>
          </a:xfrm>
          <a:prstGeom prst="rect">
            <a:avLst/>
          </a:prstGeom>
          <a:noFill/>
          <a:ln w="9525">
            <a:noFill/>
          </a:ln>
        </p:spPr>
        <p:txBody>
          <a:bodyPr wrap="square" anchor="t" anchorCtr="0">
            <a:spAutoFit/>
          </a:bodyPr>
          <a:lstStyle/>
          <a:p>
            <a:r>
              <a:rPr lang="zh-CN" altLang="en-US" dirty="0">
                <a:latin typeface="黑体" panose="02010609060101010101" charset="-122"/>
                <a:ea typeface="黑体" panose="02010609060101010101" charset="-122"/>
              </a:rPr>
              <a:t>精准扶贫</a:t>
            </a:r>
            <a:endParaRPr lang="zh-CN" altLang="en-US" dirty="0">
              <a:latin typeface="黑体" panose="02010609060101010101" charset="-122"/>
              <a:ea typeface="黑体" panose="02010609060101010101" charset="-122"/>
            </a:endParaRPr>
          </a:p>
        </p:txBody>
      </p:sp>
      <p:sp>
        <p:nvSpPr>
          <p:cNvPr id="9" name="TextBox 8"/>
          <p:cNvSpPr txBox="1"/>
          <p:nvPr/>
        </p:nvSpPr>
        <p:spPr>
          <a:xfrm>
            <a:off x="8520113" y="5451475"/>
            <a:ext cx="1566862" cy="368300"/>
          </a:xfrm>
          <a:prstGeom prst="rect">
            <a:avLst/>
          </a:prstGeom>
          <a:noFill/>
          <a:ln w="9525">
            <a:noFill/>
          </a:ln>
        </p:spPr>
        <p:txBody>
          <a:bodyPr wrap="square" anchor="t" anchorCtr="0">
            <a:spAutoFit/>
          </a:bodyPr>
          <a:lstStyle/>
          <a:p>
            <a:r>
              <a:rPr lang="zh-CN" altLang="en-US" dirty="0">
                <a:latin typeface="黑体" panose="02010609060101010101" charset="-122"/>
                <a:ea typeface="黑体" panose="02010609060101010101" charset="-122"/>
              </a:rPr>
              <a:t>支 教</a:t>
            </a:r>
            <a:endParaRPr lang="zh-CN" altLang="en-US" dirty="0">
              <a:latin typeface="黑体" panose="02010609060101010101" charset="-122"/>
              <a:ea typeface="黑体" panose="02010609060101010101" charset="-122"/>
            </a:endParaRPr>
          </a:p>
        </p:txBody>
      </p:sp>
      <p:sp>
        <p:nvSpPr>
          <p:cNvPr id="15" name="文本框 14"/>
          <p:cNvSpPr txBox="1"/>
          <p:nvPr/>
        </p:nvSpPr>
        <p:spPr>
          <a:xfrm>
            <a:off x="3925888" y="1090613"/>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grpSp>
        <p:nvGrpSpPr>
          <p:cNvPr id="18" name="组合 17"/>
          <p:cNvGrpSpPr/>
          <p:nvPr/>
        </p:nvGrpSpPr>
        <p:grpSpPr>
          <a:xfrm>
            <a:off x="1570038" y="1217613"/>
            <a:ext cx="2860675" cy="449262"/>
            <a:chOff x="18773" y="1253076"/>
            <a:chExt cx="3239650" cy="600535"/>
          </a:xfrm>
        </p:grpSpPr>
        <p:sp>
          <p:nvSpPr>
            <p:cNvPr id="19" name="矩形 18"/>
            <p:cNvSpPr/>
            <p:nvPr/>
          </p:nvSpPr>
          <p:spPr>
            <a:xfrm>
              <a:off x="18773" y="1253076"/>
              <a:ext cx="3127017" cy="600535"/>
            </a:xfrm>
            <a:prstGeom prst="rect">
              <a:avLst/>
            </a:prstGeom>
            <a:solidFill>
              <a:srgbClr val="AF8C65"/>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5067" name="矩形 19"/>
            <p:cNvSpPr/>
            <p:nvPr/>
          </p:nvSpPr>
          <p:spPr>
            <a:xfrm>
              <a:off x="252214" y="1322510"/>
              <a:ext cx="3006209" cy="492312"/>
            </a:xfrm>
            <a:prstGeom prst="rect">
              <a:avLst/>
            </a:prstGeom>
            <a:noFill/>
            <a:ln w="9525">
              <a:noFill/>
            </a:ln>
          </p:spPr>
          <p:txBody>
            <a:bodyPr wrap="square" anchor="t" anchorCtr="0">
              <a:spAutoFit/>
            </a:bodyPr>
            <a:lstStyle/>
            <a:p>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2</a:t>
              </a:r>
              <a:r>
                <a:rPr lang="zh-CN" altLang="en-US" b="1" dirty="0">
                  <a:solidFill>
                    <a:schemeClr val="bg1"/>
                  </a:solidFill>
                  <a:latin typeface="宋体" panose="02010600030101010101" pitchFamily="2" charset="-122"/>
                  <a:ea typeface="宋体" panose="02010600030101010101" pitchFamily="2" charset="-122"/>
                </a:rPr>
                <a:t>）参加志愿服务活动</a:t>
              </a:r>
              <a:endParaRPr lang="zh-CN" altLang="en-US" b="1" dirty="0">
                <a:solidFill>
                  <a:schemeClr val="bg1"/>
                </a:solidFill>
                <a:latin typeface="宋体" panose="02010600030101010101" pitchFamily="2" charset="-122"/>
                <a:ea typeface="宋体" panose="02010600030101010101" pitchFamily="2" charset="-122"/>
              </a:endParaRPr>
            </a:p>
          </p:txBody>
        </p:sp>
      </p:grpSp>
      <p:pic>
        <p:nvPicPr>
          <p:cNvPr id="45068" name="图片 36"/>
          <p:cNvPicPr>
            <a:picLocks noChangeAspect="1"/>
          </p:cNvPicPr>
          <p:nvPr/>
        </p:nvPicPr>
        <p:blipFill>
          <a:blip r:embed="rId3"/>
          <a:stretch>
            <a:fillRect/>
          </a:stretch>
        </p:blipFill>
        <p:spPr>
          <a:xfrm>
            <a:off x="2216150" y="3560763"/>
            <a:ext cx="2441575" cy="1808162"/>
          </a:xfrm>
          <a:prstGeom prst="rect">
            <a:avLst/>
          </a:prstGeom>
          <a:noFill/>
          <a:ln w="9525">
            <a:noFill/>
          </a:ln>
        </p:spPr>
      </p:pic>
      <p:sp>
        <p:nvSpPr>
          <p:cNvPr id="2" name="文本框 1"/>
          <p:cNvSpPr txBox="1"/>
          <p:nvPr/>
        </p:nvSpPr>
        <p:spPr>
          <a:xfrm>
            <a:off x="1109980" y="7683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
        <p:nvSpPr>
          <p:cNvPr id="3" name="文本框 2"/>
          <p:cNvSpPr txBox="1"/>
          <p:nvPr/>
        </p:nvSpPr>
        <p:spPr>
          <a:xfrm>
            <a:off x="1570355" y="731520"/>
            <a:ext cx="2218055"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lt">
                                    <p:tmPct val="10000"/>
                                  </p:iterate>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4" grpId="0"/>
      <p:bldP spid="5" grpId="0"/>
      <p:bldP spid="17" grpId="0"/>
      <p:bldP spid="9" grpId="0"/>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8100" y="2697163"/>
            <a:ext cx="4483100" cy="506730"/>
          </a:xfrm>
          <a:prstGeom prst="rect">
            <a:avLst/>
          </a:prstGeom>
          <a:noFill/>
          <a:ln w="9525">
            <a:noFill/>
          </a:ln>
        </p:spPr>
        <p:txBody>
          <a:bodyPr wrap="square" anchor="t" anchorCtr="0">
            <a:spAutoFit/>
          </a:bodyPr>
          <a:lstStyle/>
          <a:p>
            <a:pPr indent="-457200">
              <a:lnSpc>
                <a:spcPct val="150000"/>
              </a:lnSpc>
              <a:buFont typeface="Wingdings" panose="05000000000000000000" pitchFamily="2" charset="2"/>
              <a:buChar char="Ø"/>
            </a:pPr>
            <a:r>
              <a:rPr lang="zh-CN" altLang="en-US" b="1" dirty="0">
                <a:latin typeface="Arial" panose="020B0604020202020204" pitchFamily="34" charset="0"/>
                <a:ea typeface="宋体" panose="02010600030101010101" pitchFamily="2" charset="-122"/>
              </a:rPr>
              <a:t>帮助弱势群体</a:t>
            </a:r>
            <a:endParaRPr lang="zh-CN" altLang="en-US" b="1" dirty="0">
              <a:latin typeface="Arial" panose="020B0604020202020204" pitchFamily="34" charset="0"/>
              <a:ea typeface="宋体" panose="02010600030101010101" pitchFamily="2" charset="-122"/>
            </a:endParaRPr>
          </a:p>
        </p:txBody>
      </p:sp>
      <p:pic>
        <p:nvPicPr>
          <p:cNvPr id="15" name="图片 14"/>
          <p:cNvPicPr>
            <a:picLocks noChangeAspect="1"/>
          </p:cNvPicPr>
          <p:nvPr/>
        </p:nvPicPr>
        <p:blipFill>
          <a:blip r:embed="rId1"/>
          <a:stretch>
            <a:fillRect/>
          </a:stretch>
        </p:blipFill>
        <p:spPr>
          <a:xfrm>
            <a:off x="1992313" y="3240088"/>
            <a:ext cx="2465387" cy="1565275"/>
          </a:xfrm>
          <a:prstGeom prst="rect">
            <a:avLst/>
          </a:prstGeom>
          <a:noFill/>
          <a:ln w="31750" cap="flat" cmpd="sng">
            <a:solidFill>
              <a:srgbClr val="AF8C65"/>
            </a:solidFill>
            <a:prstDash val="solid"/>
            <a:round/>
            <a:headEnd type="none" w="med" len="med"/>
            <a:tailEnd type="none" w="med" len="med"/>
          </a:ln>
        </p:spPr>
      </p:pic>
      <p:pic>
        <p:nvPicPr>
          <p:cNvPr id="16" name="Picture 2" descr="https://i01picsos.sogoucdn.com/ffec30f1628db738"/>
          <p:cNvPicPr>
            <a:picLocks noChangeAspect="1"/>
          </p:cNvPicPr>
          <p:nvPr/>
        </p:nvPicPr>
        <p:blipFill>
          <a:blip r:embed="rId2"/>
          <a:stretch>
            <a:fillRect/>
          </a:stretch>
        </p:blipFill>
        <p:spPr>
          <a:xfrm>
            <a:off x="4800600" y="3260725"/>
            <a:ext cx="2366963" cy="1566863"/>
          </a:xfrm>
          <a:prstGeom prst="rect">
            <a:avLst/>
          </a:prstGeom>
          <a:noFill/>
          <a:ln w="31750" cap="flat" cmpd="sng">
            <a:solidFill>
              <a:srgbClr val="AF8C65"/>
            </a:solidFill>
            <a:prstDash val="solid"/>
            <a:round/>
            <a:headEnd type="none" w="med" len="med"/>
            <a:tailEnd type="none" w="med" len="med"/>
          </a:ln>
        </p:spPr>
      </p:pic>
      <p:pic>
        <p:nvPicPr>
          <p:cNvPr id="18" name="图片 17"/>
          <p:cNvPicPr>
            <a:picLocks noChangeAspect="1"/>
          </p:cNvPicPr>
          <p:nvPr/>
        </p:nvPicPr>
        <p:blipFill>
          <a:blip r:embed="rId3"/>
          <a:srcRect b="14429"/>
          <a:stretch>
            <a:fillRect/>
          </a:stretch>
        </p:blipFill>
        <p:spPr>
          <a:xfrm>
            <a:off x="7554913" y="3267075"/>
            <a:ext cx="2320925" cy="1566863"/>
          </a:xfrm>
          <a:prstGeom prst="rect">
            <a:avLst/>
          </a:prstGeom>
          <a:noFill/>
          <a:ln w="31750" cap="flat" cmpd="sng">
            <a:solidFill>
              <a:srgbClr val="AF8C65"/>
            </a:solidFill>
            <a:prstDash val="solid"/>
            <a:round/>
            <a:headEnd type="none" w="med" len="med"/>
            <a:tailEnd type="none" w="med" len="med"/>
          </a:ln>
        </p:spPr>
      </p:pic>
      <p:sp>
        <p:nvSpPr>
          <p:cNvPr id="7" name="TextBox 6"/>
          <p:cNvSpPr txBox="1"/>
          <p:nvPr/>
        </p:nvSpPr>
        <p:spPr>
          <a:xfrm>
            <a:off x="2360613" y="5124450"/>
            <a:ext cx="2043112" cy="368300"/>
          </a:xfrm>
          <a:prstGeom prst="rect">
            <a:avLst/>
          </a:prstGeom>
          <a:noFill/>
          <a:ln w="9525">
            <a:noFill/>
          </a:ln>
        </p:spPr>
        <p:txBody>
          <a:bodyPr wrap="square" anchor="t" anchorCtr="0">
            <a:spAutoFit/>
          </a:bodyPr>
          <a:lstStyle/>
          <a:p>
            <a:r>
              <a:rPr lang="zh-CN" altLang="en-US" dirty="0">
                <a:latin typeface="黑体" panose="02010609060101010101" charset="-122"/>
                <a:ea typeface="黑体" panose="02010609060101010101" charset="-122"/>
              </a:rPr>
              <a:t>关爱空巢老人</a:t>
            </a:r>
            <a:endParaRPr lang="zh-CN" altLang="en-US" dirty="0">
              <a:latin typeface="黑体" panose="02010609060101010101" charset="-122"/>
              <a:ea typeface="黑体" panose="02010609060101010101" charset="-122"/>
            </a:endParaRPr>
          </a:p>
        </p:txBody>
      </p:sp>
      <p:sp>
        <p:nvSpPr>
          <p:cNvPr id="19" name="TextBox 18"/>
          <p:cNvSpPr txBox="1"/>
          <p:nvPr/>
        </p:nvSpPr>
        <p:spPr>
          <a:xfrm>
            <a:off x="5056188" y="5124450"/>
            <a:ext cx="2484437" cy="368300"/>
          </a:xfrm>
          <a:prstGeom prst="rect">
            <a:avLst/>
          </a:prstGeom>
          <a:noFill/>
          <a:ln w="9525">
            <a:noFill/>
          </a:ln>
        </p:spPr>
        <p:txBody>
          <a:bodyPr wrap="square" anchor="t" anchorCtr="0">
            <a:spAutoFit/>
          </a:bodyPr>
          <a:lstStyle/>
          <a:p>
            <a:r>
              <a:rPr lang="zh-CN" altLang="en-US" dirty="0">
                <a:latin typeface="黑体" panose="02010609060101010101" charset="-122"/>
                <a:ea typeface="黑体" panose="02010609060101010101" charset="-122"/>
              </a:rPr>
              <a:t> 关心留守儿童</a:t>
            </a:r>
            <a:endParaRPr lang="zh-CN" altLang="en-US" dirty="0">
              <a:latin typeface="黑体" panose="02010609060101010101" charset="-122"/>
              <a:ea typeface="黑体" panose="02010609060101010101" charset="-122"/>
            </a:endParaRPr>
          </a:p>
        </p:txBody>
      </p:sp>
      <p:sp>
        <p:nvSpPr>
          <p:cNvPr id="20" name="TextBox 19"/>
          <p:cNvSpPr txBox="1"/>
          <p:nvPr/>
        </p:nvSpPr>
        <p:spPr>
          <a:xfrm>
            <a:off x="7824788" y="5140325"/>
            <a:ext cx="1889125" cy="368300"/>
          </a:xfrm>
          <a:prstGeom prst="rect">
            <a:avLst/>
          </a:prstGeom>
          <a:noFill/>
          <a:ln w="9525">
            <a:noFill/>
          </a:ln>
        </p:spPr>
        <p:txBody>
          <a:bodyPr wrap="square" anchor="t" anchorCtr="0">
            <a:spAutoFit/>
          </a:bodyPr>
          <a:lstStyle/>
          <a:p>
            <a:r>
              <a:rPr lang="zh-CN" altLang="en-US" dirty="0">
                <a:latin typeface="黑体" panose="02010609060101010101" charset="-122"/>
                <a:ea typeface="黑体" panose="02010609060101010101" charset="-122"/>
              </a:rPr>
              <a:t> 关注农民工</a:t>
            </a:r>
            <a:endParaRPr lang="zh-CN" altLang="en-US" dirty="0">
              <a:latin typeface="黑体" panose="02010609060101010101" charset="-122"/>
              <a:ea typeface="黑体" panose="02010609060101010101" charset="-122"/>
            </a:endParaRPr>
          </a:p>
        </p:txBody>
      </p:sp>
      <p:sp>
        <p:nvSpPr>
          <p:cNvPr id="14" name="文本框 13"/>
          <p:cNvSpPr txBox="1"/>
          <p:nvPr/>
        </p:nvSpPr>
        <p:spPr>
          <a:xfrm>
            <a:off x="4799013" y="973138"/>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grpSp>
        <p:nvGrpSpPr>
          <p:cNvPr id="21" name="组合 20"/>
          <p:cNvGrpSpPr/>
          <p:nvPr/>
        </p:nvGrpSpPr>
        <p:grpSpPr>
          <a:xfrm>
            <a:off x="1538605" y="2029460"/>
            <a:ext cx="2919413" cy="450850"/>
            <a:chOff x="18773" y="1253076"/>
            <a:chExt cx="3239650" cy="600535"/>
          </a:xfrm>
        </p:grpSpPr>
        <p:sp>
          <p:nvSpPr>
            <p:cNvPr id="22" name="矩形 21"/>
            <p:cNvSpPr/>
            <p:nvPr/>
          </p:nvSpPr>
          <p:spPr>
            <a:xfrm>
              <a:off x="18773" y="1253076"/>
              <a:ext cx="3127017" cy="600535"/>
            </a:xfrm>
            <a:prstGeom prst="rect">
              <a:avLst/>
            </a:prstGeom>
            <a:solidFill>
              <a:srgbClr val="AF8C65"/>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p>
          </p:txBody>
        </p:sp>
        <p:sp>
          <p:nvSpPr>
            <p:cNvPr id="47115" name="矩形 22"/>
            <p:cNvSpPr/>
            <p:nvPr/>
          </p:nvSpPr>
          <p:spPr>
            <a:xfrm>
              <a:off x="252214" y="1322510"/>
              <a:ext cx="3006209" cy="490578"/>
            </a:xfrm>
            <a:prstGeom prst="rect">
              <a:avLst/>
            </a:prstGeom>
            <a:noFill/>
            <a:ln w="9525">
              <a:noFill/>
            </a:ln>
          </p:spPr>
          <p:txBody>
            <a:bodyPr wrap="square" anchor="t" anchorCtr="0">
              <a:spAutoFit/>
            </a:bodyPr>
            <a:lstStyle/>
            <a:p>
              <a:r>
                <a:rPr lang="zh-CN" altLang="en-US" b="1" dirty="0">
                  <a:solidFill>
                    <a:schemeClr val="bg1"/>
                  </a:solidFill>
                  <a:latin typeface="宋体" panose="02010600030101010101" pitchFamily="2" charset="-122"/>
                  <a:ea typeface="宋体" panose="02010600030101010101" pitchFamily="2" charset="-122"/>
                </a:rPr>
                <a:t>（</a:t>
              </a:r>
              <a:r>
                <a:rPr lang="en-US" altLang="zh-CN" b="1" dirty="0">
                  <a:solidFill>
                    <a:schemeClr val="bg1"/>
                  </a:solidFill>
                  <a:latin typeface="宋体" panose="02010600030101010101" pitchFamily="2" charset="-122"/>
                  <a:ea typeface="宋体" panose="02010600030101010101" pitchFamily="2" charset="-122"/>
                </a:rPr>
                <a:t>2</a:t>
              </a:r>
              <a:r>
                <a:rPr lang="zh-CN" altLang="en-US" b="1" dirty="0">
                  <a:solidFill>
                    <a:schemeClr val="bg1"/>
                  </a:solidFill>
                  <a:latin typeface="宋体" panose="02010600030101010101" pitchFamily="2" charset="-122"/>
                  <a:ea typeface="宋体" panose="02010600030101010101" pitchFamily="2" charset="-122"/>
                </a:rPr>
                <a:t>）参加志愿服务活动</a:t>
              </a:r>
              <a:endParaRPr lang="zh-CN" altLang="en-US" b="1" dirty="0">
                <a:solidFill>
                  <a:schemeClr val="bg1"/>
                </a:solidFill>
                <a:latin typeface="宋体" panose="02010600030101010101" pitchFamily="2" charset="-122"/>
                <a:ea typeface="宋体" panose="02010600030101010101" pitchFamily="2" charset="-122"/>
              </a:endParaRPr>
            </a:p>
          </p:txBody>
        </p:sp>
      </p:grpSp>
      <p:sp>
        <p:nvSpPr>
          <p:cNvPr id="2" name="文本框 1"/>
          <p:cNvSpPr txBox="1"/>
          <p:nvPr/>
        </p:nvSpPr>
        <p:spPr>
          <a:xfrm>
            <a:off x="1207135" y="389890"/>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（二）道德修养重在实践</a:t>
            </a:r>
            <a:endParaRPr lang="zh-CN" altLang="en-US"/>
          </a:p>
        </p:txBody>
      </p:sp>
      <p:sp>
        <p:nvSpPr>
          <p:cNvPr id="3" name="文本框 2"/>
          <p:cNvSpPr txBox="1"/>
          <p:nvPr/>
        </p:nvSpPr>
        <p:spPr>
          <a:xfrm>
            <a:off x="1538605" y="1204595"/>
            <a:ext cx="2218055" cy="368300"/>
          </a:xfrm>
          <a:prstGeom prst="rect">
            <a:avLst/>
          </a:prstGeom>
          <a:noFill/>
        </p:spPr>
        <p:txBody>
          <a:bodyPr wrap="none" rtlCol="0" anchor="t">
            <a:spAutoFit/>
          </a:bodyPr>
          <a:lstStyle/>
          <a:p>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锤炼高尚道德品格</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0-#ppt_w/2"/>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9" grpId="0"/>
      <p:bldP spid="20" grpId="0"/>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矩形 9"/>
          <p:cNvSpPr/>
          <p:nvPr/>
        </p:nvSpPr>
        <p:spPr>
          <a:xfrm>
            <a:off x="7597311" y="5050145"/>
            <a:ext cx="3037503" cy="645160"/>
          </a:xfrm>
          <a:prstGeom prst="rect">
            <a:avLst/>
          </a:prstGeom>
        </p:spPr>
        <p:txBody>
          <a:bodyPr wrap="square">
            <a:spAutoFit/>
          </a:bodyPr>
          <a:lstStyle/>
          <a:p>
            <a:pPr algn="r"/>
            <a:r>
              <a:rPr lang="en-US" altLang="zh-CN" sz="3600" b="1" dirty="0">
                <a:blipFill>
                  <a:blip r:embed="rId1"/>
                  <a:stretch>
                    <a:fillRect/>
                  </a:stretch>
                </a:blipFill>
                <a:effectLst>
                  <a:outerShdw blurRad="38100" dist="38100" dir="2700000" algn="tl">
                    <a:srgbClr val="000000">
                      <a:alpha val="43137"/>
                    </a:srgbClr>
                  </a:outerShdw>
                </a:effectLst>
                <a:cs typeface="+mn-ea"/>
                <a:sym typeface="+mn-lt"/>
              </a:rPr>
              <a:t> </a:t>
            </a:r>
            <a:r>
              <a:rPr lang="en-US" altLang="zh-CN" sz="3600" b="1" dirty="0">
                <a:solidFill>
                  <a:schemeClr val="tx1"/>
                </a:solidFill>
                <a:effectLst>
                  <a:outerShdw blurRad="38100" dist="38100" dir="2700000" algn="tl">
                    <a:srgbClr val="000000">
                      <a:alpha val="43137"/>
                    </a:srgbClr>
                  </a:outerShdw>
                </a:effectLst>
                <a:cs typeface="+mn-ea"/>
                <a:sym typeface="+mn-lt"/>
              </a:rPr>
              <a:t>—— </a:t>
            </a:r>
            <a:r>
              <a:rPr lang="zh-CN" altLang="en-US" sz="3600" b="1" dirty="0">
                <a:solidFill>
                  <a:schemeClr val="tx1"/>
                </a:solidFill>
                <a:effectLst>
                  <a:outerShdw blurRad="38100" dist="38100" dir="2700000" algn="tl">
                    <a:srgbClr val="000000">
                      <a:alpha val="43137"/>
                    </a:srgbClr>
                  </a:outerShdw>
                </a:effectLst>
                <a:latin typeface="+mj-ea"/>
                <a:ea typeface="+mj-ea"/>
                <a:cs typeface="+mn-ea"/>
                <a:sym typeface="+mn-lt"/>
              </a:rPr>
              <a:t>习近平</a:t>
            </a:r>
            <a:endParaRPr lang="zh-CN" altLang="en-US" sz="3600" b="1" dirty="0">
              <a:solidFill>
                <a:schemeClr val="tx1"/>
              </a:solidFill>
              <a:effectLst>
                <a:outerShdw blurRad="38100" dist="38100" dir="2700000" algn="tl">
                  <a:srgbClr val="000000">
                    <a:alpha val="43137"/>
                  </a:srgbClr>
                </a:outerShdw>
              </a:effectLst>
              <a:latin typeface="+mj-ea"/>
              <a:ea typeface="+mj-ea"/>
              <a:cs typeface="+mn-ea"/>
              <a:sym typeface="+mn-lt"/>
            </a:endParaRPr>
          </a:p>
        </p:txBody>
      </p:sp>
      <p:sp>
        <p:nvSpPr>
          <p:cNvPr id="11" name="TextBox 8"/>
          <p:cNvSpPr txBox="1"/>
          <p:nvPr/>
        </p:nvSpPr>
        <p:spPr>
          <a:xfrm>
            <a:off x="4223286" y="1557542"/>
            <a:ext cx="7069361" cy="3322955"/>
          </a:xfrm>
          <a:prstGeom prst="rect">
            <a:avLst/>
          </a:prstGeom>
          <a:noFill/>
        </p:spPr>
        <p:txBody>
          <a:bodyPr wrap="square" rtlCol="0">
            <a:spAutoFit/>
          </a:bodyPr>
          <a:lstStyle/>
          <a:p>
            <a:pPr indent="720090">
              <a:lnSpc>
                <a:spcPct val="150000"/>
              </a:lnSpc>
              <a:spcBef>
                <a:spcPct val="0"/>
              </a:spcBef>
            </a:pPr>
            <a:r>
              <a:rPr lang="en-US" sz="2800" b="1" spc="300">
                <a:blipFill>
                  <a:blip r:embed="rId1"/>
                  <a:stretch>
                    <a:fillRect/>
                  </a:stretch>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2800" b="1" spc="3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广大家庭都要重言传、重身教，教知识、育品德，身体力行、耳濡目染，帮助孩子扣好人生的第一粒扣子，迈好人生的第一个台阶。</a:t>
            </a:r>
            <a:endParaRPr sz="2800" b="1" spc="300">
              <a:blipFill>
                <a:blip r:embed="rId1"/>
                <a:stretch>
                  <a:fillRect/>
                </a:stretch>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720090">
              <a:lnSpc>
                <a:spcPct val="150000"/>
              </a:lnSpc>
              <a:spcBef>
                <a:spcPct val="0"/>
              </a:spcBef>
            </a:pPr>
            <a:endParaRPr sz="2800" b="1" spc="300">
              <a:blipFill>
                <a:blip r:embed="rId1"/>
                <a:stretch>
                  <a:fillRect/>
                </a:stretch>
              </a:blip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96" y="1557459"/>
            <a:ext cx="4896544" cy="5277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035675" y="2789238"/>
            <a:ext cx="3932238" cy="2999740"/>
          </a:xfrm>
          <a:prstGeom prst="rect">
            <a:avLst/>
          </a:prstGeom>
          <a:noFill/>
          <a:ln w="9525">
            <a:noFill/>
          </a:ln>
        </p:spPr>
        <p:txBody>
          <a:bodyPr wrap="square" anchor="t" anchorCtr="0">
            <a:spAutoFit/>
          </a:bodyPr>
          <a:lstStyle/>
          <a:p>
            <a:pPr indent="539750">
              <a:lnSpc>
                <a:spcPct val="150000"/>
              </a:lnSpc>
            </a:pPr>
            <a:r>
              <a:rPr lang="zh-CN" altLang="en-US" b="1" dirty="0">
                <a:latin typeface="Arial" panose="020B0604020202020204" pitchFamily="34" charset="0"/>
                <a:ea typeface="宋体" panose="02010600030101010101" pitchFamily="2" charset="-122"/>
              </a:rPr>
              <a:t>良好的社会风尚是人们在社会道德实践中逐渐形成起来的。</a:t>
            </a:r>
            <a:endParaRPr lang="en-US" altLang="zh-CN" b="1" dirty="0">
              <a:latin typeface="Arial" panose="020B0604020202020204" pitchFamily="34" charset="0"/>
              <a:ea typeface="宋体" panose="02010600030101010101" pitchFamily="2" charset="-122"/>
            </a:endParaRPr>
          </a:p>
          <a:p>
            <a:pPr indent="539750">
              <a:lnSpc>
                <a:spcPct val="150000"/>
              </a:lnSpc>
            </a:pPr>
            <a:r>
              <a:rPr lang="zh-CN" altLang="en-US" b="1" dirty="0">
                <a:latin typeface="Arial" panose="020B0604020202020204" pitchFamily="34" charset="0"/>
                <a:ea typeface="宋体" panose="02010600030101010101" pitchFamily="2" charset="-122"/>
              </a:rPr>
              <a:t>大学生投身崇德向善的道德实践，要弘扬真善美、贬斥假恶丑，做社会主义道德的示范者和引领者，促成知荣辱、讲正气、作奉献、促和谐的社会风尚。</a:t>
            </a:r>
            <a:endParaRPr lang="zh-CN" altLang="en-US" b="1" dirty="0">
              <a:latin typeface="Arial" panose="020B0604020202020204" pitchFamily="34" charset="0"/>
              <a:ea typeface="宋体" panose="02010600030101010101" pitchFamily="2" charset="-122"/>
            </a:endParaRPr>
          </a:p>
        </p:txBody>
      </p:sp>
      <p:pic>
        <p:nvPicPr>
          <p:cNvPr id="131078" name="Picture 30"/>
          <p:cNvPicPr>
            <a:picLocks noChangeAspect="1"/>
          </p:cNvPicPr>
          <p:nvPr/>
        </p:nvPicPr>
        <p:blipFill>
          <a:blip r:embed="rId1"/>
          <a:stretch>
            <a:fillRect/>
          </a:stretch>
        </p:blipFill>
        <p:spPr>
          <a:xfrm>
            <a:off x="2255838" y="3141663"/>
            <a:ext cx="3494087" cy="2273300"/>
          </a:xfrm>
          <a:prstGeom prst="rect">
            <a:avLst/>
          </a:prstGeom>
          <a:noFill/>
          <a:ln w="9525">
            <a:noFill/>
          </a:ln>
        </p:spPr>
      </p:pic>
      <p:sp>
        <p:nvSpPr>
          <p:cNvPr id="2" name="文本框 1"/>
          <p:cNvSpPr txBox="1"/>
          <p:nvPr/>
        </p:nvSpPr>
        <p:spPr>
          <a:xfrm>
            <a:off x="879475" y="33210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（三）积极引领社会风尚</a:t>
            </a:r>
            <a:endParaRPr lang="zh-CN" altLang="en-US" sz="3200">
              <a:latin typeface="微软雅黑" panose="020B0503020204020204" pitchFamily="34" charset="-122"/>
              <a:ea typeface="微软雅黑" panose="020B0503020204020204" pitchFamily="34" charset="-122"/>
              <a:sym typeface="+mn-ea"/>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131078"/>
                                        </p:tgtEl>
                                        <p:attrNameLst>
                                          <p:attrName>style.visibility</p:attrName>
                                        </p:attrNameLst>
                                      </p:cBhvr>
                                      <p:to>
                                        <p:strVal val="visible"/>
                                      </p:to>
                                    </p:set>
                                    <p:anim calcmode="lin" valueType="num">
                                      <p:cBhvr>
                                        <p:cTn id="7" dur="500" fill="hold"/>
                                        <p:tgtEl>
                                          <p:spTgt spid="131078"/>
                                        </p:tgtEl>
                                        <p:attrNameLst>
                                          <p:attrName>ppt_x</p:attrName>
                                        </p:attrNameLst>
                                      </p:cBhvr>
                                      <p:tavLst>
                                        <p:tav tm="0">
                                          <p:val>
                                            <p:strVal val="#ppt_x"/>
                                          </p:val>
                                        </p:tav>
                                        <p:tav tm="100000">
                                          <p:val>
                                            <p:strVal val="#ppt_x"/>
                                          </p:val>
                                        </p:tav>
                                      </p:tavLst>
                                    </p:anim>
                                    <p:anim calcmode="lin" valueType="num">
                                      <p:cBhvr>
                                        <p:cTn id="8" dur="500" fill="hold"/>
                                        <p:tgtEl>
                                          <p:spTgt spid="13107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ppt_x</p:attrName>
                                        </p:attrNameLst>
                                      </p:cBhvr>
                                      <p:tavLst>
                                        <p:tav tm="0">
                                          <p:val>
                                            <p:strVal val="#ppt_x"/>
                                          </p:val>
                                        </p:tav>
                                        <p:tav tm="100000">
                                          <p:val>
                                            <p:strVal val="#ppt_x"/>
                                          </p:val>
                                        </p:tav>
                                      </p:tavLst>
                                    </p:anim>
                                    <p:anim calcmode="lin" valueType="num">
                                      <p:cBhvr>
                                        <p:cTn id="1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t018d0c1463563bf66d"/>
          <p:cNvPicPr>
            <a:picLocks noChangeAspect="1"/>
          </p:cNvPicPr>
          <p:nvPr/>
        </p:nvPicPr>
        <p:blipFill>
          <a:blip r:embed="rId1"/>
          <a:srcRect t="12267"/>
          <a:stretch>
            <a:fillRect/>
          </a:stretch>
        </p:blipFill>
        <p:spPr>
          <a:xfrm>
            <a:off x="6257925" y="2743200"/>
            <a:ext cx="2754313" cy="2047875"/>
          </a:xfrm>
          <a:prstGeom prst="rect">
            <a:avLst/>
          </a:prstGeom>
          <a:noFill/>
          <a:ln w="31750" cap="flat" cmpd="sng">
            <a:solidFill>
              <a:srgbClr val="AF8C65"/>
            </a:solidFill>
            <a:prstDash val="solid"/>
            <a:miter/>
            <a:headEnd type="none" w="med" len="med"/>
            <a:tailEnd type="none" w="med" len="med"/>
          </a:ln>
        </p:spPr>
      </p:pic>
      <p:grpSp>
        <p:nvGrpSpPr>
          <p:cNvPr id="12" name="组合 3"/>
          <p:cNvGrpSpPr/>
          <p:nvPr/>
        </p:nvGrpSpPr>
        <p:grpSpPr>
          <a:xfrm>
            <a:off x="4359275" y="2282825"/>
            <a:ext cx="1049338" cy="979488"/>
            <a:chOff x="1291220" y="2335342"/>
            <a:chExt cx="1398895" cy="1306380"/>
          </a:xfrm>
        </p:grpSpPr>
        <p:grpSp>
          <p:nvGrpSpPr>
            <p:cNvPr id="13" name="组合 8"/>
            <p:cNvGrpSpPr/>
            <p:nvPr/>
          </p:nvGrpSpPr>
          <p:grpSpPr>
            <a:xfrm>
              <a:off x="1291220" y="2335342"/>
              <a:ext cx="1306380" cy="1306380"/>
              <a:chOff x="304800" y="673100"/>
              <a:chExt cx="4000500" cy="4000500"/>
            </a:xfrm>
            <a:effectLst>
              <a:outerShdw blurRad="444500" dist="254000" dir="8100000" algn="tr" rotWithShape="0">
                <a:prstClr val="black">
                  <a:alpha val="50000"/>
                </a:prstClr>
              </a:outerShdw>
            </a:effectLst>
          </p:grpSpPr>
          <p:sp>
            <p:nvSpPr>
              <p:cNvPr id="17"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black"/>
                  </a:solidFill>
                  <a:latin typeface="等线" panose="02010600030101010101" charset="-122"/>
                  <a:ea typeface="等线" panose="02010600030101010101" charset="-122"/>
                </a:endParaRPr>
              </a:p>
            </p:txBody>
          </p:sp>
          <p:sp>
            <p:nvSpPr>
              <p:cNvPr id="19" name="椭圆 1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white"/>
                  </a:solidFill>
                  <a:latin typeface="等线" panose="02010600030101010101" charset="-122"/>
                  <a:ea typeface="等线" panose="02010600030101010101" charset="-122"/>
                </a:endParaRPr>
              </a:p>
            </p:txBody>
          </p:sp>
        </p:grpSp>
        <p:sp>
          <p:nvSpPr>
            <p:cNvPr id="51204" name="矩形 16"/>
            <p:cNvSpPr/>
            <p:nvPr/>
          </p:nvSpPr>
          <p:spPr>
            <a:xfrm>
              <a:off x="1383315" y="2757574"/>
              <a:ext cx="1306800" cy="491216"/>
            </a:xfrm>
            <a:prstGeom prst="rect">
              <a:avLst/>
            </a:prstGeom>
            <a:noFill/>
            <a:ln w="9525">
              <a:noFill/>
            </a:ln>
          </p:spPr>
          <p:txBody>
            <a:bodyPr anchor="t" anchorCtr="0">
              <a:spAutoFit/>
            </a:bodyPr>
            <a:lstStyle/>
            <a:p>
              <a:r>
                <a:rPr lang="zh-CN" altLang="zh-CN" b="1">
                  <a:solidFill>
                    <a:srgbClr val="000000"/>
                  </a:solidFill>
                  <a:latin typeface="Arial" panose="020B0604020202020204" pitchFamily="34" charset="0"/>
                  <a:ea typeface="宋体" panose="02010600030101010101" pitchFamily="2" charset="-122"/>
                  <a:sym typeface="宋体" panose="02010600030101010101" pitchFamily="2" charset="-122"/>
                </a:rPr>
                <a:t>知荣辱</a:t>
              </a:r>
              <a:endParaRPr lang="zh-CN" altLang="en-US" b="1">
                <a:latin typeface="Arial" panose="020B0604020202020204" pitchFamily="34" charset="0"/>
                <a:ea typeface="宋体" panose="02010600030101010101" pitchFamily="2" charset="-122"/>
                <a:sym typeface="宋体" panose="02010600030101010101" pitchFamily="2" charset="-122"/>
              </a:endParaRPr>
            </a:p>
          </p:txBody>
        </p:sp>
      </p:grpSp>
      <p:sp>
        <p:nvSpPr>
          <p:cNvPr id="20" name="Text Box 14"/>
          <p:cNvSpPr txBox="1"/>
          <p:nvPr/>
        </p:nvSpPr>
        <p:spPr>
          <a:xfrm>
            <a:off x="2508250" y="3429000"/>
            <a:ext cx="2311400" cy="1753235"/>
          </a:xfrm>
          <a:prstGeom prst="rect">
            <a:avLst/>
          </a:prstGeom>
          <a:solidFill>
            <a:srgbClr val="AF8C65"/>
          </a:solidFill>
          <a:ln w="9525">
            <a:noFill/>
          </a:ln>
        </p:spPr>
        <p:txBody>
          <a:bodyPr wrap="square" anchor="t" anchorCtr="0">
            <a:spAutoFit/>
          </a:bodyPr>
          <a:lstStyle/>
          <a:p>
            <a:pPr>
              <a:lnSpc>
                <a:spcPct val="150000"/>
              </a:lnSpc>
              <a:spcBef>
                <a:spcPct val="50000"/>
              </a:spcBef>
            </a:pPr>
            <a:r>
              <a:rPr lang="zh-CN" altLang="en-US" b="1" dirty="0">
                <a:latin typeface="Arial" panose="020B0604020202020204" pitchFamily="34" charset="0"/>
                <a:ea typeface="宋体" panose="02010600030101010101" pitchFamily="2" charset="-122"/>
              </a:rPr>
              <a:t>荣辱观</a:t>
            </a:r>
            <a:r>
              <a:rPr lang="en-US" altLang="zh-CN" b="1" dirty="0">
                <a:latin typeface="Arial" panose="020B0604020202020204" pitchFamily="34" charset="0"/>
                <a:ea typeface="宋体" panose="02010600030101010101" pitchFamily="2" charset="-122"/>
              </a:rPr>
              <a:t>——</a:t>
            </a:r>
            <a:r>
              <a:rPr lang="zh-CN" altLang="en-US" b="1" dirty="0">
                <a:latin typeface="Arial" panose="020B0604020202020204" pitchFamily="34" charset="0"/>
                <a:ea typeface="宋体" panose="02010600030101010101" pitchFamily="2" charset="-122"/>
              </a:rPr>
              <a:t>对个人的思想、行为具有鲜明的动力、导向和调节作用。</a:t>
            </a:r>
            <a:endParaRPr lang="zh-CN" altLang="en-US" b="1" dirty="0">
              <a:latin typeface="Arial" panose="020B0604020202020204" pitchFamily="34" charset="0"/>
              <a:ea typeface="宋体" panose="02010600030101010101" pitchFamily="2" charset="-122"/>
            </a:endParaRPr>
          </a:p>
        </p:txBody>
      </p:sp>
      <p:sp>
        <p:nvSpPr>
          <p:cNvPr id="15" name="文本框 14"/>
          <p:cNvSpPr txBox="1"/>
          <p:nvPr/>
        </p:nvSpPr>
        <p:spPr>
          <a:xfrm>
            <a:off x="4751388" y="1038225"/>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sp>
        <p:nvSpPr>
          <p:cNvPr id="2" name="文本框 1"/>
          <p:cNvSpPr txBox="1"/>
          <p:nvPr/>
        </p:nvSpPr>
        <p:spPr>
          <a:xfrm>
            <a:off x="1717040" y="103822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（三）积极引领社会风尚</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1"/>
          <p:cNvGrpSpPr/>
          <p:nvPr/>
        </p:nvGrpSpPr>
        <p:grpSpPr>
          <a:xfrm>
            <a:off x="4570413" y="2146300"/>
            <a:ext cx="1049337" cy="979488"/>
            <a:chOff x="1291220" y="2335342"/>
            <a:chExt cx="1398895" cy="1306380"/>
          </a:xfrm>
        </p:grpSpPr>
        <p:grpSp>
          <p:nvGrpSpPr>
            <p:cNvPr id="16" name="组合 12"/>
            <p:cNvGrpSpPr/>
            <p:nvPr/>
          </p:nvGrpSpPr>
          <p:grpSpPr>
            <a:xfrm>
              <a:off x="1291220" y="2335342"/>
              <a:ext cx="1306380" cy="1306380"/>
              <a:chOff x="304800" y="673100"/>
              <a:chExt cx="4000500" cy="4000500"/>
            </a:xfrm>
            <a:effectLst>
              <a:outerShdw blurRad="444500" dist="254000" dir="8100000" algn="tr" rotWithShape="0">
                <a:prstClr val="black">
                  <a:alpha val="50000"/>
                </a:prstClr>
              </a:outerShdw>
            </a:effectLst>
          </p:grpSpPr>
          <p:sp>
            <p:nvSpPr>
              <p:cNvPr id="21"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black"/>
                  </a:solidFill>
                  <a:latin typeface="等线" panose="02010600030101010101" charset="-122"/>
                  <a:ea typeface="等线" panose="02010600030101010101" charset="-122"/>
                </a:endParaRPr>
              </a:p>
            </p:txBody>
          </p:sp>
          <p:sp>
            <p:nvSpPr>
              <p:cNvPr id="22" name="椭圆 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white"/>
                  </a:solidFill>
                  <a:latin typeface="等线" panose="02010600030101010101" charset="-122"/>
                  <a:ea typeface="等线" panose="02010600030101010101" charset="-122"/>
                </a:endParaRPr>
              </a:p>
            </p:txBody>
          </p:sp>
        </p:grpSp>
        <p:sp>
          <p:nvSpPr>
            <p:cNvPr id="53251" name="矩形 15"/>
            <p:cNvSpPr/>
            <p:nvPr/>
          </p:nvSpPr>
          <p:spPr>
            <a:xfrm>
              <a:off x="1383315" y="2757574"/>
              <a:ext cx="1306800" cy="491216"/>
            </a:xfrm>
            <a:prstGeom prst="rect">
              <a:avLst/>
            </a:prstGeom>
            <a:noFill/>
            <a:ln w="9525">
              <a:noFill/>
            </a:ln>
          </p:spPr>
          <p:txBody>
            <a:bodyPr anchor="t" anchorCtr="0">
              <a:spAutoFit/>
            </a:bodyPr>
            <a:lstStyle/>
            <a:p>
              <a:r>
                <a:rPr lang="zh-CN" altLang="en-US" b="1">
                  <a:solidFill>
                    <a:srgbClr val="000000"/>
                  </a:solidFill>
                  <a:latin typeface="Arial" panose="020B0604020202020204" pitchFamily="34" charset="0"/>
                  <a:ea typeface="宋体" panose="02010600030101010101" pitchFamily="2" charset="-122"/>
                  <a:sym typeface="宋体" panose="02010600030101010101" pitchFamily="2" charset="-122"/>
                </a:rPr>
                <a:t>讲正气</a:t>
              </a:r>
              <a:endParaRPr lang="zh-CN" altLang="en-US" b="1">
                <a:solidFill>
                  <a:srgbClr val="000000"/>
                </a:solidFill>
                <a:latin typeface="Arial" panose="020B0604020202020204" pitchFamily="34" charset="0"/>
                <a:ea typeface="宋体" panose="02010600030101010101" pitchFamily="2" charset="-122"/>
                <a:sym typeface="宋体" panose="02010600030101010101" pitchFamily="2" charset="-122"/>
              </a:endParaRPr>
            </a:p>
          </p:txBody>
        </p:sp>
      </p:grpSp>
      <p:sp>
        <p:nvSpPr>
          <p:cNvPr id="23" name="Text Box 13"/>
          <p:cNvSpPr txBox="1"/>
          <p:nvPr/>
        </p:nvSpPr>
        <p:spPr>
          <a:xfrm>
            <a:off x="2473325" y="3440113"/>
            <a:ext cx="2746375" cy="922020"/>
          </a:xfrm>
          <a:prstGeom prst="rect">
            <a:avLst/>
          </a:prstGeom>
          <a:solidFill>
            <a:srgbClr val="AF8C65"/>
          </a:solidFill>
          <a:ln w="9525">
            <a:noFill/>
          </a:ln>
        </p:spPr>
        <p:txBody>
          <a:bodyPr wrap="square" anchor="t" anchorCtr="0">
            <a:spAutoFit/>
          </a:bodyPr>
          <a:lstStyle/>
          <a:p>
            <a:pPr>
              <a:lnSpc>
                <a:spcPct val="150000"/>
              </a:lnSpc>
              <a:spcBef>
                <a:spcPct val="50000"/>
              </a:spcBef>
            </a:pPr>
            <a:r>
              <a:rPr lang="zh-CN" altLang="en-US" b="1" dirty="0">
                <a:latin typeface="Arial" panose="020B0604020202020204" pitchFamily="34" charset="0"/>
                <a:ea typeface="宋体" panose="02010600030101010101" pitchFamily="2" charset="-122"/>
              </a:rPr>
              <a:t>坚持真理、坚持原则、坚持同一切歪风邪气作斗争。</a:t>
            </a:r>
            <a:endParaRPr lang="zh-CN" altLang="en-US" b="1" dirty="0">
              <a:latin typeface="Arial" panose="020B0604020202020204" pitchFamily="34" charset="0"/>
              <a:ea typeface="宋体" panose="02010600030101010101" pitchFamily="2" charset="-122"/>
            </a:endParaRPr>
          </a:p>
        </p:txBody>
      </p:sp>
      <p:pic>
        <p:nvPicPr>
          <p:cNvPr id="24" name="Picture 12" descr="t017bdb7cd71d6f7629"/>
          <p:cNvPicPr>
            <a:picLocks noChangeAspect="1"/>
          </p:cNvPicPr>
          <p:nvPr/>
        </p:nvPicPr>
        <p:blipFill>
          <a:blip r:embed="rId1"/>
          <a:stretch>
            <a:fillRect/>
          </a:stretch>
        </p:blipFill>
        <p:spPr>
          <a:xfrm>
            <a:off x="5746750" y="2913063"/>
            <a:ext cx="2914650" cy="2417762"/>
          </a:xfrm>
          <a:prstGeom prst="rect">
            <a:avLst/>
          </a:prstGeom>
          <a:noFill/>
          <a:ln w="31750" cap="flat" cmpd="sng">
            <a:solidFill>
              <a:srgbClr val="AF8C65"/>
            </a:solidFill>
            <a:prstDash val="solid"/>
            <a:miter/>
            <a:headEnd type="none" w="med" len="med"/>
            <a:tailEnd type="none" w="med" len="med"/>
          </a:ln>
        </p:spPr>
      </p:pic>
      <p:sp>
        <p:nvSpPr>
          <p:cNvPr id="14" name="文本框 13"/>
          <p:cNvSpPr txBox="1"/>
          <p:nvPr/>
        </p:nvSpPr>
        <p:spPr>
          <a:xfrm>
            <a:off x="4179888" y="973138"/>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sp>
        <p:nvSpPr>
          <p:cNvPr id="2" name="文本框 1"/>
          <p:cNvSpPr txBox="1"/>
          <p:nvPr/>
        </p:nvSpPr>
        <p:spPr>
          <a:xfrm>
            <a:off x="1682115" y="108013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（三）积极引领社会风尚</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14" grpId="0"/>
      <p:bldP spid="14"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8"/>
          <p:cNvGrpSpPr/>
          <p:nvPr/>
        </p:nvGrpSpPr>
        <p:grpSpPr>
          <a:xfrm>
            <a:off x="5153025" y="2127250"/>
            <a:ext cx="1049338" cy="979488"/>
            <a:chOff x="1291220" y="2335342"/>
            <a:chExt cx="1398895" cy="1306380"/>
          </a:xfrm>
        </p:grpSpPr>
        <p:grpSp>
          <p:nvGrpSpPr>
            <p:cNvPr id="16" name="组合 10"/>
            <p:cNvGrpSpPr/>
            <p:nvPr/>
          </p:nvGrpSpPr>
          <p:grpSpPr>
            <a:xfrm>
              <a:off x="1291220" y="2335342"/>
              <a:ext cx="1306380" cy="1306380"/>
              <a:chOff x="304800" y="673100"/>
              <a:chExt cx="4000500" cy="4000500"/>
            </a:xfrm>
            <a:effectLst>
              <a:outerShdw blurRad="444500" dist="254000" dir="8100000" algn="tr" rotWithShape="0">
                <a:prstClr val="black">
                  <a:alpha val="50000"/>
                </a:prstClr>
              </a:outerShdw>
            </a:effectLst>
          </p:grpSpPr>
          <p:sp>
            <p:nvSpPr>
              <p:cNvPr id="21"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black"/>
                  </a:solidFill>
                  <a:latin typeface="等线" panose="02010600030101010101" charset="-122"/>
                  <a:ea typeface="等线" panose="02010600030101010101" charset="-122"/>
                </a:endParaRPr>
              </a:p>
            </p:txBody>
          </p:sp>
          <p:sp>
            <p:nvSpPr>
              <p:cNvPr id="22" name="椭圆 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white"/>
                  </a:solidFill>
                  <a:latin typeface="等线" panose="02010600030101010101" charset="-122"/>
                  <a:ea typeface="等线" panose="02010600030101010101" charset="-122"/>
                </a:endParaRPr>
              </a:p>
            </p:txBody>
          </p:sp>
        </p:grpSp>
        <p:sp>
          <p:nvSpPr>
            <p:cNvPr id="55299" name="矩形 17"/>
            <p:cNvSpPr/>
            <p:nvPr/>
          </p:nvSpPr>
          <p:spPr>
            <a:xfrm>
              <a:off x="1383211" y="2757574"/>
              <a:ext cx="1306904" cy="491216"/>
            </a:xfrm>
            <a:prstGeom prst="rect">
              <a:avLst/>
            </a:prstGeom>
            <a:noFill/>
            <a:ln w="9525">
              <a:noFill/>
            </a:ln>
          </p:spPr>
          <p:txBody>
            <a:bodyPr anchor="t" anchorCtr="0">
              <a:spAutoFit/>
            </a:bodyPr>
            <a:lstStyle/>
            <a:p>
              <a:r>
                <a:rPr lang="zh-CN" altLang="en-US" b="1" dirty="0">
                  <a:solidFill>
                    <a:srgbClr val="000000"/>
                  </a:solidFill>
                  <a:latin typeface="Arial" panose="020B0604020202020204" pitchFamily="34" charset="0"/>
                  <a:ea typeface="宋体" panose="02010600030101010101" pitchFamily="2" charset="-122"/>
                  <a:sym typeface="宋体" panose="02010600030101010101" pitchFamily="2" charset="-122"/>
                </a:rPr>
                <a:t>作奉献</a:t>
              </a:r>
              <a:endParaRPr lang="zh-CN" altLang="en-US" b="1" dirty="0">
                <a:solidFill>
                  <a:srgbClr val="000000"/>
                </a:solidFill>
                <a:latin typeface="Arial" panose="020B0604020202020204" pitchFamily="34" charset="0"/>
                <a:ea typeface="宋体" panose="02010600030101010101" pitchFamily="2" charset="-122"/>
                <a:sym typeface="宋体" panose="02010600030101010101" pitchFamily="2" charset="-122"/>
              </a:endParaRPr>
            </a:p>
          </p:txBody>
        </p:sp>
      </p:grpSp>
      <p:sp>
        <p:nvSpPr>
          <p:cNvPr id="23" name="Text Box 11"/>
          <p:cNvSpPr txBox="1"/>
          <p:nvPr/>
        </p:nvSpPr>
        <p:spPr>
          <a:xfrm>
            <a:off x="2462213" y="3321050"/>
            <a:ext cx="3070225" cy="1753235"/>
          </a:xfrm>
          <a:prstGeom prst="rect">
            <a:avLst/>
          </a:prstGeom>
          <a:solidFill>
            <a:srgbClr val="AF8C65"/>
          </a:solidFill>
          <a:ln w="9525">
            <a:noFill/>
          </a:ln>
        </p:spPr>
        <p:txBody>
          <a:bodyPr wrap="square" anchor="t" anchorCtr="0">
            <a:spAutoFit/>
          </a:bodyPr>
          <a:lstStyle/>
          <a:p>
            <a:pPr>
              <a:lnSpc>
                <a:spcPct val="150000"/>
              </a:lnSpc>
              <a:spcBef>
                <a:spcPct val="50000"/>
              </a:spcBef>
            </a:pPr>
            <a:r>
              <a:rPr lang="zh-CN" altLang="en-US" b="1" dirty="0">
                <a:latin typeface="Arial" panose="020B0604020202020204" pitchFamily="34" charset="0"/>
                <a:ea typeface="宋体" panose="02010600030101010101" pitchFamily="2" charset="-122"/>
              </a:rPr>
              <a:t>奉献精神是社会责任感的集中体现；有责任就意味着要奉献；选择奉献也就选择了高尚。</a:t>
            </a:r>
            <a:endParaRPr lang="zh-CN" altLang="en-US" b="1" dirty="0">
              <a:latin typeface="Arial" panose="020B0604020202020204" pitchFamily="34" charset="0"/>
              <a:ea typeface="宋体" panose="02010600030101010101" pitchFamily="2" charset="-122"/>
            </a:endParaRPr>
          </a:p>
        </p:txBody>
      </p:sp>
      <p:pic>
        <p:nvPicPr>
          <p:cNvPr id="24" name="Picture 13" descr="t01eeac5f5e48b3a0b6"/>
          <p:cNvPicPr>
            <a:picLocks noChangeAspect="1"/>
          </p:cNvPicPr>
          <p:nvPr/>
        </p:nvPicPr>
        <p:blipFill>
          <a:blip r:embed="rId1"/>
          <a:stretch>
            <a:fillRect/>
          </a:stretch>
        </p:blipFill>
        <p:spPr>
          <a:xfrm>
            <a:off x="6581775" y="2295525"/>
            <a:ext cx="2916238" cy="2709863"/>
          </a:xfrm>
          <a:prstGeom prst="rect">
            <a:avLst/>
          </a:prstGeom>
          <a:noFill/>
          <a:ln w="31750" cap="flat" cmpd="sng">
            <a:solidFill>
              <a:srgbClr val="AF8C65"/>
            </a:solidFill>
            <a:prstDash val="solid"/>
            <a:miter/>
            <a:headEnd type="none" w="med" len="med"/>
            <a:tailEnd type="none" w="med" len="med"/>
          </a:ln>
        </p:spPr>
      </p:pic>
      <p:sp>
        <p:nvSpPr>
          <p:cNvPr id="14" name="文本框 13"/>
          <p:cNvSpPr txBox="1"/>
          <p:nvPr/>
        </p:nvSpPr>
        <p:spPr>
          <a:xfrm>
            <a:off x="4481513" y="1122363"/>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sp>
        <p:nvSpPr>
          <p:cNvPr id="2" name="文本框 1"/>
          <p:cNvSpPr txBox="1"/>
          <p:nvPr/>
        </p:nvSpPr>
        <p:spPr>
          <a:xfrm>
            <a:off x="2265680" y="1037590"/>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（三）积极引领社会风尚</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14" grpId="0"/>
      <p:bldP spid="14"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8"/>
          <p:cNvGrpSpPr/>
          <p:nvPr/>
        </p:nvGrpSpPr>
        <p:grpSpPr>
          <a:xfrm>
            <a:off x="5476875" y="2376488"/>
            <a:ext cx="1049338" cy="979487"/>
            <a:chOff x="1291220" y="2335342"/>
            <a:chExt cx="1398895" cy="1306380"/>
          </a:xfrm>
        </p:grpSpPr>
        <p:grpSp>
          <p:nvGrpSpPr>
            <p:cNvPr id="17" name="组合 10"/>
            <p:cNvGrpSpPr/>
            <p:nvPr/>
          </p:nvGrpSpPr>
          <p:grpSpPr>
            <a:xfrm>
              <a:off x="1291220" y="2335342"/>
              <a:ext cx="1306380" cy="1306380"/>
              <a:chOff x="304800" y="673100"/>
              <a:chExt cx="4000500" cy="4000500"/>
            </a:xfrm>
            <a:effectLst>
              <a:outerShdw blurRad="444500" dist="254000" dir="8100000" algn="tr" rotWithShape="0">
                <a:prstClr val="black">
                  <a:alpha val="50000"/>
                </a:prstClr>
              </a:outerShdw>
            </a:effectLst>
          </p:grpSpPr>
          <p:sp>
            <p:nvSpPr>
              <p:cNvPr id="20" name="同心圆 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black"/>
                  </a:solidFill>
                  <a:latin typeface="等线" panose="02010600030101010101" charset="-122"/>
                  <a:ea typeface="等线" panose="02010600030101010101" charset="-122"/>
                </a:endParaRPr>
              </a:p>
            </p:txBody>
          </p:sp>
          <p:sp>
            <p:nvSpPr>
              <p:cNvPr id="25" name="椭圆 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12700" cap="flat" cmpd="sng" algn="ctr">
                <a:noFill/>
                <a:prstDash val="solid"/>
                <a:miter lim="800000"/>
              </a:ln>
              <a:effectLst/>
            </p:spPr>
            <p:txBody>
              <a:bodyPr anchor="ctr"/>
              <a:lstStyle/>
              <a:p>
                <a:pPr algn="ctr" eaLnBrk="1" fontAlgn="auto" hangingPunct="1">
                  <a:spcBef>
                    <a:spcPts val="0"/>
                  </a:spcBef>
                  <a:spcAft>
                    <a:spcPts val="0"/>
                  </a:spcAft>
                  <a:defRPr/>
                </a:pPr>
                <a:endParaRPr lang="zh-CN" altLang="en-US" sz="1800" strike="noStrike" kern="0" noProof="1">
                  <a:solidFill>
                    <a:prstClr val="white"/>
                  </a:solidFill>
                  <a:latin typeface="等线" panose="02010600030101010101" charset="-122"/>
                  <a:ea typeface="等线" panose="02010600030101010101" charset="-122"/>
                </a:endParaRPr>
              </a:p>
            </p:txBody>
          </p:sp>
        </p:grpSp>
        <p:sp>
          <p:nvSpPr>
            <p:cNvPr id="57347" name="矩形 14"/>
            <p:cNvSpPr/>
            <p:nvPr/>
          </p:nvSpPr>
          <p:spPr>
            <a:xfrm>
              <a:off x="1383315" y="2757574"/>
              <a:ext cx="1306800" cy="491216"/>
            </a:xfrm>
            <a:prstGeom prst="rect">
              <a:avLst/>
            </a:prstGeom>
            <a:noFill/>
            <a:ln w="9525">
              <a:noFill/>
            </a:ln>
          </p:spPr>
          <p:txBody>
            <a:bodyPr anchor="t" anchorCtr="0">
              <a:spAutoFit/>
            </a:bodyPr>
            <a:lstStyle/>
            <a:p>
              <a:r>
                <a:rPr lang="zh-CN" altLang="en-US" b="1">
                  <a:solidFill>
                    <a:srgbClr val="000000"/>
                  </a:solidFill>
                  <a:latin typeface="Arial" panose="020B0604020202020204" pitchFamily="34" charset="0"/>
                  <a:ea typeface="宋体" panose="02010600030101010101" pitchFamily="2" charset="-122"/>
                  <a:sym typeface="宋体" panose="02010600030101010101" pitchFamily="2" charset="-122"/>
                </a:rPr>
                <a:t>促和谐</a:t>
              </a:r>
              <a:endParaRPr lang="zh-CN" altLang="en-US" b="1">
                <a:solidFill>
                  <a:srgbClr val="000000"/>
                </a:solidFill>
                <a:latin typeface="Arial" panose="020B0604020202020204" pitchFamily="34" charset="0"/>
                <a:ea typeface="宋体" panose="02010600030101010101" pitchFamily="2" charset="-122"/>
                <a:sym typeface="宋体" panose="02010600030101010101" pitchFamily="2" charset="-122"/>
              </a:endParaRPr>
            </a:p>
          </p:txBody>
        </p:sp>
      </p:grpSp>
      <p:pic>
        <p:nvPicPr>
          <p:cNvPr id="26" name="Picture 11"/>
          <p:cNvPicPr>
            <a:picLocks noChangeAspect="1"/>
          </p:cNvPicPr>
          <p:nvPr/>
        </p:nvPicPr>
        <p:blipFill>
          <a:blip r:embed="rId1"/>
          <a:stretch>
            <a:fillRect/>
          </a:stretch>
        </p:blipFill>
        <p:spPr>
          <a:xfrm>
            <a:off x="6743700" y="2543175"/>
            <a:ext cx="2376488" cy="2614613"/>
          </a:xfrm>
          <a:prstGeom prst="rect">
            <a:avLst/>
          </a:prstGeom>
          <a:noFill/>
          <a:ln w="9525">
            <a:noFill/>
          </a:ln>
        </p:spPr>
      </p:pic>
      <p:sp>
        <p:nvSpPr>
          <p:cNvPr id="27" name="Text Box 12"/>
          <p:cNvSpPr txBox="1"/>
          <p:nvPr/>
        </p:nvSpPr>
        <p:spPr>
          <a:xfrm>
            <a:off x="2143125" y="3481388"/>
            <a:ext cx="3455988" cy="1753235"/>
          </a:xfrm>
          <a:prstGeom prst="rect">
            <a:avLst/>
          </a:prstGeom>
          <a:solidFill>
            <a:srgbClr val="AF8C65"/>
          </a:solidFill>
          <a:ln w="9525">
            <a:noFill/>
          </a:ln>
        </p:spPr>
        <p:txBody>
          <a:bodyPr anchor="t" anchorCtr="0">
            <a:spAutoFit/>
          </a:bodyPr>
          <a:lstStyle/>
          <a:p>
            <a:pPr>
              <a:lnSpc>
                <a:spcPct val="150000"/>
              </a:lnSpc>
              <a:spcBef>
                <a:spcPct val="50000"/>
              </a:spcBef>
            </a:pPr>
            <a:r>
              <a:rPr lang="zh-CN" altLang="en-US" b="1" dirty="0">
                <a:latin typeface="Arial" panose="020B0604020202020204" pitchFamily="34" charset="0"/>
                <a:ea typeface="宋体" panose="02010600030101010101" pitchFamily="2" charset="-122"/>
              </a:rPr>
              <a:t>民主法治、公平正义、诚信友爱、充满活力、安定有序、人和自然和谐相处的社会，是国家富强、民族复兴、人民幸福的重要保证。</a:t>
            </a:r>
            <a:endParaRPr lang="zh-CN" altLang="en-US" b="1" dirty="0">
              <a:latin typeface="Arial" panose="020B0604020202020204" pitchFamily="34" charset="0"/>
              <a:ea typeface="宋体" panose="02010600030101010101" pitchFamily="2" charset="-122"/>
            </a:endParaRPr>
          </a:p>
        </p:txBody>
      </p:sp>
      <p:sp>
        <p:nvSpPr>
          <p:cNvPr id="15" name="文本框 14"/>
          <p:cNvSpPr txBox="1"/>
          <p:nvPr/>
        </p:nvSpPr>
        <p:spPr>
          <a:xfrm>
            <a:off x="4168775" y="1133475"/>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sp>
        <p:nvSpPr>
          <p:cNvPr id="2" name="文本框 1"/>
          <p:cNvSpPr txBox="1"/>
          <p:nvPr/>
        </p:nvSpPr>
        <p:spPr>
          <a:xfrm>
            <a:off x="1958340" y="113347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（三）积极引领社会风尚</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iterate type="lt">
                                    <p:tmPct val="10000"/>
                                  </p:iterate>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5" name="PA-矩形 13"/>
          <p:cNvSpPr/>
          <p:nvPr>
            <p:custDataLst>
              <p:tags r:id="rId1"/>
            </p:custDataLst>
          </p:nvPr>
        </p:nvSpPr>
        <p:spPr>
          <a:xfrm>
            <a:off x="2493963" y="2566988"/>
            <a:ext cx="7194550" cy="553085"/>
          </a:xfrm>
          <a:prstGeom prst="rect">
            <a:avLst/>
          </a:prstGeom>
          <a:noFill/>
          <a:ln w="9525">
            <a:noFill/>
          </a:ln>
        </p:spPr>
        <p:txBody>
          <a:bodyPr wrap="square" anchor="t" anchorCtr="0">
            <a:spAutoFit/>
          </a:bodyPr>
          <a:lstStyle/>
          <a:p>
            <a:pPr algn="ctr">
              <a:buFont typeface="Arial" panose="020B0604020202020204" pitchFamily="34" charset="0"/>
            </a:pPr>
            <a:r>
              <a:rPr lang="zh-CN" altLang="en-US" sz="3000" b="1" dirty="0">
                <a:latin typeface="华文新魏" panose="02010800040101010101" pitchFamily="2" charset="-122"/>
                <a:ea typeface="华文新魏" panose="02010800040101010101" pitchFamily="2" charset="-122"/>
              </a:rPr>
              <a:t>做社会主义道德的示范者和引领者</a:t>
            </a:r>
            <a:endParaRPr lang="zh-CN" altLang="en-US" sz="3000" b="1" dirty="0">
              <a:latin typeface="华文新魏" panose="02010800040101010101" pitchFamily="2" charset="-122"/>
              <a:ea typeface="华文新魏" panose="02010800040101010101" pitchFamily="2" charset="-122"/>
            </a:endParaRPr>
          </a:p>
        </p:txBody>
      </p:sp>
      <p:grpSp>
        <p:nvGrpSpPr>
          <p:cNvPr id="22" name="组合 21"/>
          <p:cNvGrpSpPr/>
          <p:nvPr/>
        </p:nvGrpSpPr>
        <p:grpSpPr>
          <a:xfrm>
            <a:off x="2628900" y="3206750"/>
            <a:ext cx="7285038" cy="3197225"/>
            <a:chOff x="0" y="2590755"/>
            <a:chExt cx="13134161" cy="6000961"/>
          </a:xfrm>
        </p:grpSpPr>
        <p:pic>
          <p:nvPicPr>
            <p:cNvPr id="59395" name="图片 20"/>
            <p:cNvPicPr>
              <a:picLocks noChangeAspect="1"/>
            </p:cNvPicPr>
            <p:nvPr/>
          </p:nvPicPr>
          <p:blipFill>
            <a:blip r:embed="rId2"/>
            <a:srcRect l="200" t="371" b="810"/>
            <a:stretch>
              <a:fillRect/>
            </a:stretch>
          </p:blipFill>
          <p:spPr>
            <a:xfrm>
              <a:off x="0" y="2590755"/>
              <a:ext cx="4020498" cy="6000961"/>
            </a:xfrm>
            <a:prstGeom prst="rect">
              <a:avLst/>
            </a:prstGeom>
            <a:noFill/>
            <a:ln w="9525">
              <a:noFill/>
            </a:ln>
          </p:spPr>
        </p:pic>
        <p:sp>
          <p:nvSpPr>
            <p:cNvPr id="2" name="矩形 1"/>
            <p:cNvSpPr/>
            <p:nvPr/>
          </p:nvSpPr>
          <p:spPr>
            <a:xfrm>
              <a:off x="4692489" y="2738515"/>
              <a:ext cx="8441672" cy="5437216"/>
            </a:xfrm>
            <a:prstGeom prst="rect">
              <a:avLst/>
            </a:prstGeom>
            <a:solidFill>
              <a:srgbClr val="E5E2D0"/>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indent="539750" defTabSz="914400" fontAlgn="base">
                <a:lnSpc>
                  <a:spcPct val="114000"/>
                </a:lnSpc>
                <a:buClr>
                  <a:srgbClr val="486AC1"/>
                </a:buClr>
                <a:buSzPct val="100000"/>
                <a:buFont typeface="Arial" panose="020B0604020202020204" pitchFamily="34" charset="0"/>
                <a:buNone/>
                <a:defRPr/>
              </a:pPr>
              <a:r>
                <a:rPr lang="zh-CN" altLang="zh-CN" sz="2000" strike="noStrike" noProof="1">
                  <a:solidFill>
                    <a:schemeClr val="tx1">
                      <a:lumMod val="85000"/>
                      <a:lumOff val="15000"/>
                    </a:schemeClr>
                  </a:solidFill>
                  <a:latin typeface="微软雅黑" panose="020B0503020204020204" pitchFamily="34" charset="-122"/>
                  <a:ea typeface="微软雅黑" panose="020B0503020204020204" pitchFamily="34" charset="-122"/>
                </a:rPr>
                <a:t>新时代的大学生作为实现民族伟大复兴重任的</a:t>
              </a:r>
              <a:r>
                <a:rPr lang="zh-CN" altLang="zh-CN" sz="2000" strike="noStrike" noProof="1">
                  <a:solidFill>
                    <a:srgbClr val="FF0000"/>
                  </a:solidFill>
                  <a:latin typeface="微软雅黑" panose="020B0503020204020204" pitchFamily="34" charset="-122"/>
                  <a:ea typeface="微软雅黑" panose="020B0503020204020204" pitchFamily="34" charset="-122"/>
                </a:rPr>
                <a:t>中坚力量</a:t>
              </a:r>
              <a:r>
                <a:rPr lang="zh-CN" altLang="zh-CN" sz="2000" strike="noStrike" noProof="1">
                  <a:solidFill>
                    <a:schemeClr val="tx1">
                      <a:lumMod val="85000"/>
                      <a:lumOff val="15000"/>
                    </a:schemeClr>
                  </a:solidFill>
                  <a:latin typeface="微软雅黑" panose="020B0503020204020204" pitchFamily="34" charset="-122"/>
                  <a:ea typeface="微软雅黑" panose="020B0503020204020204" pitchFamily="34" charset="-122"/>
                </a:rPr>
                <a:t>，其道德状态和精神风貌</a:t>
              </a:r>
              <a:r>
                <a:rPr lang="zh-CN" altLang="zh-CN" sz="2000" strike="noStrike" noProof="1">
                  <a:solidFill>
                    <a:srgbClr val="FF0000"/>
                  </a:solidFill>
                  <a:latin typeface="微软雅黑" panose="020B0503020204020204" pitchFamily="34" charset="-122"/>
                  <a:ea typeface="微软雅黑" panose="020B0503020204020204" pitchFamily="34" charset="-122"/>
                </a:rPr>
                <a:t>在很大程度上影响</a:t>
              </a:r>
              <a:r>
                <a:rPr lang="zh-CN" altLang="zh-CN" sz="2000" strike="noStrike" noProof="1">
                  <a:solidFill>
                    <a:schemeClr val="tx1">
                      <a:lumMod val="85000"/>
                      <a:lumOff val="15000"/>
                    </a:schemeClr>
                  </a:solidFill>
                  <a:latin typeface="微软雅黑" panose="020B0503020204020204" pitchFamily="34" charset="-122"/>
                  <a:ea typeface="微软雅黑" panose="020B0503020204020204" pitchFamily="34" charset="-122"/>
                </a:rPr>
                <a:t>着整个社会的道德状态和精神风貌。大学生要</a:t>
              </a:r>
              <a:r>
                <a:rPr lang="zh-CN" altLang="zh-CN" sz="2000" strike="noStrike" noProof="1">
                  <a:solidFill>
                    <a:schemeClr val="accent2"/>
                  </a:solidFill>
                  <a:latin typeface="微软雅黑" panose="020B0503020204020204" pitchFamily="34" charset="-122"/>
                  <a:ea typeface="微软雅黑" panose="020B0503020204020204" pitchFamily="34" charset="-122"/>
                </a:rPr>
                <a:t>以高度的主人翁精神，积极参与各种精神文明创建活动，为家庭谋幸福、为他人送温暖、为社会作贡献</a:t>
              </a:r>
              <a:r>
                <a:rPr lang="zh-CN" altLang="zh-CN" sz="2000" strike="noStrike" noProof="1">
                  <a:solidFill>
                    <a:schemeClr val="tx1">
                      <a:lumMod val="85000"/>
                      <a:lumOff val="15000"/>
                    </a:schemeClr>
                  </a:solidFill>
                  <a:latin typeface="微软雅黑" panose="020B0503020204020204" pitchFamily="34" charset="-122"/>
                  <a:ea typeface="微软雅黑" panose="020B0503020204020204" pitchFamily="34" charset="-122"/>
                </a:rPr>
                <a:t>，不断引领社会风尚，提升道德品质。</a:t>
              </a:r>
              <a:endParaRPr lang="zh-CN" altLang="zh-CN" sz="2000" strike="noStrike" noProof="1">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4600575" y="973138"/>
            <a:ext cx="636270" cy="106680"/>
          </a:xfrm>
          <a:prstGeom prst="rect">
            <a:avLst/>
          </a:prstGeom>
          <a:noFill/>
        </p:spPr>
        <p:txBody>
          <a:bodyPr wrap="none" rtlCol="0">
            <a:spAutoFit/>
          </a:bodyPr>
          <a:lstStyle/>
          <a:p>
            <a:r>
              <a:rPr lang="zh-CN" altLang="en-US" sz="100" b="1" spc="300" noProof="1">
                <a:latin typeface="+mj-ea"/>
                <a:ea typeface="宋体" panose="02010600030101010101" pitchFamily="2" charset="-122"/>
                <a:cs typeface="+mn-cs"/>
                <a:sym typeface="+mn-ea"/>
              </a:rPr>
              <a:t>向上向善 知行合一</a:t>
            </a:r>
            <a:endParaRPr lang="zh-CN" altLang="en-US" sz="100" b="1" spc="300" noProof="1">
              <a:latin typeface="+mj-ea"/>
              <a:sym typeface="+mn-ea"/>
            </a:endParaRPr>
          </a:p>
        </p:txBody>
      </p:sp>
      <p:sp>
        <p:nvSpPr>
          <p:cNvPr id="59401" name="文本框 4"/>
          <p:cNvSpPr txBox="1"/>
          <p:nvPr/>
        </p:nvSpPr>
        <p:spPr>
          <a:xfrm>
            <a:off x="4962525" y="1801813"/>
            <a:ext cx="2933700" cy="368300"/>
          </a:xfrm>
          <a:prstGeom prst="rect">
            <a:avLst/>
          </a:prstGeom>
          <a:noFill/>
          <a:ln w="9525">
            <a:noFill/>
          </a:ln>
        </p:spPr>
        <p:txBody>
          <a:bodyPr wrap="square" anchor="t" anchorCtr="0">
            <a:spAutoFit/>
          </a:bodyPr>
          <a:lstStyle/>
          <a:p>
            <a:r>
              <a:rPr lang="zh-CN" altLang="en-US" b="1">
                <a:latin typeface="Arial" panose="020B0604020202020204" pitchFamily="34" charset="0"/>
                <a:ea typeface="宋体" panose="02010600030101010101" pitchFamily="2" charset="-122"/>
              </a:rPr>
              <a:t>课 堂 小 结</a:t>
            </a:r>
            <a:endParaRPr lang="zh-CN" altLang="en-US" b="1">
              <a:latin typeface="Arial" panose="020B0604020202020204" pitchFamily="34" charset="0"/>
              <a:ea typeface="宋体" panose="02010600030101010101" pitchFamily="2" charset="-122"/>
            </a:endParaRPr>
          </a:p>
        </p:txBody>
      </p:sp>
      <p:sp>
        <p:nvSpPr>
          <p:cNvPr id="4" name="文本框 3"/>
          <p:cNvSpPr txBox="1"/>
          <p:nvPr/>
        </p:nvSpPr>
        <p:spPr>
          <a:xfrm>
            <a:off x="2494280" y="973455"/>
            <a:ext cx="4653280" cy="583565"/>
          </a:xfrm>
          <a:prstGeom prst="rect">
            <a:avLst/>
          </a:prstGeom>
          <a:noFill/>
        </p:spPr>
        <p:txBody>
          <a:bodyPr wrap="none" rtlCol="0" anchor="t">
            <a:spAutoFit/>
          </a:bodyPr>
          <a:lstStyle/>
          <a:p>
            <a:r>
              <a:rPr lang="zh-CN" altLang="en-US" sz="3200">
                <a:latin typeface="微软雅黑" panose="020B0503020204020204" pitchFamily="34" charset="-122"/>
                <a:ea typeface="微软雅黑" panose="020B0503020204020204" pitchFamily="34" charset="-122"/>
                <a:sym typeface="+mn-ea"/>
              </a:rPr>
              <a:t>（三）积极引领社会风尚</a:t>
            </a:r>
            <a:endParaRPr lang="zh-CN" altLang="en-US"/>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700" fill="hold">
                                          <p:stCondLst>
                                            <p:cond delay="0"/>
                                          </p:stCondLst>
                                        </p:cTn>
                                        <p:tgtEl>
                                          <p:spTgt spid="138245"/>
                                        </p:tgtEl>
                                        <p:attrNameLst>
                                          <p:attrName>style.visibility</p:attrName>
                                        </p:attrNameLst>
                                      </p:cBhvr>
                                      <p:to>
                                        <p:strVal val="visible"/>
                                      </p:to>
                                    </p:set>
                                    <p:anim to="" calcmode="lin" valueType="num">
                                      <p:cBhvr>
                                        <p:cTn id="7" dur="700" fill="hold">
                                          <p:stCondLst>
                                            <p:cond delay="0"/>
                                          </p:stCondLst>
                                        </p:cTn>
                                        <p:tgtEl>
                                          <p:spTgt spid="138245"/>
                                        </p:tgtEl>
                                        <p:attrNameLst>
                                          <p:attrName>ppt_x</p:attrName>
                                        </p:attrNameLst>
                                      </p:cBhvr>
                                      <p:tavLst>
                                        <p:tav tm="0" fmla="#ppt_x-#ppt_w*1.2*((1.5-1.5*$)^3-(1.5-1.5*$)^2)">
                                          <p:val>
                                            <p:fltVal val="0"/>
                                          </p:val>
                                        </p:tav>
                                        <p:tav tm="100000">
                                          <p:val>
                                            <p:fltVal val="1"/>
                                          </p:val>
                                        </p:tav>
                                      </p:tavLst>
                                    </p:anim>
                                    <p:anim to="" calcmode="lin" valueType="num">
                                      <p:cBhvr>
                                        <p:cTn id="8" dur="700" fill="hold">
                                          <p:stCondLst>
                                            <p:cond delay="0"/>
                                          </p:stCondLst>
                                        </p:cTn>
                                        <p:tgtEl>
                                          <p:spTgt spid="138245"/>
                                        </p:tgtEl>
                                        <p:attrNameLst>
                                          <p:attrName>ppt_h</p:attrName>
                                        </p:attrNameLst>
                                      </p:cBhvr>
                                      <p:tavLst>
                                        <p:tav tm="0" fmla="#ppt_h/2*($)^6">
                                          <p:val>
                                            <p:fltVal val="0"/>
                                          </p:val>
                                        </p:tav>
                                        <p:tav tm="50000" fmla="#ppt_h-#ppt_h/2*(2-$)^6">
                                          <p:val>
                                            <p:fltVal val="1"/>
                                          </p:val>
                                        </p:tav>
                                        <p:tav tm="100000">
                                          <p:val>
                                            <p:fltVal val="2"/>
                                          </p:val>
                                        </p:tav>
                                      </p:tavLst>
                                    </p:anim>
                                    <p:anim to="" calcmode="lin" valueType="num">
                                      <p:cBhvr>
                                        <p:cTn id="9" dur="700" fill="hold">
                                          <p:stCondLst>
                                            <p:cond delay="0"/>
                                          </p:stCondLst>
                                        </p:cTn>
                                        <p:tgtEl>
                                          <p:spTgt spid="138245"/>
                                        </p:tgtEl>
                                        <p:attrNameLst>
                                          <p:attrName>ppt_w</p:attrName>
                                        </p:attrNameLst>
                                      </p:cBhvr>
                                      <p:tavLst>
                                        <p:tav tm="0" fmla="#ppt_w/2*($)^6">
                                          <p:val>
                                            <p:fltVal val="0"/>
                                          </p:val>
                                        </p:tav>
                                        <p:tav tm="50000" fmla="#ppt_w-#ppt_w/2*(2-$)^6">
                                          <p:val>
                                            <p:fltVal val="1"/>
                                          </p:val>
                                        </p:tav>
                                        <p:tav tm="100000">
                                          <p:val>
                                            <p:fltVal val="2"/>
                                          </p:val>
                                        </p:tav>
                                      </p:tavLst>
                                    </p:anim>
                                  </p:childTnLst>
                                </p:cTn>
                              </p:par>
                            </p:childTnLst>
                          </p:cTn>
                        </p:par>
                        <p:par>
                          <p:cTn id="10" fill="hold">
                            <p:stCondLst>
                              <p:cond delay="0"/>
                            </p:stCondLst>
                            <p:childTnLst>
                              <p:par>
                                <p:cTn id="11" presetID="2" presetClass="entr" presetSubtype="4" decel="100000" fill="hold" nodeType="afterEffect">
                                  <p:stCondLst>
                                    <p:cond delay="10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1+#ppt_h/2"/>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36570" y="1914525"/>
            <a:ext cx="5869940" cy="3216910"/>
            <a:chOff x="-282732" y="0"/>
            <a:chExt cx="5601077" cy="3250003"/>
          </a:xfrm>
        </p:grpSpPr>
        <p:sp>
          <p:nvSpPr>
            <p:cNvPr id="3" name="矩形 2"/>
            <p:cNvSpPr/>
            <p:nvPr/>
          </p:nvSpPr>
          <p:spPr>
            <a:xfrm>
              <a:off x="-282732" y="219404"/>
              <a:ext cx="5601077" cy="303059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6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本次授课结束</a:t>
              </a:r>
              <a:endParaRPr kumimoji="0" lang="zh-CN" altLang="en-US" sz="6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r>
                <a:rPr kumimoji="0" lang="zh-CN" altLang="en-US"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感谢聆听！</a:t>
              </a:r>
              <a:endParaRPr kumimoji="0" lang="zh-CN" altLang="en-US" sz="6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 name="矩形 3"/>
            <p:cNvSpPr/>
            <p:nvPr/>
          </p:nvSpPr>
          <p:spPr>
            <a:xfrm>
              <a:off x="332362" y="0"/>
              <a:ext cx="1816478" cy="213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504" y="1390388"/>
            <a:ext cx="11887339" cy="54676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致谢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ctr"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第五章课件由以下学校教师一起完成，特此感谢</a:t>
            </a: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endParaRPr>
          </a:p>
          <a:p>
            <a:pPr marL="0" marR="0" lvl="0" indent="0" algn="l" defTabSz="914400" rtl="0" eaLnBrk="1" fontAlgn="auto" latinLnBrk="0" hangingPunct="1">
              <a:lnSpc>
                <a:spcPct val="90000"/>
              </a:lnSpc>
              <a:spcBef>
                <a:spcPct val="0"/>
              </a:spcBef>
              <a:spcAft>
                <a:spcPts val="0"/>
              </a:spcAft>
              <a:buClrTx/>
              <a:buSzTx/>
              <a:buFontTx/>
              <a:buNone/>
              <a:defRPr/>
            </a:pP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t>                     </a:t>
            </a:r>
            <a:br>
              <a:rPr kumimoji="0" lang="en-US" altLang="zh-CN"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j-cs"/>
              </a:rPr>
            </a:br>
            <a:endParaRPr kumimoji="0" lang="zh-CN"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黑体" panose="02010609060101010101" charset="-122"/>
              <a:ea typeface="黑体" panose="02010609060101010101" charset="-122"/>
              <a:cs typeface="+mj-cs"/>
            </a:endParaRPr>
          </a:p>
        </p:txBody>
      </p:sp>
      <p:graphicFrame>
        <p:nvGraphicFramePr>
          <p:cNvPr id="4" name="表格 3"/>
          <p:cNvGraphicFramePr>
            <a:graphicFrameLocks noGrp="1"/>
          </p:cNvGraphicFramePr>
          <p:nvPr>
            <p:custDataLst>
              <p:tags r:id="rId1"/>
            </p:custDataLst>
          </p:nvPr>
        </p:nvGraphicFramePr>
        <p:xfrm>
          <a:off x="1630421" y="3189168"/>
          <a:ext cx="9481864" cy="2900496"/>
        </p:xfrm>
        <a:graphic>
          <a:graphicData uri="http://schemas.openxmlformats.org/drawingml/2006/table">
            <a:tbl>
              <a:tblPr firstRow="1" firstCol="1" bandRow="1">
                <a:tableStyleId>{5C22544A-7EE6-4342-B048-85BDC9FD1C3A}</a:tableStyleId>
              </a:tblPr>
              <a:tblGrid>
                <a:gridCol w="3112060"/>
                <a:gridCol w="3642102"/>
                <a:gridCol w="2727702"/>
              </a:tblGrid>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负责人、统筹</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rPr>
                        <a:t>江西环境工程职业学院</a:t>
                      </a:r>
                      <a:endParaRPr kumimoji="0" lang="zh-CN" altLang="en-US" sz="2200" b="0" i="0" u="none" strike="noStrike" kern="1200" cap="none" spc="0" normalizeH="0" baseline="0" noProof="0" dirty="0">
                        <a:ln>
                          <a:noFill/>
                        </a:ln>
                        <a:solidFill>
                          <a:prstClr val="black"/>
                        </a:solidFill>
                        <a:effectLst/>
                        <a:uLnTx/>
                        <a:uFillTx/>
                        <a:latin typeface="+mn-ea"/>
                        <a:ea typeface="+mn-ea"/>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邱哲彦</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540030">
                <a:tc>
                  <a:txBody>
                    <a:bodyPr/>
                    <a:lstStyle/>
                    <a:p>
                      <a:pPr marL="0" algn="just" defTabSz="914400" rtl="0" eaLnBrk="1" latinLnBrk="0" hangingPunct="1">
                        <a:spcAft>
                          <a:spcPts val="0"/>
                        </a:spcAft>
                      </a:pPr>
                      <a:r>
                        <a:rPr lang="zh-CN" altLang="en-US" sz="2200" b="0" kern="100" dirty="0">
                          <a:solidFill>
                            <a:schemeClr val="tx1"/>
                          </a:solidFill>
                          <a:effectLst/>
                          <a:latin typeface="+mn-ea"/>
                          <a:ea typeface="+mn-ea"/>
                          <a:cs typeface="+mn-cs"/>
                        </a:rPr>
                        <a:t>第一节</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rPr>
                        <a:t>长春职业技术学院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杨娟、王庆云</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ea"/>
                          <a:ea typeface="+mn-ea"/>
                          <a:cs typeface="+mn-cs"/>
                        </a:rPr>
                        <a:t>第二节</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200" b="0" noProof="0" dirty="0">
                          <a:ln>
                            <a:noFill/>
                          </a:ln>
                          <a:solidFill>
                            <a:prstClr val="black"/>
                          </a:solidFill>
                          <a:effectLst/>
                          <a:uLnTx/>
                          <a:uFillTx/>
                          <a:latin typeface="+mn-ea"/>
                          <a:sym typeface="微软雅黑" panose="020B0503020204020204" pitchFamily="34" charset="-122"/>
                        </a:rPr>
                        <a:t>江西环境工程职业学院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邱哲彦、赖秀冬</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ea"/>
                          <a:ea typeface="+mn-ea"/>
                          <a:cs typeface="+mn-cs"/>
                        </a:rPr>
                        <a:t>第三节第一、二目</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rPr>
                        <a:t>宁夏职业技术学院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王顺和、纪文梅</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r h="606812">
                <a:tc>
                  <a:txBody>
                    <a:bodyPr/>
                    <a:lstStyle/>
                    <a:p>
                      <a:pPr algn="just">
                        <a:spcAft>
                          <a:spcPts val="0"/>
                        </a:spcAft>
                      </a:pPr>
                      <a:r>
                        <a:rPr lang="zh-CN" altLang="en-US" sz="2200" b="0" kern="100" dirty="0">
                          <a:solidFill>
                            <a:schemeClr val="tx1"/>
                          </a:solidFill>
                          <a:effectLst/>
                          <a:latin typeface="+mn-ea"/>
                          <a:ea typeface="+mn-ea"/>
                          <a:cs typeface="+mn-cs"/>
                        </a:rPr>
                        <a:t>第三节第三、四目</a:t>
                      </a:r>
                      <a:endParaRPr lang="zh-CN" altLang="en-US" sz="2200" b="0" kern="100" dirty="0">
                        <a:solidFill>
                          <a:schemeClr val="tx1"/>
                        </a:solidFill>
                        <a:effectLst/>
                        <a:latin typeface="+mn-ea"/>
                        <a:ea typeface="+mn-ea"/>
                        <a:cs typeface="+mn-cs"/>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rPr>
                        <a:t>顺德职业技术学院</a:t>
                      </a:r>
                      <a:endParaRPr kumimoji="0" lang="zh-CN" altLang="en-US" sz="22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mn-cs"/>
                        <a:sym typeface="微软雅黑" panose="020B0503020204020204" pitchFamily="34" charset="-122"/>
                      </a:endParaRPr>
                    </a:p>
                  </a:txBody>
                  <a:tcPr marL="68580" marR="68580" marT="0" marB="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a:r>
                        <a:rPr kumimoji="0" lang="zh-CN" altLang="en-US" sz="2200" b="0" i="0" u="none" strike="noStrike" kern="1200" cap="none" spc="0" normalizeH="0" baseline="0" dirty="0">
                          <a:ln>
                            <a:noFill/>
                          </a:ln>
                          <a:solidFill>
                            <a:prstClr val="black"/>
                          </a:solidFill>
                          <a:effectLst/>
                          <a:uLnTx/>
                          <a:uFillTx/>
                          <a:latin typeface="+mn-ea"/>
                          <a:ea typeface="+mn-ea"/>
                          <a:cs typeface="+mn-cs"/>
                        </a:rPr>
                        <a:t>徐婷婷</a:t>
                      </a:r>
                      <a:endParaRPr kumimoji="0" lang="zh-CN" altLang="en-US" sz="2200" b="0" i="0" u="none" strike="noStrike" kern="1200" cap="none" spc="0" normalizeH="0" baseline="0" dirty="0">
                        <a:ln>
                          <a:noFill/>
                        </a:ln>
                        <a:solidFill>
                          <a:prstClr val="black"/>
                        </a:solidFill>
                        <a:effectLst/>
                        <a:uLnTx/>
                        <a:uFillTx/>
                        <a:latin typeface="+mn-ea"/>
                        <a:ea typeface="+mn-ea"/>
                        <a:cs typeface="+mn-cs"/>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4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文本框 1"/>
          <p:cNvSpPr txBox="1"/>
          <p:nvPr/>
        </p:nvSpPr>
        <p:spPr>
          <a:xfrm>
            <a:off x="2669540" y="1422400"/>
            <a:ext cx="7079615" cy="398780"/>
          </a:xfrm>
          <a:prstGeom prst="rect">
            <a:avLst/>
          </a:prstGeom>
          <a:noFill/>
        </p:spPr>
        <p:txBody>
          <a:bodyPr wrap="square" rtlCol="0">
            <a:spAutoFit/>
          </a:bodyPr>
          <a:lstStyle/>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视频：</a:t>
            </a:r>
            <a:r>
              <a:rPr lang="en-US" altLang="zh-CN" sz="20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习近平推动形成社会主义家庭文明新风尚</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习近平：推动形成社会主义家庭文明新风尚">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178685" y="2089785"/>
            <a:ext cx="6965315" cy="3777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p:cNvPicPr>
            <a:picLocks noChangeAspect="1"/>
          </p:cNvPicPr>
          <p:nvPr/>
        </p:nvPicPr>
        <p:blipFill>
          <a:blip r:embed="rId1" cstate="print">
            <a:extLst>
              <a:ext uri="{BEBA8EAE-BF5A-486C-A8C5-ECC9F3942E4B}">
                <a14:imgProps xmlns:a14="http://schemas.microsoft.com/office/drawing/2010/main">
                  <a14:imgLayer r:embed="rId2">
                    <a14:imgEffect>
                      <a14:colorTemperature colorTemp="5300"/>
                    </a14:imgEffect>
                  </a14:imgLayer>
                </a14:imgProps>
              </a:ext>
              <a:ext uri="{28A0092B-C50C-407E-A947-70E740481C1C}">
                <a14:useLocalDpi xmlns:a14="http://schemas.microsoft.com/office/drawing/2010/main" val="0"/>
              </a:ext>
            </a:extLst>
          </a:blip>
          <a:srcRect/>
          <a:stretch>
            <a:fillRect/>
          </a:stretch>
        </p:blipFill>
        <p:spPr>
          <a:xfrm flipH="1">
            <a:off x="401620" y="153584"/>
            <a:ext cx="2093003" cy="1374102"/>
          </a:xfrm>
          <a:prstGeom prst="rect">
            <a:avLst/>
          </a:prstGeom>
        </p:spPr>
      </p:pic>
      <p:grpSp>
        <p:nvGrpSpPr>
          <p:cNvPr id="44033" name="组合 3"/>
          <p:cNvGrpSpPr/>
          <p:nvPr/>
        </p:nvGrpSpPr>
        <p:grpSpPr>
          <a:xfrm>
            <a:off x="1525905" y="2230755"/>
            <a:ext cx="8018145" cy="3322320"/>
            <a:chOff x="-13037" y="4482974"/>
            <a:chExt cx="7734990" cy="1445276"/>
          </a:xfrm>
        </p:grpSpPr>
        <p:pic>
          <p:nvPicPr>
            <p:cNvPr id="3" name="图片 2"/>
            <p:cNvPicPr>
              <a:picLocks noChangeAspect="1"/>
            </p:cNvPicPr>
            <p:nvPr/>
          </p:nvPicPr>
          <p:blipFill>
            <a:blip r:embed="rId3"/>
            <a:stretch>
              <a:fillRect/>
            </a:stretch>
          </p:blipFill>
          <p:spPr>
            <a:xfrm>
              <a:off x="-13037" y="4508730"/>
              <a:ext cx="7734990" cy="1419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文本框 3"/>
            <p:cNvSpPr txBox="1"/>
            <p:nvPr/>
          </p:nvSpPr>
          <p:spPr>
            <a:xfrm>
              <a:off x="3740095" y="4482974"/>
              <a:ext cx="1058933" cy="361043"/>
            </a:xfrm>
            <a:prstGeom prst="rect">
              <a:avLst/>
            </a:prstGeom>
            <a:noFill/>
          </p:spPr>
          <p:txBody>
            <a:bodyPr>
              <a:spAutoFit/>
            </a:bodyPr>
            <a:lstStyle/>
            <a:p>
              <a:pPr marR="0" algn="ctr" defTabSz="914400" fontAlgn="auto">
                <a:lnSpc>
                  <a:spcPct val="120000"/>
                </a:lnSpc>
                <a:spcBef>
                  <a:spcPts val="1400"/>
                </a:spcBef>
                <a:spcAft>
                  <a:spcPts val="0"/>
                </a:spcAft>
                <a:buClrTx/>
                <a:buSzTx/>
                <a:buFontTx/>
                <a:defRPr/>
              </a:pPr>
              <a:r>
                <a:rPr kumimoji="0" lang="zh-CN" altLang="en-US" sz="4000" b="1" kern="1200" cap="none" spc="0" normalizeH="0" baseline="0" noProof="0" dirty="0">
                  <a:solidFill>
                    <a:srgbClr val="FFFF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cs"/>
                  <a:sym typeface="+mn-ea"/>
                </a:rPr>
                <a:t>？</a:t>
              </a:r>
              <a:endParaRPr kumimoji="0" lang="zh-CN" altLang="en-US" sz="4000" b="1" kern="1200" cap="none" spc="0" normalizeH="0" baseline="0" noProof="0" dirty="0">
                <a:solidFill>
                  <a:srgbClr val="FFFF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mn-cs"/>
                <a:sym typeface="+mn-ea"/>
              </a:endParaRPr>
            </a:p>
          </p:txBody>
        </p:sp>
      </p:grpSp>
      <p:sp>
        <p:nvSpPr>
          <p:cNvPr id="5" name="文本框 4"/>
          <p:cNvSpPr txBox="1"/>
          <p:nvPr>
            <p:custDataLst>
              <p:tags r:id="rId4"/>
            </p:custDataLst>
          </p:nvPr>
        </p:nvSpPr>
        <p:spPr>
          <a:xfrm>
            <a:off x="2178685" y="986155"/>
            <a:ext cx="5760085" cy="784860"/>
          </a:xfrm>
          <a:prstGeom prst="rect">
            <a:avLst/>
          </a:prstGeom>
          <a:noFill/>
        </p:spPr>
        <p:txBody>
          <a:bodyPr wrap="none" rtlCol="0" anchor="t">
            <a:normAutofit/>
          </a:bodyPr>
          <a:lstStyle/>
          <a:p>
            <a:pPr>
              <a:spcBef>
                <a:spcPts val="0"/>
              </a:spcBef>
              <a:spcAft>
                <a:spcPts val="0"/>
              </a:spcAft>
              <a:buSzPct val="100000"/>
            </a:pPr>
            <a:r>
              <a:rPr lang="zh-CN" altLang="en-US" sz="3200" b="1" baseline="0" dirty="0">
                <a:latin typeface="微软雅黑" panose="020B0503020204020204" pitchFamily="34" charset="-122"/>
                <a:ea typeface="微软雅黑" panose="020B0503020204020204" pitchFamily="34" charset="-122"/>
                <a:cs typeface="+mj-cs"/>
                <a:sym typeface="+mn-ea"/>
              </a:rPr>
              <a:t>三、弘扬家庭美德</a:t>
            </a:r>
            <a:endParaRPr lang="zh-CN" altLang="en-US" sz="3200" b="1" baseline="0" dirty="0">
              <a:latin typeface="微软雅黑" panose="020B0503020204020204" pitchFamily="34" charset="-122"/>
              <a:ea typeface="微软雅黑" panose="020B0503020204020204" pitchFamily="34" charset="-122"/>
              <a:cs typeface="+mj-cs"/>
              <a:sym typeface="+mn-ea"/>
            </a:endParaRPr>
          </a:p>
        </p:txBody>
      </p:sp>
      <p:sp>
        <p:nvSpPr>
          <p:cNvPr id="100" name="文本框 99"/>
          <p:cNvSpPr txBox="1"/>
          <p:nvPr/>
        </p:nvSpPr>
        <p:spPr>
          <a:xfrm>
            <a:off x="553720" y="5974080"/>
            <a:ext cx="10942955" cy="521970"/>
          </a:xfrm>
          <a:prstGeom prst="rect">
            <a:avLst/>
          </a:prstGeom>
          <a:noFill/>
          <a:ln w="9525">
            <a:noFill/>
          </a:ln>
        </p:spPr>
        <p:txBody>
          <a:bodyPr wrap="square">
            <a:spAutoFit/>
          </a:bodyPr>
          <a:lstStyle/>
          <a:p>
            <a:pPr indent="305435"/>
            <a:r>
              <a:rPr lang="zh-CN" sz="2800" b="1">
                <a:latin typeface="微软雅黑" panose="020B0503020204020204" pitchFamily="34" charset="-122"/>
                <a:ea typeface="微软雅黑" panose="020B0503020204020204" pitchFamily="34" charset="-122"/>
              </a:rPr>
              <a:t>家庭和睦则社会安定，家庭幸福则社会祥和，家庭文明则社会文明。</a:t>
            </a:r>
            <a:endParaRPr lang="zh-CN" altLang="en-US" sz="2800" b="1">
              <a:latin typeface="微软雅黑" panose="020B0503020204020204" pitchFamily="34" charset="-122"/>
              <a:ea typeface="微软雅黑" panose="020B0503020204020204" pitchFamily="34" charset="-122"/>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3"/>
                                        </p:tgtEl>
                                        <p:attrNameLst>
                                          <p:attrName>style.visibility</p:attrName>
                                        </p:attrNameLst>
                                      </p:cBhvr>
                                      <p:to>
                                        <p:strVal val="visible"/>
                                      </p:to>
                                    </p:set>
                                    <p:anim calcmode="lin" valueType="num">
                                      <p:cBhvr additive="base">
                                        <p:cTn id="7" dur="500" fill="hold"/>
                                        <p:tgtEl>
                                          <p:spTgt spid="44033"/>
                                        </p:tgtEl>
                                        <p:attrNameLst>
                                          <p:attrName>ppt_x</p:attrName>
                                        </p:attrNameLst>
                                      </p:cBhvr>
                                      <p:tavLst>
                                        <p:tav tm="0">
                                          <p:val>
                                            <p:strVal val="#ppt_x"/>
                                          </p:val>
                                        </p:tav>
                                        <p:tav tm="100000">
                                          <p:val>
                                            <p:strVal val="#ppt_x"/>
                                          </p:val>
                                        </p:tav>
                                      </p:tavLst>
                                    </p:anim>
                                    <p:anim calcmode="lin" valueType="num">
                                      <p:cBhvr additive="base">
                                        <p:cTn id="8" dur="500" fill="hold"/>
                                        <p:tgtEl>
                                          <p:spTgt spid="440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211652" y="2140585"/>
            <a:ext cx="10317408" cy="3014083"/>
            <a:chOff x="5988386" y="3015721"/>
            <a:chExt cx="5970793" cy="2305537"/>
          </a:xfrm>
        </p:grpSpPr>
        <p:sp>
          <p:nvSpPr>
            <p:cNvPr id="161" name="文本框 160"/>
            <p:cNvSpPr txBox="1"/>
            <p:nvPr/>
          </p:nvSpPr>
          <p:spPr>
            <a:xfrm>
              <a:off x="6019179" y="3015721"/>
              <a:ext cx="5940000" cy="880620"/>
            </a:xfrm>
            <a:prstGeom prst="rect">
              <a:avLst/>
            </a:prstGeom>
            <a:noFill/>
          </p:spPr>
          <p:txBody>
            <a:bodyPr wrap="square" lIns="68580" tIns="34290" rIns="68580" bIns="34290" rtlCol="0">
              <a:spAutoFit/>
            </a:bodyPr>
            <a:lstStyle/>
            <a:p>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主题讨论：</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 name="组合 6"/>
            <p:cNvGrpSpPr/>
            <p:nvPr/>
          </p:nvGrpSpPr>
          <p:grpSpPr>
            <a:xfrm>
              <a:off x="5988386" y="3692773"/>
              <a:ext cx="5940000" cy="1628485"/>
              <a:chOff x="5988386" y="3692773"/>
              <a:chExt cx="5940000" cy="1628485"/>
            </a:xfrm>
          </p:grpSpPr>
          <p:sp>
            <p:nvSpPr>
              <p:cNvPr id="162" name="文本框 161"/>
              <p:cNvSpPr txBox="1"/>
              <p:nvPr/>
            </p:nvSpPr>
            <p:spPr>
              <a:xfrm>
                <a:off x="6052653" y="4601565"/>
                <a:ext cx="3258823" cy="446381"/>
              </a:xfrm>
              <a:prstGeom prst="rect">
                <a:avLst/>
              </a:prstGeom>
              <a:noFill/>
            </p:spPr>
            <p:txBody>
              <a:bodyPr wrap="square" rtlCol="0" anchor="t">
                <a:spAutoFit/>
              </a:bodyPr>
              <a:lstStyle/>
              <a:p>
                <a:pPr algn="l" fontAlgn="auto">
                  <a:spcBef>
                    <a:spcPts val="600"/>
                  </a:spcBef>
                  <a:spcAft>
                    <a:spcPts val="0"/>
                  </a:spcAft>
                  <a:buFontTx/>
                  <a:buNone/>
                </a:pPr>
                <a:r>
                  <a:rPr kumimoji="1" lang="zh-CN" altLang="en-US" b="1"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什么样的家庭是幸福的？</a:t>
                </a:r>
                <a:endParaRPr kumimoji="1" lang="zh-CN" altLang="en-US" b="1"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cxnSp>
            <p:nvCxnSpPr>
              <p:cNvPr id="163" name="直接连接符 162"/>
              <p:cNvCxnSpPr/>
              <p:nvPr/>
            </p:nvCxnSpPr>
            <p:spPr>
              <a:xfrm>
                <a:off x="5988386" y="3692773"/>
                <a:ext cx="5940000" cy="0"/>
              </a:xfrm>
              <a:prstGeom prst="line">
                <a:avLst/>
              </a:prstGeom>
              <a:ln>
                <a:solidFill>
                  <a:srgbClr val="F4DA84"/>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5988386" y="5321258"/>
                <a:ext cx="5940000" cy="0"/>
              </a:xfrm>
              <a:prstGeom prst="line">
                <a:avLst/>
              </a:prstGeom>
              <a:ln>
                <a:solidFill>
                  <a:srgbClr val="F4DA84"/>
                </a:solidFill>
              </a:ln>
            </p:spPr>
            <p:style>
              <a:lnRef idx="1">
                <a:schemeClr val="accent1"/>
              </a:lnRef>
              <a:fillRef idx="0">
                <a:schemeClr val="accent1"/>
              </a:fillRef>
              <a:effectRef idx="0">
                <a:schemeClr val="accent1"/>
              </a:effectRef>
              <a:fontRef idx="minor">
                <a:schemeClr val="tx1"/>
              </a:fontRef>
            </p:style>
          </p:cxnSp>
        </p:grpSp>
      </p:grpSp>
      <p:sp>
        <p:nvSpPr>
          <p:cNvPr id="3" name="文本框 2"/>
          <p:cNvSpPr txBox="1"/>
          <p:nvPr/>
        </p:nvSpPr>
        <p:spPr>
          <a:xfrm>
            <a:off x="1264920" y="3469005"/>
            <a:ext cx="5872480" cy="583565"/>
          </a:xfrm>
          <a:prstGeom prst="rect">
            <a:avLst/>
          </a:prstGeom>
          <a:noFill/>
        </p:spPr>
        <p:txBody>
          <a:bodyPr wrap="none" rtlCol="0">
            <a:spAutoFit/>
          </a:bodyPr>
          <a:lstStyle/>
          <a:p>
            <a:pPr algn="l"/>
            <a:r>
              <a:rPr kumimoji="1" lang="zh-CN" altLang="en-US" b="1"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请你说说对于一个家庭的理解。</a:t>
            </a:r>
            <a:endParaRPr kumimoji="1" lang="zh-CN" altLang="en-US" b="1" dirty="0">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43" name="human-head-with-a-question-mark-inside_30234"/>
          <p:cNvSpPr>
            <a:spLocks noChangeAspect="1"/>
          </p:cNvSpPr>
          <p:nvPr/>
        </p:nvSpPr>
        <p:spPr bwMode="auto">
          <a:xfrm>
            <a:off x="8983345" y="3123565"/>
            <a:ext cx="1406525" cy="1785620"/>
          </a:xfrm>
          <a:custGeom>
            <a:avLst/>
            <a:gdLst>
              <a:gd name="T0" fmla="*/ 558 w 1848"/>
              <a:gd name="T1" fmla="*/ 2350 h 2350"/>
              <a:gd name="T2" fmla="*/ 1848 w 1848"/>
              <a:gd name="T3" fmla="*/ 2350 h 2350"/>
              <a:gd name="T4" fmla="*/ 1482 w 1848"/>
              <a:gd name="T5" fmla="*/ 1719 h 2350"/>
              <a:gd name="T6" fmla="*/ 1846 w 1848"/>
              <a:gd name="T7" fmla="*/ 790 h 2350"/>
              <a:gd name="T8" fmla="*/ 1173 w 1848"/>
              <a:gd name="T9" fmla="*/ 53 h 2350"/>
              <a:gd name="T10" fmla="*/ 295 w 1848"/>
              <a:gd name="T11" fmla="*/ 354 h 2350"/>
              <a:gd name="T12" fmla="*/ 157 w 1848"/>
              <a:gd name="T13" fmla="*/ 886 h 2350"/>
              <a:gd name="T14" fmla="*/ 213 w 1848"/>
              <a:gd name="T15" fmla="*/ 1009 h 2350"/>
              <a:gd name="T16" fmla="*/ 13 w 1848"/>
              <a:gd name="T17" fmla="*/ 1389 h 2350"/>
              <a:gd name="T18" fmla="*/ 173 w 1848"/>
              <a:gd name="T19" fmla="*/ 1471 h 2350"/>
              <a:gd name="T20" fmla="*/ 159 w 1848"/>
              <a:gd name="T21" fmla="*/ 1580 h 2350"/>
              <a:gd name="T22" fmla="*/ 232 w 1848"/>
              <a:gd name="T23" fmla="*/ 1764 h 2350"/>
              <a:gd name="T24" fmla="*/ 218 w 1848"/>
              <a:gd name="T25" fmla="*/ 1935 h 2350"/>
              <a:gd name="T26" fmla="*/ 426 w 1848"/>
              <a:gd name="T27" fmla="*/ 2033 h 2350"/>
              <a:gd name="T28" fmla="*/ 702 w 1848"/>
              <a:gd name="T29" fmla="*/ 1988 h 2350"/>
              <a:gd name="T30" fmla="*/ 558 w 1848"/>
              <a:gd name="T31" fmla="*/ 2350 h 2350"/>
              <a:gd name="T32" fmla="*/ 1109 w 1848"/>
              <a:gd name="T33" fmla="*/ 1570 h 2350"/>
              <a:gd name="T34" fmla="*/ 947 w 1848"/>
              <a:gd name="T35" fmla="*/ 1404 h 2350"/>
              <a:gd name="T36" fmla="*/ 1109 w 1848"/>
              <a:gd name="T37" fmla="*/ 1237 h 2350"/>
              <a:gd name="T38" fmla="*/ 1274 w 1848"/>
              <a:gd name="T39" fmla="*/ 1404 h 2350"/>
              <a:gd name="T40" fmla="*/ 1109 w 1848"/>
              <a:gd name="T41" fmla="*/ 1570 h 2350"/>
              <a:gd name="T42" fmla="*/ 1135 w 1848"/>
              <a:gd name="T43" fmla="*/ 298 h 2350"/>
              <a:gd name="T44" fmla="*/ 1486 w 1848"/>
              <a:gd name="T45" fmla="*/ 583 h 2350"/>
              <a:gd name="T46" fmla="*/ 1331 w 1848"/>
              <a:gd name="T47" fmla="*/ 890 h 2350"/>
              <a:gd name="T48" fmla="*/ 1237 w 1848"/>
              <a:gd name="T49" fmla="*/ 1118 h 2350"/>
              <a:gd name="T50" fmla="*/ 1237 w 1848"/>
              <a:gd name="T51" fmla="*/ 1151 h 2350"/>
              <a:gd name="T52" fmla="*/ 994 w 1848"/>
              <a:gd name="T53" fmla="*/ 1151 h 2350"/>
              <a:gd name="T54" fmla="*/ 992 w 1848"/>
              <a:gd name="T55" fmla="*/ 1104 h 2350"/>
              <a:gd name="T56" fmla="*/ 1100 w 1848"/>
              <a:gd name="T57" fmla="*/ 817 h 2350"/>
              <a:gd name="T58" fmla="*/ 1206 w 1848"/>
              <a:gd name="T59" fmla="*/ 627 h 2350"/>
              <a:gd name="T60" fmla="*/ 1073 w 1848"/>
              <a:gd name="T61" fmla="*/ 517 h 2350"/>
              <a:gd name="T62" fmla="*/ 892 w 1848"/>
              <a:gd name="T63" fmla="*/ 572 h 2350"/>
              <a:gd name="T64" fmla="*/ 830 w 1848"/>
              <a:gd name="T65" fmla="*/ 373 h 2350"/>
              <a:gd name="T66" fmla="*/ 1135 w 1848"/>
              <a:gd name="T67" fmla="*/ 298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48" h="2350">
                <a:moveTo>
                  <a:pt x="558" y="2350"/>
                </a:moveTo>
                <a:lnTo>
                  <a:pt x="1848" y="2350"/>
                </a:lnTo>
                <a:cubicBezTo>
                  <a:pt x="1848" y="2350"/>
                  <a:pt x="1474" y="2049"/>
                  <a:pt x="1482" y="1719"/>
                </a:cubicBezTo>
                <a:cubicBezTo>
                  <a:pt x="1486" y="1535"/>
                  <a:pt x="1848" y="1301"/>
                  <a:pt x="1846" y="790"/>
                </a:cubicBezTo>
                <a:cubicBezTo>
                  <a:pt x="1845" y="534"/>
                  <a:pt x="1596" y="107"/>
                  <a:pt x="1173" y="53"/>
                </a:cubicBezTo>
                <a:cubicBezTo>
                  <a:pt x="750" y="0"/>
                  <a:pt x="434" y="93"/>
                  <a:pt x="295" y="354"/>
                </a:cubicBezTo>
                <a:cubicBezTo>
                  <a:pt x="157" y="615"/>
                  <a:pt x="146" y="844"/>
                  <a:pt x="157" y="886"/>
                </a:cubicBezTo>
                <a:cubicBezTo>
                  <a:pt x="168" y="929"/>
                  <a:pt x="213" y="1009"/>
                  <a:pt x="213" y="1009"/>
                </a:cubicBezTo>
                <a:cubicBezTo>
                  <a:pt x="213" y="1009"/>
                  <a:pt x="0" y="1336"/>
                  <a:pt x="13" y="1389"/>
                </a:cubicBezTo>
                <a:cubicBezTo>
                  <a:pt x="27" y="1442"/>
                  <a:pt x="173" y="1471"/>
                  <a:pt x="173" y="1471"/>
                </a:cubicBezTo>
                <a:cubicBezTo>
                  <a:pt x="173" y="1471"/>
                  <a:pt x="186" y="1508"/>
                  <a:pt x="159" y="1580"/>
                </a:cubicBezTo>
                <a:cubicBezTo>
                  <a:pt x="133" y="1652"/>
                  <a:pt x="209" y="1735"/>
                  <a:pt x="232" y="1764"/>
                </a:cubicBezTo>
                <a:cubicBezTo>
                  <a:pt x="254" y="1793"/>
                  <a:pt x="200" y="1884"/>
                  <a:pt x="218" y="1935"/>
                </a:cubicBezTo>
                <a:cubicBezTo>
                  <a:pt x="237" y="1985"/>
                  <a:pt x="325" y="2046"/>
                  <a:pt x="426" y="2033"/>
                </a:cubicBezTo>
                <a:cubicBezTo>
                  <a:pt x="527" y="2020"/>
                  <a:pt x="657" y="1996"/>
                  <a:pt x="702" y="1988"/>
                </a:cubicBezTo>
                <a:cubicBezTo>
                  <a:pt x="803" y="2227"/>
                  <a:pt x="558" y="2350"/>
                  <a:pt x="558" y="2350"/>
                </a:cubicBezTo>
                <a:close/>
                <a:moveTo>
                  <a:pt x="1109" y="1570"/>
                </a:moveTo>
                <a:cubicBezTo>
                  <a:pt x="1012" y="1570"/>
                  <a:pt x="947" y="1499"/>
                  <a:pt x="947" y="1404"/>
                </a:cubicBezTo>
                <a:cubicBezTo>
                  <a:pt x="947" y="1307"/>
                  <a:pt x="1014" y="1237"/>
                  <a:pt x="1109" y="1237"/>
                </a:cubicBezTo>
                <a:cubicBezTo>
                  <a:pt x="1208" y="1237"/>
                  <a:pt x="1272" y="1307"/>
                  <a:pt x="1274" y="1404"/>
                </a:cubicBezTo>
                <a:cubicBezTo>
                  <a:pt x="1274" y="1498"/>
                  <a:pt x="1208" y="1570"/>
                  <a:pt x="1109" y="1570"/>
                </a:cubicBezTo>
                <a:close/>
                <a:moveTo>
                  <a:pt x="1135" y="298"/>
                </a:moveTo>
                <a:cubicBezTo>
                  <a:pt x="1376" y="298"/>
                  <a:pt x="1486" y="431"/>
                  <a:pt x="1486" y="583"/>
                </a:cubicBezTo>
                <a:cubicBezTo>
                  <a:pt x="1486" y="722"/>
                  <a:pt x="1400" y="813"/>
                  <a:pt x="1331" y="890"/>
                </a:cubicBezTo>
                <a:cubicBezTo>
                  <a:pt x="1263" y="965"/>
                  <a:pt x="1235" y="1036"/>
                  <a:pt x="1237" y="1118"/>
                </a:cubicBezTo>
                <a:lnTo>
                  <a:pt x="1237" y="1151"/>
                </a:lnTo>
                <a:lnTo>
                  <a:pt x="994" y="1151"/>
                </a:lnTo>
                <a:lnTo>
                  <a:pt x="992" y="1104"/>
                </a:lnTo>
                <a:cubicBezTo>
                  <a:pt x="987" y="1010"/>
                  <a:pt x="1018" y="915"/>
                  <a:pt x="1100" y="817"/>
                </a:cubicBezTo>
                <a:cubicBezTo>
                  <a:pt x="1159" y="747"/>
                  <a:pt x="1206" y="689"/>
                  <a:pt x="1206" y="627"/>
                </a:cubicBezTo>
                <a:cubicBezTo>
                  <a:pt x="1206" y="563"/>
                  <a:pt x="1164" y="521"/>
                  <a:pt x="1073" y="517"/>
                </a:cubicBezTo>
                <a:cubicBezTo>
                  <a:pt x="1012" y="517"/>
                  <a:pt x="939" y="539"/>
                  <a:pt x="892" y="572"/>
                </a:cubicBezTo>
                <a:lnTo>
                  <a:pt x="830" y="373"/>
                </a:lnTo>
                <a:cubicBezTo>
                  <a:pt x="895" y="334"/>
                  <a:pt x="1005" y="298"/>
                  <a:pt x="1135" y="298"/>
                </a:cubicBezTo>
                <a:close/>
              </a:path>
            </a:pathLst>
          </a:custGeom>
          <a:solidFill>
            <a:schemeClr val="bg1"/>
          </a:solidFill>
          <a:ln>
            <a:noFill/>
          </a:ln>
        </p:spPr>
      </p:sp>
      <p:sp>
        <p:nvSpPr>
          <p:cNvPr id="2" name="文本框 1"/>
          <p:cNvSpPr txBox="1"/>
          <p:nvPr/>
        </p:nvSpPr>
        <p:spPr>
          <a:xfrm>
            <a:off x="2211705" y="1289685"/>
            <a:ext cx="3434080" cy="583565"/>
          </a:xfrm>
          <a:prstGeom prst="rect">
            <a:avLst/>
          </a:prstGeom>
          <a:noFill/>
        </p:spPr>
        <p:txBody>
          <a:bodyPr wrap="none" rtlCol="0" anchor="t">
            <a:spAutoFit/>
          </a:bodyPr>
          <a:lstStyle/>
          <a:p>
            <a:pPr algn="l">
              <a:spcBef>
                <a:spcPts val="0"/>
              </a:spcBef>
              <a:spcAft>
                <a:spcPts val="0"/>
              </a:spcAft>
              <a:buClrTx/>
              <a:buSzTx/>
              <a:buFontTx/>
            </a:pPr>
            <a:r>
              <a:rPr lang="zh-CN" altLang="en-US" sz="3200" b="1" dirty="0">
                <a:latin typeface="微软雅黑" panose="020B0503020204020204" pitchFamily="34" charset="-122"/>
                <a:ea typeface="微软雅黑" panose="020B0503020204020204" pitchFamily="34" charset="-122"/>
                <a:cs typeface="+mj-cs"/>
                <a:sym typeface="+mn-ea"/>
              </a:rPr>
              <a:t>三、弘扬家庭美德</a:t>
            </a:r>
            <a:endParaRPr lang="zh-CN" altLang="en-US" sz="3200" b="1" dirty="0">
              <a:latin typeface="微软雅黑" panose="020B0503020204020204" pitchFamily="34" charset="-122"/>
              <a:ea typeface="微软雅黑" panose="020B0503020204020204" pitchFamily="34" charset="-122"/>
              <a:cs typeface="+mj-cs"/>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5792848" y="2848448"/>
            <a:ext cx="5630108" cy="2838450"/>
          </a:xfrm>
          <a:prstGeom prst="rect">
            <a:avLst/>
          </a:prstGeom>
          <a:noFill/>
        </p:spPr>
        <p:txBody>
          <a:bodyPr wrap="square" lIns="68580" tIns="34290" rIns="68580" bIns="34290" rtlCol="0" anchor="t">
            <a:spAutoFit/>
          </a:bodyPr>
          <a:lstStyle/>
          <a:p>
            <a:pPr indent="647700">
              <a:lnSpc>
                <a:spcPct val="125000"/>
              </a:lnSpc>
              <a:spcBef>
                <a:spcPts val="600"/>
              </a:spcBef>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家庭是社会的基本细胞，是人生的第一所学校。</a:t>
            </a:r>
            <a:endPar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647700">
              <a:lnSpc>
                <a:spcPct val="125000"/>
              </a:lnSpc>
              <a:spcBef>
                <a:spcPts val="600"/>
              </a:spcBef>
            </a:pP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不论时代发生多大变化，生活格局发生多大变化，都要重视家庭建设，注重家庭、家教、家风</a:t>
            </a:r>
            <a:r>
              <a:rPr lang="zh-CN" altLang="en-US" sz="28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b="1" dirty="0">
              <a:solidFill>
                <a:schemeClr val="bg1">
                  <a:lumMod val="9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3" name="图片 42"/>
          <p:cNvPicPr>
            <a:picLocks noChangeAspect="1"/>
          </p:cNvPicPr>
          <p:nvPr/>
        </p:nvPicPr>
        <p:blipFill>
          <a:blip r:embed="rId1"/>
          <a:stretch>
            <a:fillRect/>
          </a:stretch>
        </p:blipFill>
        <p:spPr>
          <a:xfrm>
            <a:off x="1065819" y="2625585"/>
            <a:ext cx="4419600" cy="3208020"/>
          </a:xfrm>
          <a:prstGeom prst="rect">
            <a:avLst/>
          </a:prstGeom>
        </p:spPr>
      </p:pic>
      <p:sp>
        <p:nvSpPr>
          <p:cNvPr id="3" name="文本框 2"/>
          <p:cNvSpPr txBox="1"/>
          <p:nvPr/>
        </p:nvSpPr>
        <p:spPr>
          <a:xfrm>
            <a:off x="1892300" y="903605"/>
            <a:ext cx="6915150" cy="150685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cs typeface="+mj-cs"/>
              </a:rPr>
              <a:t>三、弘扬家庭美德</a:t>
            </a:r>
            <a:endParaRPr lang="zh-CN" altLang="en-US" sz="3200" b="1" dirty="0">
              <a:latin typeface="微软雅黑" panose="020B0503020204020204" pitchFamily="34" charset="-122"/>
              <a:ea typeface="微软雅黑" panose="020B0503020204020204" pitchFamily="34" charset="-122"/>
              <a:cs typeface="+mj-cs"/>
            </a:endParaRPr>
          </a:p>
          <a:p>
            <a:endParaRPr lang="zh-CN" altLang="en-US" sz="3200" b="1" dirty="0">
              <a:latin typeface="微软雅黑" panose="020B0503020204020204" pitchFamily="34" charset="-122"/>
              <a:ea typeface="微软雅黑" panose="020B0503020204020204" pitchFamily="34" charset="-122"/>
              <a:cs typeface="+mj-cs"/>
            </a:endParaRPr>
          </a:p>
          <a:p>
            <a:r>
              <a:rPr lang="zh-CN" altLang="en-US" sz="2800"/>
              <a:t>（一）注重家庭、家教、家风</a:t>
            </a:r>
            <a:endParaRPr lang="zh-CN" altLang="en-US" sz="2800"/>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tags/tag1.xml><?xml version="1.0" encoding="utf-8"?>
<p:tagLst xmlns:p="http://schemas.openxmlformats.org/presentationml/2006/main">
  <p:tag name="KSO_WM_SLIDE_COLORSCHEME_VERSION" val="3.2"/>
  <p:tag name="KSO_WM_UNIT_COLOR_SCHEME_SHAPE_ID" val="7"/>
  <p:tag name="KSO_WM_UNIT_COLOR_SCHEME_PARENT_PAGE" val="2_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TEMPLATE_CATEGORY" val="custom"/>
  <p:tag name="KSO_WM_TEMPLATE_INDEX" val="20184719"/>
  <p:tag name="KSO_WM_TAG_VERSION" val="1.0"/>
  <p:tag name="KSO_WM_UNIT_TYPE" val="a"/>
  <p:tag name="KSO_WM_UNIT_INDEX" val="1"/>
  <p:tag name="KSO_WM_UNIT_LAYERLEVEL" val="1"/>
  <p:tag name="KSO_WM_UNIT_VALUE" val="2"/>
  <p:tag name="KSO_WM_UNIT_ISCONTENTSTITLE" val="0"/>
  <p:tag name="KSO_WM_UNIT_HIGHLIGHT" val="0"/>
  <p:tag name="KSO_WM_UNIT_COMPATIBLE" val="0"/>
  <p:tag name="KSO_WM_UNIT_CLEAR" val="0"/>
  <p:tag name="KSO_WM_BEAUTIFY_FLAG" val="#wm#"/>
  <p:tag name="KSO_WM_UNIT_ID" val="custom20184719_2*a*1"/>
  <p:tag name="KSO_WM_UNIT_PRESET_TEXT" val="hello"/>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1292_1*i*7"/>
  <p:tag name="KSO_WM_TEMPLATE_CATEGORY" val="diagram"/>
  <p:tag name="KSO_WM_TEMPLATE_INDEX" val="20191292"/>
  <p:tag name="KSO_WM_UNIT_LAYERLEVEL" val="1"/>
  <p:tag name="KSO_WM_TAG_VERSION" val="1.0"/>
  <p:tag name="KSO_WM_BEAUTIFY_FLAG" val="#wm#"/>
  <p:tag name="KSO_WM_UNIT_ADJUSTLAYOUT_ID" val="29"/>
  <p:tag name="KSO_WM_UNIT_COLOR_SCHEME_SHAPE_ID" val="29"/>
  <p:tag name="KSO_WM_UNIT_COLOR_SCHEME_PARENT_PAGE" val="0_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191292_1*i*8"/>
  <p:tag name="KSO_WM_TEMPLATE_CATEGORY" val="diagram"/>
  <p:tag name="KSO_WM_TEMPLATE_INDEX" val="20191292"/>
  <p:tag name="KSO_WM_UNIT_LAYERLEVEL" val="1"/>
  <p:tag name="KSO_WM_TAG_VERSION" val="1.0"/>
  <p:tag name="KSO_WM_BEAUTIFY_FLAG" val="#wm#"/>
  <p:tag name="KSO_WM_UNIT_ADJUSTLAYOUT_ID" val="33"/>
  <p:tag name="KSO_WM_UNIT_COLOR_SCHEME_SHAPE_ID" val="33"/>
  <p:tag name="KSO_WM_UNIT_COLOR_SCHEME_PARENT_PAGE" val="0_1"/>
</p:tagLst>
</file>

<file path=ppt/tags/tag102.xml><?xml version="1.0" encoding="utf-8"?>
<p:tagLst xmlns:p="http://schemas.openxmlformats.org/presentationml/2006/main">
  <p:tag name="KSO_WM_UNIT_ISCONTENTSTITLE" val="0"/>
  <p:tag name="KSO_WM_UNIT_PRESET_TEXT" val="单击此处&#10;添加大标题"/>
  <p:tag name="KSO_WM_UNIT_TEXT_PART_ID" val="4-X"/>
  <p:tag name="KSO_WM_UNIT_TEXT_PART_SIZE" val="92.4*286"/>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292_1*a*1"/>
  <p:tag name="KSO_WM_TEMPLATE_CATEGORY" val="diagram"/>
  <p:tag name="KSO_WM_TEMPLATE_INDEX" val="20191292"/>
  <p:tag name="KSO_WM_UNIT_LAYERLEVEL" val="1"/>
  <p:tag name="KSO_WM_TAG_VERSION" val="1.0"/>
  <p:tag name="KSO_WM_BEAUTIFY_FLAG" val="#wm#"/>
  <p:tag name="KSO_WM_UNIT_ADJUSTLAYOUT_ID" val="35"/>
  <p:tag name="KSO_WM_UNIT_COLOR_SCHEME_SHAPE_ID" val="35"/>
  <p:tag name="KSO_WM_UNIT_COLOR_SCHEME_PARENT_PAGE" val="0_1"/>
</p:tagLst>
</file>

<file path=ppt/tags/tag103.xml><?xml version="1.0" encoding="utf-8"?>
<p:tagLst xmlns:p="http://schemas.openxmlformats.org/presentationml/2006/main">
  <p:tag name="PA" val="v5.2.7"/>
  <p:tag name="RESOURCELIBID_ANIM" val="447"/>
</p:tagLst>
</file>

<file path=ppt/tags/tag104.xml><?xml version="1.0" encoding="utf-8"?>
<p:tagLst xmlns:p="http://schemas.openxmlformats.org/presentationml/2006/main">
  <p:tag name="KSO_WM_UNIT_TABLE_BEAUTIFY" val="smartTable{890d0b4b-7c08-4bd6-b809-7568df64899c}"/>
  <p:tag name="TABLE_ENDDRAG_ORIGIN_RECT" val="563*173"/>
  <p:tag name="TABLE_ENDDRAG_RECT" val="177*253*563*173"/>
</p:tagLst>
</file>

<file path=ppt/tags/tag11.xml><?xml version="1.0" encoding="utf-8"?>
<p:tagLst xmlns:p="http://schemas.openxmlformats.org/presentationml/2006/main">
  <p:tag name="KSO_WM_TEMPLATE_CATEGORY" val="diagram"/>
  <p:tag name="KSO_WM_TEMPLATE_INDEX" val="169118"/>
  <p:tag name="KSO_WM_UNIT_TYPE" val="d"/>
  <p:tag name="KSO_WM_UNIT_INDEX" val="1"/>
  <p:tag name="KSO_WM_UNIT_ID" val="256*d*1"/>
  <p:tag name="KSO_WM_UNIT_CLEAR" val="0"/>
  <p:tag name="KSO_WM_UNIT_LAYERLEVEL" val="1"/>
  <p:tag name="KSO_WM_UNIT_VALUE" val="1465*1103"/>
  <p:tag name="KSO_WM_UNIT_HIGHLIGHT" val="0"/>
  <p:tag name="KSO_WM_UNIT_COMPATIBLE" val="0"/>
  <p:tag name="KSO_WM_BEAUTIFY_FLAG" val="#wm#"/>
  <p:tag name="KSO_WM_TAG_VERSION" val="1.0"/>
  <p:tag name="REFSHAPE" val="981161732"/>
</p:tagLst>
</file>

<file path=ppt/tags/tag12.xml><?xml version="1.0" encoding="utf-8"?>
<p:tagLst xmlns:p="http://schemas.openxmlformats.org/presentationml/2006/main">
  <p:tag name="KSO_WM_TEMPLATE_CATEGORY" val="diagram"/>
  <p:tag name="KSO_WM_TEMPLATE_INDEX" val="169118"/>
  <p:tag name="KSO_WM_UNIT_TYPE" val="d"/>
  <p:tag name="KSO_WM_UNIT_INDEX" val="2"/>
  <p:tag name="KSO_WM_UNIT_ID" val="256*d*2"/>
  <p:tag name="KSO_WM_UNIT_CLEAR" val="0"/>
  <p:tag name="KSO_WM_UNIT_LAYERLEVEL" val="1"/>
  <p:tag name="KSO_WM_UNIT_VALUE" val="748*1230"/>
  <p:tag name="KSO_WM_UNIT_HIGHLIGHT" val="0"/>
  <p:tag name="KSO_WM_UNIT_COMPATIBLE" val="0"/>
  <p:tag name="KSO_WM_BEAUTIFY_FLAG" val="#wm#"/>
  <p:tag name="KSO_WM_TAG_VERSION" val="1.0"/>
  <p:tag name="REFSHAPE" val="671704084"/>
</p:tagLst>
</file>

<file path=ppt/tags/tag13.xml><?xml version="1.0" encoding="utf-8"?>
<p:tagLst xmlns:p="http://schemas.openxmlformats.org/presentationml/2006/main">
  <p:tag name="KSO_WM_TEMPLATE_CATEGORY" val="diagram"/>
  <p:tag name="KSO_WM_TEMPLATE_INDEX" val="169118"/>
  <p:tag name="KSO_WM_UNIT_TYPE" val="d"/>
  <p:tag name="KSO_WM_UNIT_INDEX" val="3"/>
  <p:tag name="KSO_WM_UNIT_ID" val="256*d*3"/>
  <p:tag name="KSO_WM_UNIT_CLEAR" val="0"/>
  <p:tag name="KSO_WM_UNIT_LAYERLEVEL" val="1"/>
  <p:tag name="KSO_WM_UNIT_VALUE" val="748*926"/>
  <p:tag name="KSO_WM_UNIT_HIGHLIGHT" val="0"/>
  <p:tag name="KSO_WM_UNIT_COMPATIBLE" val="0"/>
  <p:tag name="KSO_WM_BEAUTIFY_FLAG" val="#wm#"/>
  <p:tag name="KSO_WM_TAG_VERSION" val="1.0"/>
  <p:tag name="REFSHAPE" val="981161188"/>
</p:tagLst>
</file>

<file path=ppt/tags/tag14.xml><?xml version="1.0" encoding="utf-8"?>
<p:tagLst xmlns:p="http://schemas.openxmlformats.org/presentationml/2006/main">
  <p:tag name="KSO_WM_TEMPLATE_CATEGORY" val="diagram"/>
  <p:tag name="KSO_WM_TEMPLATE_INDEX" val="169118"/>
  <p:tag name="KSO_WM_UNIT_TYPE" val="d"/>
  <p:tag name="KSO_WM_UNIT_INDEX" val="5"/>
  <p:tag name="KSO_WM_UNIT_ID" val="256*d*5"/>
  <p:tag name="KSO_WM_UNIT_CLEAR" val="0"/>
  <p:tag name="KSO_WM_UNIT_LAYERLEVEL" val="1"/>
  <p:tag name="KSO_WM_UNIT_VALUE" val="673*1412"/>
  <p:tag name="KSO_WM_UNIT_HIGHLIGHT" val="0"/>
  <p:tag name="KSO_WM_UNIT_COMPATIBLE" val="0"/>
  <p:tag name="KSO_WM_BEAUTIFY_FLAG" val="#wm#"/>
  <p:tag name="KSO_WM_TAG_VERSION" val="1.0"/>
  <p:tag name="REFSHAPE" val="671719452"/>
</p:tagLst>
</file>

<file path=ppt/tags/tag15.xml><?xml version="1.0" encoding="utf-8"?>
<p:tagLst xmlns:p="http://schemas.openxmlformats.org/presentationml/2006/main">
  <p:tag name="KSO_WM_TEMPLATE_CATEGORY" val="diagram"/>
  <p:tag name="KSO_WM_TEMPLATE_INDEX" val="169118"/>
  <p:tag name="KSO_WM_UNIT_TYPE" val="d"/>
  <p:tag name="KSO_WM_UNIT_INDEX" val="4"/>
  <p:tag name="KSO_WM_UNIT_ID" val="256*d*4"/>
  <p:tag name="KSO_WM_UNIT_CLEAR" val="0"/>
  <p:tag name="KSO_WM_UNIT_LAYERLEVEL" val="1"/>
  <p:tag name="KSO_WM_UNIT_VALUE" val="668*740"/>
  <p:tag name="KSO_WM_UNIT_HIGHLIGHT" val="0"/>
  <p:tag name="KSO_WM_UNIT_COMPATIBLE" val="0"/>
  <p:tag name="KSO_WM_BEAUTIFY_FLAG" val="#wm#"/>
  <p:tag name="KSO_WM_TAG_VERSION" val="1.0"/>
  <p:tag name="REFSHAPE" val="670481164"/>
</p:tagLst>
</file>

<file path=ppt/tags/tag16.xml><?xml version="1.0" encoding="utf-8"?>
<p:tagLst xmlns:p="http://schemas.openxmlformats.org/presentationml/2006/main">
  <p:tag name="KSO_WM_TEMPLATE_CATEGORY" val="diagram"/>
  <p:tag name="KSO_WM_TEMPLATE_INDEX" val="169118"/>
  <p:tag name="KSO_WM_UNIT_TYPE" val="a"/>
  <p:tag name="KSO_WM_UNIT_INDEX" val="1"/>
  <p:tag name="KSO_WM_UNIT_ID" val="256*a*1"/>
  <p:tag name="KSO_WM_UNIT_CLEAR" val="1"/>
  <p:tag name="KSO_WM_UNIT_LAYERLEVEL" val="1"/>
  <p:tag name="KSO_WM_UNIT_VALUE" val="23"/>
  <p:tag name="KSO_WM_UNIT_ISCONTENTSTITLE" val="0"/>
  <p:tag name="KSO_WM_UNIT_HIGHLIGHT" val="0"/>
  <p:tag name="KSO_WM_UNIT_COMPATIBLE" val="0"/>
  <p:tag name="KSO_WM_BEAUTIFY_FLAG" val="#wm#"/>
  <p:tag name="KSO_WM_UNIT_PRESET_TEXT_INDEX" val="3"/>
  <p:tag name="KSO_WM_UNIT_PRESET_TEXT_LEN" val="17"/>
  <p:tag name="KSO_WM_TAG_VERSION" val="1.0"/>
</p:tagLst>
</file>

<file path=ppt/tags/tag17.xml><?xml version="1.0" encoding="utf-8"?>
<p:tagLst xmlns:p="http://schemas.openxmlformats.org/presentationml/2006/main">
  <p:tag name="KSO_WM_BEAUTIFY_FLAG" val="#wm#"/>
  <p:tag name="KSO_WM_TEMPLATE_CATEGORY" val="diagram"/>
  <p:tag name="KSO_WM_TEMPLATE_INDEX" val="169118"/>
  <p:tag name="KSO_WM_SLIDE_ID" val="150995200"/>
  <p:tag name="KSO_WM_SLIDE_INDEX" val="1"/>
  <p:tag name="KSO_WM_SLIDE_ITEM_CNT" val="5"/>
  <p:tag name="KSO_WM_SLIDE_LAYOUT" val="a_d"/>
  <p:tag name="KSO_WM_SLIDE_LAYOUT_CNT" val="1_5"/>
  <p:tag name="KSO_WM_SLIDE_TYPE" val="text"/>
  <p:tag name="KSO_WM_SLIDE_POSITION" val="0*89"/>
  <p:tag name="KSO_WM_SLIDE_SIZE" val="961*417"/>
  <p:tag name="KSO_WM_TAG_VERSION" val="1.0"/>
</p:tagLst>
</file>

<file path=ppt/tags/tag18.xml><?xml version="1.0" encoding="utf-8"?>
<p:tagLst xmlns:p="http://schemas.openxmlformats.org/presentationml/2006/main">
  <p:tag name="MH" val="20161022203525"/>
  <p:tag name="MH_LIBRARY" val="GRAPHIC"/>
  <p:tag name="MH_TYPE" val="SubTitle"/>
  <p:tag name="MH_ORDER" val="1"/>
</p:tagLst>
</file>

<file path=ppt/tags/tag19.xml><?xml version="1.0" encoding="utf-8"?>
<p:tagLst xmlns:p="http://schemas.openxmlformats.org/presentationml/2006/main">
  <p:tag name="MH" val="20161022203525"/>
  <p:tag name="MH_LIBRARY" val="GRAPHIC"/>
  <p:tag name="MH_TYPE" val="SubTitle"/>
  <p:tag name="MH_ORDER" val="1"/>
</p:tagLst>
</file>

<file path=ppt/tags/tag2.xml><?xml version="1.0" encoding="utf-8"?>
<p:tagLst xmlns:p="http://schemas.openxmlformats.org/presentationml/2006/main">
  <p:tag name="KSO_WM_UNIT_COLOR_SCHEME_SHAPE_ID" val="4"/>
  <p:tag name="KSO_WM_UNIT_COLOR_SCHEME_PARENT_PAGE" val="2_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MH" val="20161022203525"/>
  <p:tag name="MH_LIBRARY" val="GRAPHIC"/>
  <p:tag name="MH_TYPE" val="SubTitle"/>
  <p:tag name="MH_ORDER" val="1"/>
</p:tagLst>
</file>

<file path=ppt/tags/tag21.xml><?xml version="1.0" encoding="utf-8"?>
<p:tagLst xmlns:p="http://schemas.openxmlformats.org/presentationml/2006/main">
  <p:tag name="MH" val="20161022203525"/>
  <p:tag name="MH_LIBRARY" val="GRAPHIC"/>
  <p:tag name="MH_TYPE" val="SubTitle"/>
  <p:tag name="MH_ORDER" val="1"/>
</p:tagLst>
</file>

<file path=ppt/tags/tag22.xml><?xml version="1.0" encoding="utf-8"?>
<p:tagLst xmlns:p="http://schemas.openxmlformats.org/presentationml/2006/main">
  <p:tag name="MH" val="20161022203525"/>
  <p:tag name="MH_LIBRARY" val="GRAPHIC"/>
  <p:tag name="MH_TYPE" val="SubTitle"/>
  <p:tag name="MH_ORDER"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389_1*i*4"/>
  <p:tag name="KSO_WM_TEMPLATE_CATEGORY" val="diagram"/>
  <p:tag name="KSO_WM_TEMPLATE_INDEX" val="20202389"/>
  <p:tag name="KSO_WM_UNIT_LAYERLEVEL" val="1"/>
  <p:tag name="KSO_WM_TAG_VERSION" val="1.0"/>
  <p:tag name="KSO_WM_BEAUTIFY_FLAG" val="#wm#"/>
  <p:tag name="KSO_WM_UNIT_BLOCK" val="0"/>
  <p:tag name="KSO_WM_UNIT_SM_LIMIT_TYPE" val="1"/>
</p:tagLst>
</file>

<file path=ppt/tags/tag24.xml><?xml version="1.0" encoding="utf-8"?>
<p:tagLst xmlns:p="http://schemas.openxmlformats.org/presentationml/2006/main">
  <p:tag name="KSO_WM_UNIT_ISCONTENTSTITLE" val="0"/>
  <p:tag name="KSO_WM_UNIT_PRESET_TEXT" val="WPS/极墨产品部"/>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02389_1*a*1"/>
  <p:tag name="KSO_WM_TEMPLATE_CATEGORY" val="diagram"/>
  <p:tag name="KSO_WM_TEMPLATE_INDEX" val="20202389"/>
  <p:tag name="KSO_WM_UNIT_LAYERLEVEL" val="1"/>
  <p:tag name="KSO_WM_TAG_VERSION" val="1.0"/>
  <p:tag name="KSO_WM_BEAUTIFY_FLAG" val="#wm#"/>
  <p:tag name="KSO_WM_UNIT_DEFAULT_FONT" val="28;36;4"/>
  <p:tag name="KSO_WM_UNIT_BLOCK" val="1"/>
  <p:tag name="KSO_WM_UNIT_ISNUMDGMTITLE" val="0"/>
  <p:tag name="KSO_WM_UNIT_PLACING_PICTURE_MD4" val="0"/>
  <p:tag name="KSO_WM_UNIT_LAST_MAX_FONTSIZE" val="64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389_1*i*2"/>
  <p:tag name="KSO_WM_TEMPLATE_CATEGORY" val="diagram"/>
  <p:tag name="KSO_WM_TEMPLATE_INDEX" val="20202389"/>
  <p:tag name="KSO_WM_UNIT_LAYERLEVEL" val="1"/>
  <p:tag name="KSO_WM_TAG_VERSION" val="1.0"/>
  <p:tag name="KSO_WM_BEAUTIFY_FLAG" val="#wm#"/>
  <p:tag name="KSO_WM_UNIT_TYPE" val="i"/>
  <p:tag name="KSO_WM_UNIT_INDEX" val="2"/>
  <p:tag name="KSO_WM_UNIT_SM_LIMIT_TYPE" val="1"/>
  <p:tag name="KSO_WM_UNIT_PLACING_PICTURE_MD4" val="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2389_1*i*3"/>
  <p:tag name="KSO_WM_TEMPLATE_CATEGORY" val="diagram"/>
  <p:tag name="KSO_WM_TEMPLATE_INDEX" val="20202389"/>
  <p:tag name="KSO_WM_UNIT_LAYERLEVEL" val="1"/>
  <p:tag name="KSO_WM_TAG_VERSION" val="1.0"/>
  <p:tag name="KSO_WM_BEAUTIFY_FLAG" val="#wm#"/>
  <p:tag name="KSO_WM_UNIT_TYPE" val="i"/>
  <p:tag name="KSO_WM_UNIT_INDEX" val="3"/>
  <p:tag name="KSO_WM_UNIT_SM_LIMIT_TYPE" val="1"/>
  <p:tag name="KSO_WM_UNIT_PLACING_PICTURE_MD4" val="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43_4*l_h_i*1_1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43_4*l_h_i*1_1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743_4*l_h_i*1_1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xml><?xml version="1.0" encoding="utf-8"?>
<p:tagLst xmlns:p="http://schemas.openxmlformats.org/presentationml/2006/main">
  <p:tag name="KSO_WM_UNIT_COLOR_SCHEME_SHAPE_ID" val="5"/>
  <p:tag name="KSO_WM_UNIT_COLOR_SCHEME_PARENT_PAGE" val="2_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743_4*l_h_i*1_1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43_4*l_h_i*1_1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6"/>
  <p:tag name="KSO_WM_UNIT_ID" val="diagram743_4*l_h_i*1_1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7"/>
  <p:tag name="KSO_WM_UNIT_ID" val="diagram743_4*l_h_i*1_1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8"/>
  <p:tag name="KSO_WM_UNIT_ID" val="diagram743_4*l_h_i*1_1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9"/>
  <p:tag name="KSO_WM_UNIT_ID" val="diagram743_4*l_h_i*1_1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0"/>
  <p:tag name="KSO_WM_UNIT_ID" val="diagram743_4*l_h_i*1_1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743_4*l_h_i*1_1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1"/>
  <p:tag name="KSO_WM_UNIT_ID" val="diagram743_4*l_h_i*1_1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43_4*l_h_i*1_2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xml><?xml version="1.0" encoding="utf-8"?>
<p:tagLst xmlns:p="http://schemas.openxmlformats.org/presentationml/2006/main">
  <p:tag name="KSO_WM_UNIT_COLOR_SCHEME_SHAPE_ID" val="6"/>
  <p:tag name="KSO_WM_UNIT_COLOR_SCHEME_PARENT_PAGE" val="2_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43_4*l_h_i*1_2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743_4*l_h_i*1_2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743_4*l_h_i*1_2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43_4*l_h_i*1_2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6"/>
  <p:tag name="KSO_WM_UNIT_ID" val="diagram743_4*l_h_i*1_2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7"/>
  <p:tag name="KSO_WM_UNIT_ID" val="diagram743_4*l_h_i*1_2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8"/>
  <p:tag name="KSO_WM_UNIT_ID" val="diagram743_4*l_h_i*1_2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9"/>
  <p:tag name="KSO_WM_UNIT_ID" val="diagram743_4*l_h_i*1_2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0"/>
  <p:tag name="KSO_WM_UNIT_ID" val="diagram743_4*l_h_i*1_2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743_4*l_h_i*1_2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1"/>
  <p:tag name="KSO_WM_UNIT_ID" val="diagram743_4*l_h_i*1_2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43_4*l_h_i*1_3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43_4*l_h_i*1_3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743_4*l_h_i*1_3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743_4*l_h_i*1_3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43_4*l_h_i*1_3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6"/>
  <p:tag name="KSO_WM_UNIT_ID" val="diagram743_4*l_h_i*1_3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7"/>
  <p:tag name="KSO_WM_UNIT_ID" val="diagram743_4*l_h_i*1_3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8"/>
  <p:tag name="KSO_WM_UNIT_ID" val="diagram743_4*l_h_i*1_3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9"/>
  <p:tag name="KSO_WM_UNIT_ID" val="diagram743_4*l_h_i*1_3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0"/>
  <p:tag name="KSO_WM_UNIT_ID" val="diagram743_4*l_h_i*1_3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743_4*l_h_i*1_3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1"/>
  <p:tag name="KSO_WM_UNIT_ID" val="diagram743_4*l_h_i*1_3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63.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3_4*l_h_f*1_1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4.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43_4*l_h_f*1_2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43_4*l_h_f*1_3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43_4*l_h_i*1_4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43_4*l_h_i*1_4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743_4*l_h_i*1_4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4"/>
  <p:tag name="KSO_WM_UNIT_ID" val="diagram743_4*l_h_i*1_4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5"/>
  <p:tag name="KSO_WM_UNIT_ID" val="diagram743_4*l_h_i*1_4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6"/>
  <p:tag name="KSO_WM_UNIT_ID" val="diagram743_4*l_h_i*1_4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7"/>
  <p:tag name="KSO_WM_UNIT_ID" val="diagram743_4*l_h_i*1_4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8"/>
  <p:tag name="KSO_WM_UNIT_ID" val="diagram743_4*l_h_i*1_4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9"/>
  <p:tag name="KSO_WM_UNIT_ID" val="diagram743_4*l_h_i*1_4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0"/>
  <p:tag name="KSO_WM_UNIT_ID" val="diagram743_4*l_h_i*1_4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743_4*l_h_i*1_4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1"/>
  <p:tag name="KSO_WM_UNIT_ID" val="diagram743_4*l_h_i*1_4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43_4*l_h_i*1_5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43_4*l_h_i*1_5_2"/>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743_4*l_h_i*1_5_3"/>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4"/>
  <p:tag name="KSO_WM_UNIT_ID" val="diagram743_4*l_h_i*1_5_4"/>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5"/>
  <p:tag name="KSO_WM_UNIT_ID" val="diagram743_4*l_h_i*1_5_5"/>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6"/>
  <p:tag name="KSO_WM_UNIT_ID" val="diagram743_4*l_h_i*1_5_6"/>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7"/>
  <p:tag name="KSO_WM_UNIT_ID" val="diagram743_4*l_h_i*1_5_7"/>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8"/>
  <p:tag name="KSO_WM_UNIT_ID" val="diagram743_4*l_h_i*1_5_8"/>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9"/>
  <p:tag name="KSO_WM_UNIT_ID" val="diagram743_4*l_h_i*1_5_9"/>
  <p:tag name="KSO_WM_TEMPLATE_CATEGORY" val="diagram"/>
  <p:tag name="KSO_WM_TEMPLATE_INDEX" val="743"/>
  <p:tag name="KSO_WM_UNIT_LAYERLEVEL" val="1_1_1"/>
  <p:tag name="KSO_WM_TAG_VERSION" val="1.0"/>
  <p:tag name="KSO_WM_BEAUTIFY_FLAG" val="#wm#"/>
  <p:tag name="KSO_WM_UNIT_TEXT_FILL_FORE_SCHEMECOLOR_INDEX" val="15"/>
  <p:tag name="KSO_WM_UNIT_TEXT_FILL_TYPE" val="1"/>
  <p:tag name="KSO_WM_UNIT_USESOURCEFORMAT_APPLY"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0"/>
  <p:tag name="KSO_WM_UNIT_ID" val="diagram743_4*l_h_i*1_5_10"/>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743_4*l_h_i*1_5_1"/>
  <p:tag name="KSO_WM_TEMPLATE_CATEGORY" val="diagram"/>
  <p:tag name="KSO_WM_TEMPLATE_INDEX" val="743"/>
  <p:tag name="KSO_WM_UNIT_LAYERLEVEL" val="1_1_1"/>
  <p:tag name="KSO_WM_TAG_VERSION" val="1.0"/>
  <p:tag name="KSO_WM_BEAUTIFY_FLAG" val="#wm#"/>
  <p:tag name="KSO_WM_UNIT_FILL_FORE_SCHEMECOLOR_INDEX" val="5"/>
  <p:tag name="KSO_WM_UNIT_FILL_TYPE" val="1"/>
  <p:tag name="KSO_WM_UNIT_TEXT_FILL_FORE_SCHEMECOLOR_INDEX" val="15"/>
  <p:tag name="KSO_WM_UNIT_TEXT_FILL_TYPE" val="1"/>
  <p:tag name="KSO_WM_UNIT_USESOURCEFORMAT_APPLY"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1"/>
  <p:tag name="KSO_WM_UNIT_ID" val="diagram743_4*l_h_i*1_5_11"/>
  <p:tag name="KSO_WM_TEMPLATE_CATEGORY" val="diagram"/>
  <p:tag name="KSO_WM_TEMPLATE_INDEX" val="743"/>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15"/>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43_4*l_h_f*1_4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UNIT_PRESET_TEXT" val="单击此处添加文本"/>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43_4*l_h_f*1_5_1"/>
  <p:tag name="KSO_WM_TEMPLATE_CATEGORY" val="diagram"/>
  <p:tag name="KSO_WM_TEMPLATE_INDEX" val="743"/>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KSO_WM_UNIT_VALUE" val="583*852"/>
  <p:tag name="KSO_WM_UNIT_HIGHLIGHT" val="0"/>
  <p:tag name="KSO_WM_UNIT_COMPATIBLE" val="0"/>
  <p:tag name="KSO_WM_UNIT_DIAGRAM_ISNUMVISUAL" val="0"/>
  <p:tag name="KSO_WM_UNIT_DIAGRAM_ISREFERUNIT" val="0"/>
  <p:tag name="KSO_WM_UNIT_TYPE" val="d"/>
  <p:tag name="KSO_WM_UNIT_INDEX" val="2"/>
  <p:tag name="KSO_WM_UNIT_ID" val="diagram20202389_1*d*2"/>
  <p:tag name="KSO_WM_TEMPLATE_CATEGORY" val="diagram"/>
  <p:tag name="KSO_WM_TEMPLATE_INDEX" val="20202389"/>
  <p:tag name="KSO_WM_UNIT_LAYERLEVEL" val="1"/>
  <p:tag name="KSO_WM_TAG_VERSION" val="1.0"/>
  <p:tag name="KSO_WM_BEAUTIFY_FLAG" val="#wm#"/>
  <p:tag name="KSO_WM_UNIT_PLACING_PICTURE_INFO" val="{&quot;full_picture&quot;:false,&quot;last_crop_picture&quot;:&quot;2-1&quot;,&quot;selected&quot;:&quot;2-1&quot;,&quot;spacing&quot;:6}"/>
  <p:tag name="KSO_WM_UNIT_SUPPORT_UNIT_TYPE" val="[]"/>
  <p:tag name="KSO_WM_UNIT_BLOCK" val="0"/>
  <p:tag name="KSO_WM_UNIT_SM_LIMIT_TYPE" val="1"/>
  <p:tag name="KSO_WM_UNIT_PLACING_PICTURE_MD4" val="0"/>
  <p:tag name="REFSHAPE" val="178019460"/>
</p:tagLst>
</file>

<file path=ppt/tags/tag93.xml><?xml version="1.0" encoding="utf-8"?>
<p:tagLst xmlns:p="http://schemas.openxmlformats.org/presentationml/2006/main">
  <p:tag name="KSO_WM_BEAUTIFY_FLAG" val="#wm#"/>
  <p:tag name="KSO_WM_UNIT_TYPE" val="d"/>
  <p:tag name="KSO_WM_UNIT_INDEX" val="3"/>
  <p:tag name="KSO_WM_UNIT_ID" val="diagram20202389_1*d*3"/>
  <p:tag name="KSO_WM_UNIT_PLACING_PICTURE_INFO" val="{&quot;full_picture&quot;:false,&quot;last_crop_picture&quot;:&quot;2-1&quot;,&quot;selected&quot;:&quot;2-1&quot;,&quot;spacing&quot;:6}"/>
  <p:tag name="KSO_WM_UNIT_VALUE" val="583*852"/>
  <p:tag name="KSO_WM_UNIT_HIGHLIGHT" val="0"/>
  <p:tag name="KSO_WM_UNIT_COMPATIBLE" val="0"/>
  <p:tag name="KSO_WM_UNIT_DIAGRAM_ISNUMVISUAL" val="0"/>
  <p:tag name="KSO_WM_UNIT_DIAGRAM_ISREFERUNIT" val="0"/>
  <p:tag name="KSO_WM_TEMPLATE_CATEGORY" val="diagram"/>
  <p:tag name="KSO_WM_TEMPLATE_INDEX" val="20202389"/>
  <p:tag name="KSO_WM_UNIT_LAYERLEVEL" val="1"/>
  <p:tag name="KSO_WM_TAG_VERSION" val="1.0"/>
  <p:tag name="KSO_WM_UNIT_SUPPORT_UNIT_TYPE" val="[]"/>
  <p:tag name="KSO_WM_UNIT_BLOCK" val="0"/>
  <p:tag name="KSO_WM_UNIT_PLACING_PICTURE_MD4" val="0"/>
  <p:tag name="REFSHAPE" val="178015652"/>
  <p:tag name="KSO_WM_UNIT_PICTURE_CLIP_FLAG" val="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292_1*i*2"/>
  <p:tag name="KSO_WM_TEMPLATE_CATEGORY" val="diagram"/>
  <p:tag name="KSO_WM_TEMPLATE_INDEX" val="20191292"/>
  <p:tag name="KSO_WM_UNIT_LAYERLEVEL" val="1"/>
  <p:tag name="KSO_WM_TAG_VERSION" val="1.0"/>
  <p:tag name="KSO_WM_BEAUTIFY_FLAG" val="#wm#"/>
  <p:tag name="KSO_WM_UNIT_ADJUSTLAYOUT_ID" val="2"/>
  <p:tag name="KSO_WM_UNIT_COLOR_SCHEME_SHAPE_ID" val="2"/>
  <p:tag name="KSO_WM_UNIT_COLOR_SCHEME_PARENT_PAGE" val="0_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92_1*i*3"/>
  <p:tag name="KSO_WM_TEMPLATE_CATEGORY" val="diagram"/>
  <p:tag name="KSO_WM_TEMPLATE_INDEX" val="20191292"/>
  <p:tag name="KSO_WM_UNIT_LAYERLEVEL" val="1"/>
  <p:tag name="KSO_WM_TAG_VERSION" val="1.0"/>
  <p:tag name="KSO_WM_BEAUTIFY_FLAG" val="#wm#"/>
  <p:tag name="KSO_WM_UNIT_ADJUSTLAYOUT_ID" val="5"/>
  <p:tag name="KSO_WM_UNIT_COLOR_SCHEME_SHAPE_ID" val="5"/>
  <p:tag name="KSO_WM_UNIT_COLOR_SCHEME_PARENT_PAGE" val="0_1"/>
</p:tagLst>
</file>

<file path=ppt/tags/tag96.xml><?xml version="1.0" encoding="utf-8"?>
<p:tagLst xmlns:p="http://schemas.openxmlformats.org/presentationml/2006/main">
  <p:tag name="KSO_WM_UNIT_VALUE" val="1405*1873"/>
  <p:tag name="KSO_WM_UNIT_HIGHLIGHT" val="0"/>
  <p:tag name="KSO_WM_UNIT_COMPATIBLE" val="0"/>
  <p:tag name="KSO_WM_UNIT_DIAGRAM_ISNUMVISUAL" val="0"/>
  <p:tag name="KSO_WM_UNIT_DIAGRAM_ISREFERUNIT" val="0"/>
  <p:tag name="KSO_WM_UNIT_TYPE" val="d"/>
  <p:tag name="KSO_WM_UNIT_INDEX" val="1"/>
  <p:tag name="KSO_WM_UNIT_ID" val="diagram20191292_1*d*1"/>
  <p:tag name="KSO_WM_TEMPLATE_CATEGORY" val="diagram"/>
  <p:tag name="KSO_WM_TEMPLATE_INDEX" val="20191292"/>
  <p:tag name="KSO_WM_UNIT_LAYERLEVEL" val="1"/>
  <p:tag name="KSO_WM_TAG_VERSION" val="1.0"/>
  <p:tag name="KSO_WM_BEAUTIFY_FLAG" val="#wm#"/>
  <p:tag name="KSO_WM_UNIT_ADJUSTLAYOUT_ID" val="13"/>
  <p:tag name="KSO_WM_UNIT_PICTURE_CLIP_FLAG" val="1"/>
  <p:tag name="KSO_WM_UNIT_COLOR_SCHEME_SHAPE_ID" val="13"/>
  <p:tag name="KSO_WM_UNIT_COLOR_SCHEME_PARENT_PAGE" val="0_1"/>
  <p:tag name="REFSHAPE" val="178020140"/>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1292_1*i*4"/>
  <p:tag name="KSO_WM_TEMPLATE_CATEGORY" val="diagram"/>
  <p:tag name="KSO_WM_TEMPLATE_INDEX" val="20191292"/>
  <p:tag name="KSO_WM_UNIT_LAYERLEVEL" val="1"/>
  <p:tag name="KSO_WM_TAG_VERSION" val="1.0"/>
  <p:tag name="KSO_WM_BEAUTIFY_FLAG" val="#wm#"/>
  <p:tag name="KSO_WM_UNIT_ADJUSTLAYOUT_ID" val="30"/>
  <p:tag name="KSO_WM_UNIT_COLOR_SCHEME_SHAPE_ID" val="30"/>
  <p:tag name="KSO_WM_UNIT_COLOR_SCHEME_PARENT_PAGE" val="0_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1292_1*i*5"/>
  <p:tag name="KSO_WM_TEMPLATE_CATEGORY" val="diagram"/>
  <p:tag name="KSO_WM_TEMPLATE_INDEX" val="20191292"/>
  <p:tag name="KSO_WM_UNIT_LAYERLEVEL" val="1"/>
  <p:tag name="KSO_WM_TAG_VERSION" val="1.0"/>
  <p:tag name="KSO_WM_BEAUTIFY_FLAG" val="#wm#"/>
  <p:tag name="KSO_WM_UNIT_ADJUSTLAYOUT_ID" val="22"/>
  <p:tag name="KSO_WM_UNIT_COLOR_SCHEME_SHAPE_ID" val="22"/>
  <p:tag name="KSO_WM_UNIT_COLOR_SCHEME_PARENT_PAGE" val="0_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1292_1*i*6"/>
  <p:tag name="KSO_WM_TEMPLATE_CATEGORY" val="diagram"/>
  <p:tag name="KSO_WM_TEMPLATE_INDEX" val="20191292"/>
  <p:tag name="KSO_WM_UNIT_LAYERLEVEL" val="1"/>
  <p:tag name="KSO_WM_TAG_VERSION" val="1.0"/>
  <p:tag name="KSO_WM_BEAUTIFY_FLAG" val="#wm#"/>
  <p:tag name="KSO_WM_UNIT_ADJUSTLAYOUT_ID" val="28"/>
  <p:tag name="KSO_WM_UNIT_COLOR_SCHEME_SHAPE_ID" val="28"/>
  <p:tag name="KSO_WM_UNIT_COLOR_SCHEME_PARENT_PAGE" val="0_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套装">
      <a:majorFont>
        <a:latin typeface="微软雅黑"/>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4543</Words>
  <Application>WPS 演示</Application>
  <PresentationFormat>宽屏</PresentationFormat>
  <Paragraphs>510</Paragraphs>
  <Slides>57</Slides>
  <Notes>40</Notes>
  <HiddenSlides>0</HiddenSlides>
  <MMClips>3</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57</vt:i4>
      </vt:variant>
    </vt:vector>
  </HeadingPairs>
  <TitlesOfParts>
    <vt:vector size="83" baseType="lpstr">
      <vt:lpstr>Arial</vt:lpstr>
      <vt:lpstr>宋体</vt:lpstr>
      <vt:lpstr>Wingdings</vt:lpstr>
      <vt:lpstr>微软雅黑</vt:lpstr>
      <vt:lpstr>Calibri</vt:lpstr>
      <vt:lpstr>Agency FB</vt:lpstr>
      <vt:lpstr>Agency FB</vt:lpstr>
      <vt:lpstr>华文行楷</vt:lpstr>
      <vt:lpstr>经典综艺体简</vt:lpstr>
      <vt:lpstr>黑体</vt:lpstr>
      <vt:lpstr>Times New Roman</vt:lpstr>
      <vt:lpstr>Trebuchet MS</vt:lpstr>
      <vt:lpstr>Arial Black</vt:lpstr>
      <vt:lpstr>等线</vt:lpstr>
      <vt:lpstr>Arial Unicode MS</vt:lpstr>
      <vt:lpstr>隶书</vt:lpstr>
      <vt:lpstr>楷体_GB2312</vt:lpstr>
      <vt:lpstr>新宋体</vt:lpstr>
      <vt:lpstr>Segoe UI</vt:lpstr>
      <vt:lpstr>Lao UI</vt:lpstr>
      <vt:lpstr>方正苏新诗柳楷简体</vt:lpstr>
      <vt:lpstr>等线</vt:lpstr>
      <vt:lpstr>华文新魏</vt:lpstr>
      <vt:lpstr>自定义设计方案</vt:lpstr>
      <vt:lpstr>3_自定义设计方案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前苏联教育家苏霍姆林斯基教导儿子：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人在江湖</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大希</dc:creator>
  <cp:lastModifiedBy>豆(๑¯ω¯๑)豆</cp:lastModifiedBy>
  <cp:revision>81</cp:revision>
  <dcterms:created xsi:type="dcterms:W3CDTF">2020-05-26T11:11:00Z</dcterms:created>
  <dcterms:modified xsi:type="dcterms:W3CDTF">2021-12-16T02:45:54Z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9D2A932C245D4F4FAA841685CFCA701E</vt:lpwstr>
  </property>
</Properties>
</file>