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5"/>
  </p:notesMasterIdLst>
  <p:handoutMasterIdLst>
    <p:handoutMasterId r:id="rId83"/>
  </p:handoutMasterIdLst>
  <p:sldIdLst>
    <p:sldId id="257" r:id="rId4"/>
    <p:sldId id="264" r:id="rId6"/>
    <p:sldId id="2089" r:id="rId7"/>
    <p:sldId id="288" r:id="rId8"/>
    <p:sldId id="289" r:id="rId9"/>
    <p:sldId id="290" r:id="rId10"/>
    <p:sldId id="291" r:id="rId11"/>
    <p:sldId id="292" r:id="rId12"/>
    <p:sldId id="270" r:id="rId13"/>
    <p:sldId id="293" r:id="rId14"/>
    <p:sldId id="272" r:id="rId15"/>
    <p:sldId id="273" r:id="rId16"/>
    <p:sldId id="274" r:id="rId17"/>
    <p:sldId id="275" r:id="rId18"/>
    <p:sldId id="276" r:id="rId19"/>
    <p:sldId id="2123" r:id="rId20"/>
    <p:sldId id="2161" r:id="rId21"/>
    <p:sldId id="2108" r:id="rId22"/>
    <p:sldId id="2126" r:id="rId23"/>
    <p:sldId id="2140" r:id="rId24"/>
    <p:sldId id="2106" r:id="rId25"/>
    <p:sldId id="2131" r:id="rId26"/>
    <p:sldId id="2130" r:id="rId27"/>
    <p:sldId id="2132" r:id="rId28"/>
    <p:sldId id="2162" r:id="rId29"/>
    <p:sldId id="2133" r:id="rId30"/>
    <p:sldId id="2134" r:id="rId31"/>
    <p:sldId id="2135" r:id="rId32"/>
    <p:sldId id="2109" r:id="rId33"/>
    <p:sldId id="2136" r:id="rId34"/>
    <p:sldId id="2158" r:id="rId35"/>
    <p:sldId id="2159" r:id="rId36"/>
    <p:sldId id="2137" r:id="rId37"/>
    <p:sldId id="2138" r:id="rId38"/>
    <p:sldId id="2139" r:id="rId39"/>
    <p:sldId id="2141" r:id="rId40"/>
    <p:sldId id="2164" r:id="rId41"/>
    <p:sldId id="277" r:id="rId42"/>
    <p:sldId id="2095" r:id="rId43"/>
    <p:sldId id="2142" r:id="rId44"/>
    <p:sldId id="2143" r:id="rId45"/>
    <p:sldId id="2144" r:id="rId46"/>
    <p:sldId id="2110" r:id="rId47"/>
    <p:sldId id="2145" r:id="rId48"/>
    <p:sldId id="2146" r:id="rId49"/>
    <p:sldId id="2147" r:id="rId50"/>
    <p:sldId id="2111" r:id="rId51"/>
    <p:sldId id="2148" r:id="rId52"/>
    <p:sldId id="2112" r:id="rId53"/>
    <p:sldId id="2149" r:id="rId54"/>
    <p:sldId id="2150" r:id="rId55"/>
    <p:sldId id="278" r:id="rId56"/>
    <p:sldId id="279" r:id="rId57"/>
    <p:sldId id="2096" r:id="rId58"/>
    <p:sldId id="2151" r:id="rId59"/>
    <p:sldId id="2113" r:id="rId60"/>
    <p:sldId id="2152" r:id="rId61"/>
    <p:sldId id="2160" r:id="rId62"/>
    <p:sldId id="2115" r:id="rId63"/>
    <p:sldId id="2153" r:id="rId64"/>
    <p:sldId id="2154" r:id="rId65"/>
    <p:sldId id="2165" r:id="rId66"/>
    <p:sldId id="2155" r:id="rId67"/>
    <p:sldId id="2114" r:id="rId68"/>
    <p:sldId id="2116" r:id="rId69"/>
    <p:sldId id="2117" r:id="rId70"/>
    <p:sldId id="2127" r:id="rId71"/>
    <p:sldId id="280" r:id="rId72"/>
    <p:sldId id="281" r:id="rId73"/>
    <p:sldId id="282" r:id="rId74"/>
    <p:sldId id="2119" r:id="rId75"/>
    <p:sldId id="283" r:id="rId76"/>
    <p:sldId id="284" r:id="rId77"/>
    <p:sldId id="285" r:id="rId78"/>
    <p:sldId id="286" r:id="rId79"/>
    <p:sldId id="2166" r:id="rId80"/>
    <p:sldId id="2121" r:id="rId81"/>
    <p:sldId id="2263" r:id="rId8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04040"/>
    <a:srgbClr val="FFFFFF"/>
    <a:srgbClr val="FCF9F4"/>
    <a:srgbClr val="627B85"/>
    <a:srgbClr val="730603"/>
    <a:srgbClr val="EE4536"/>
    <a:srgbClr val="F1862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84" autoAdjust="0"/>
    <p:restoredTop sz="85887" autoAdjust="0"/>
  </p:normalViewPr>
  <p:slideViewPr>
    <p:cSldViewPr snapToGrid="0" showGuides="1">
      <p:cViewPr varScale="1">
        <p:scale>
          <a:sx n="62" d="100"/>
          <a:sy n="62" d="100"/>
        </p:scale>
        <p:origin x="738" y="66"/>
      </p:cViewPr>
      <p:guideLst>
        <p:guide orient="horz" pos="2185"/>
        <p:guide orient="horz" pos="529"/>
        <p:guide orient="horz" pos="4028"/>
        <p:guide pos="426"/>
        <p:guide pos="7242"/>
        <p:guide pos="384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7" Type="http://schemas.openxmlformats.org/officeDocument/2006/relationships/commentAuthors" Target="commentAuthors.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handoutMaster" Target="handoutMasters/handoutMaster1.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hyxx.com/research/202010/899968.html" TargetMode="Externa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199it.com/archives/category/life-data" TargetMode="External"/><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GB" dirty="0"/>
              <a:t>资料来源</a:t>
            </a:r>
            <a:r>
              <a:rPr lang="zh-CN" altLang="en-US" dirty="0"/>
              <a:t>：</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r>
              <a:rPr lang="zh-CN" altLang="en-US" dirty="0"/>
              <a:t> </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数据来源，国家统计局：</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endParaRPr lang="en-GB"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1952—2018</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年我国人均国内生产总值从</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119</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元增至</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64644</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元，实际增长</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70</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倍。</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年人均国内生产总值超过</a:t>
            </a:r>
            <a:r>
              <a:rPr lang="en-US" altLang="zh-CN" sz="1200" b="0" i="0" u="none" strike="noStrike" kern="1200" dirty="0">
                <a:solidFill>
                  <a:schemeClr val="tx1"/>
                </a:solidFill>
                <a:effectLst/>
                <a:latin typeface="+mn-lt"/>
                <a:ea typeface="+mn-ea"/>
                <a:cs typeface="+mn-cs"/>
              </a:rPr>
              <a:t>1</a:t>
            </a:r>
            <a:r>
              <a:rPr lang="zh-CN" altLang="en-US" sz="1200" b="0" i="0" u="none" strike="noStrike" kern="1200" dirty="0">
                <a:solidFill>
                  <a:schemeClr val="tx1"/>
                </a:solidFill>
                <a:effectLst/>
                <a:latin typeface="+mn-lt"/>
                <a:ea typeface="+mn-ea"/>
                <a:cs typeface="+mn-cs"/>
              </a:rPr>
              <a:t>万美元。</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工业增加值、制造业增加值、外汇储备稳居世界第一。</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国际收支改善。</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年，货物进出口顺差增加，服务进出口逆差下降。年末外汇储备余额</a:t>
            </a:r>
            <a:r>
              <a:rPr lang="en-US" altLang="zh-CN" sz="1200" b="0" i="0" u="none" strike="noStrike" kern="1200" dirty="0">
                <a:solidFill>
                  <a:schemeClr val="tx1"/>
                </a:solidFill>
                <a:effectLst/>
                <a:latin typeface="+mn-lt"/>
                <a:ea typeface="+mn-ea"/>
                <a:cs typeface="+mn-cs"/>
              </a:rPr>
              <a:t>32165</a:t>
            </a:r>
            <a:r>
              <a:rPr lang="zh-CN" altLang="en-US" sz="1200" b="0" i="0" u="none" strike="noStrike" kern="1200" dirty="0">
                <a:solidFill>
                  <a:schemeClr val="tx1"/>
                </a:solidFill>
                <a:effectLst/>
                <a:latin typeface="+mn-lt"/>
                <a:ea typeface="+mn-ea"/>
                <a:cs typeface="+mn-cs"/>
              </a:rPr>
              <a:t>亿美元，比上年末增加</a:t>
            </a:r>
            <a:r>
              <a:rPr lang="en-US" altLang="zh-CN" sz="1200" b="0" i="0" u="none" strike="noStrike" kern="1200" dirty="0">
                <a:solidFill>
                  <a:schemeClr val="tx1"/>
                </a:solidFill>
                <a:effectLst/>
                <a:latin typeface="+mn-lt"/>
                <a:ea typeface="+mn-ea"/>
                <a:cs typeface="+mn-cs"/>
              </a:rPr>
              <a:t>1086</a:t>
            </a:r>
            <a:r>
              <a:rPr lang="zh-CN" altLang="en-US" sz="1200" b="0" i="0" u="none" strike="noStrike" kern="1200" dirty="0">
                <a:solidFill>
                  <a:schemeClr val="tx1"/>
                </a:solidFill>
                <a:effectLst/>
                <a:latin typeface="+mn-lt"/>
                <a:ea typeface="+mn-ea"/>
                <a:cs typeface="+mn-cs"/>
              </a:rPr>
              <a:t>亿美元，稳居世界第一。</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可以增加</a:t>
            </a:r>
            <a:r>
              <a:rPr lang="en-US" altLang="zh-CN" dirty="0"/>
              <a:t>2020</a:t>
            </a:r>
            <a:r>
              <a:rPr lang="zh-CN" altLang="en-US" dirty="0"/>
              <a:t>年的数据，实现全面脱贫。</a:t>
            </a:r>
            <a:endParaRPr lang="en-US" altLang="zh-CN" dirty="0"/>
          </a:p>
          <a:p>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539750" algn="just">
              <a:lnSpc>
                <a:spcPct val="150000"/>
              </a:lnSpc>
            </a:pPr>
            <a:r>
              <a:rPr lang="zh-CN" altLang="en-US" sz="1200" dirty="0">
                <a:highlight>
                  <a:srgbClr val="FFFF00"/>
                </a:highlight>
                <a:latin typeface="华文中宋" panose="02010600040101010101" pitchFamily="2" charset="-122"/>
                <a:ea typeface="华文中宋" panose="02010600040101010101" pitchFamily="2" charset="-122"/>
              </a:rPr>
              <a:t>作为一种政治实践、价值理念，人民民主是社会主义的生命，没有民主就没有社会主义，就没有社会主义现代化。</a:t>
            </a:r>
            <a:endParaRPr lang="en-US" altLang="zh-CN" sz="1200" dirty="0">
              <a:highlight>
                <a:srgbClr val="FFFF00"/>
              </a:highlight>
              <a:latin typeface="华文中宋" panose="02010600040101010101" pitchFamily="2" charset="-122"/>
              <a:ea typeface="华文中宋" panose="02010600040101010101" pitchFamily="2" charset="-122"/>
            </a:endParaRPr>
          </a:p>
          <a:p>
            <a:pPr indent="539750" algn="just">
              <a:lnSpc>
                <a:spcPct val="150000"/>
              </a:lnSpc>
            </a:pPr>
            <a:r>
              <a:rPr lang="zh-CN" altLang="en-US" sz="1200" dirty="0">
                <a:highlight>
                  <a:srgbClr val="FFFF00"/>
                </a:highlight>
                <a:latin typeface="华文中宋" panose="02010600040101010101" pitchFamily="2" charset="-122"/>
                <a:ea typeface="华文中宋" panose="02010600040101010101" pitchFamily="2" charset="-122"/>
              </a:rPr>
              <a:t>人民民主反映了人民群众的历史主体地位，是人民群众创造历史的集中反映。</a:t>
            </a:r>
            <a:endParaRPr lang="en-US" altLang="zh-CN" sz="1200" dirty="0">
              <a:highlight>
                <a:srgbClr val="FFFF00"/>
              </a:highlight>
              <a:latin typeface="华文中宋" panose="02010600040101010101" pitchFamily="2" charset="-122"/>
              <a:ea typeface="华文中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暂无查到最新数据。</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资料来源：</a:t>
            </a:r>
            <a:r>
              <a:rPr lang="en-US" altLang="zh-CN" dirty="0"/>
              <a:t>2021</a:t>
            </a:r>
            <a:r>
              <a:rPr lang="zh-CN" altLang="en-US" dirty="0"/>
              <a:t>版教材辅导课件</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资料来源：</a:t>
            </a:r>
            <a:r>
              <a:rPr lang="en-US" altLang="zh-CN" dirty="0"/>
              <a:t>2021</a:t>
            </a:r>
            <a:r>
              <a:rPr lang="zh-CN" altLang="en-US" dirty="0"/>
              <a:t>版教材辅导课件</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资料来源：</a:t>
            </a:r>
            <a:r>
              <a:rPr lang="en-US" altLang="zh-CN" dirty="0"/>
              <a:t>2021</a:t>
            </a:r>
            <a:r>
              <a:rPr lang="zh-CN" altLang="en-US" dirty="0"/>
              <a:t>版教材辅导课件</a:t>
            </a:r>
            <a:r>
              <a:rPr lang="en-US" altLang="zh-CN" dirty="0"/>
              <a:t>+</a:t>
            </a:r>
            <a:r>
              <a:rPr lang="zh-CN" altLang="en-US" dirty="0"/>
              <a:t>国家年度统计公报</a:t>
            </a:r>
            <a:endParaRPr lang="en-US" altLang="zh-CN" dirty="0"/>
          </a:p>
          <a:p>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/202103/t20210301_1814216.html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智研咨询发布的</a:t>
            </a:r>
            <a:r>
              <a:rPr lang="en-US" altLang="zh-CN"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hlinkClick r:id="rId3"/>
              </a:rPr>
              <a:t>2021-2027</a:t>
            </a:r>
            <a:r>
              <a:rPr lang="zh-CN" altLang="en-US" sz="1200" b="0" i="0" u="none" strike="noStrike" kern="1200" dirty="0">
                <a:solidFill>
                  <a:schemeClr val="tx1"/>
                </a:solidFill>
                <a:effectLst/>
                <a:latin typeface="+mn-lt"/>
                <a:ea typeface="+mn-ea"/>
                <a:cs typeface="+mn-cs"/>
                <a:hlinkClick r:id="rId3"/>
              </a:rPr>
              <a:t>年中国互联网行业发展现状调研及发展趋势预测报告</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数据显示：</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年中国网民总体规模已占全球网民的五分之一。</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年中国网民规模为</a:t>
            </a:r>
            <a:r>
              <a:rPr lang="en-US" altLang="zh-CN" sz="1200" b="0" i="0" u="none" strike="noStrike" kern="1200" dirty="0">
                <a:solidFill>
                  <a:schemeClr val="tx1"/>
                </a:solidFill>
                <a:effectLst/>
                <a:latin typeface="+mn-lt"/>
                <a:ea typeface="+mn-ea"/>
                <a:cs typeface="+mn-cs"/>
              </a:rPr>
              <a:t>9.89</a:t>
            </a:r>
            <a:r>
              <a:rPr lang="zh-CN" altLang="en-US" sz="1200" b="0" i="0" u="none" strike="noStrike" kern="1200" dirty="0">
                <a:solidFill>
                  <a:schemeClr val="tx1"/>
                </a:solidFill>
                <a:effectLst/>
                <a:latin typeface="+mn-lt"/>
                <a:ea typeface="+mn-ea"/>
                <a:cs typeface="+mn-cs"/>
              </a:rPr>
              <a:t>亿人。</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城乡地区互联网普及率有逐渐减小趋势。截至</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12</a:t>
            </a:r>
            <a:r>
              <a:rPr lang="zh-CN" altLang="en-US" sz="1200" b="0" i="0" u="none" strike="noStrike" kern="1200" dirty="0">
                <a:solidFill>
                  <a:schemeClr val="tx1"/>
                </a:solidFill>
                <a:effectLst/>
                <a:latin typeface="+mn-lt"/>
                <a:ea typeface="+mn-ea"/>
                <a:cs typeface="+mn-cs"/>
              </a:rPr>
              <a:t>月，农村互联网普及率为</a:t>
            </a:r>
            <a:r>
              <a:rPr lang="en-US" altLang="zh-CN" sz="1200" b="0" i="0" u="none" strike="noStrike" kern="1200" dirty="0">
                <a:solidFill>
                  <a:schemeClr val="tx1"/>
                </a:solidFill>
                <a:effectLst/>
                <a:latin typeface="+mn-lt"/>
                <a:ea typeface="+mn-ea"/>
                <a:cs typeface="+mn-cs"/>
              </a:rPr>
              <a:t>55.9%</a:t>
            </a:r>
            <a:r>
              <a:rPr lang="zh-CN" altLang="en-US" sz="1200" b="0" i="0" u="none" strike="noStrike" kern="1200" dirty="0">
                <a:solidFill>
                  <a:schemeClr val="tx1"/>
                </a:solidFill>
                <a:effectLst/>
                <a:latin typeface="+mn-lt"/>
                <a:ea typeface="+mn-ea"/>
                <a:cs typeface="+mn-cs"/>
              </a:rPr>
              <a:t>；城市互联网普及率为</a:t>
            </a:r>
            <a:r>
              <a:rPr lang="en-US" altLang="zh-CN" sz="1200" b="0" i="0" u="none" strike="noStrike" kern="1200" dirty="0">
                <a:solidFill>
                  <a:schemeClr val="tx1"/>
                </a:solidFill>
                <a:effectLst/>
                <a:latin typeface="+mn-lt"/>
                <a:ea typeface="+mn-ea"/>
                <a:cs typeface="+mn-cs"/>
              </a:rPr>
              <a:t>79.8%</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r>
              <a:rPr lang="zh-CN" altLang="en-GB" dirty="0"/>
              <a:t>资料来源</a:t>
            </a:r>
            <a:r>
              <a:rPr lang="zh-CN" altLang="en-US" dirty="0"/>
              <a:t>：产业信息网</a:t>
            </a:r>
            <a:r>
              <a:rPr lang="en-GB" altLang="zh-CN" dirty="0"/>
              <a:t>https://</a:t>
            </a:r>
            <a:r>
              <a:rPr lang="en-GB" altLang="zh-CN" dirty="0" err="1"/>
              <a:t>www.chyxx.com</a:t>
            </a:r>
            <a:r>
              <a:rPr lang="en-GB" altLang="zh-CN" dirty="0"/>
              <a:t>/industry/202102/931939.html</a:t>
            </a:r>
            <a:endParaRPr lang="en-GB" altLang="zh-CN" dirty="0"/>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年，全国城镇新增就业</a:t>
            </a:r>
            <a:r>
              <a:rPr lang="en-US" altLang="zh-CN" sz="1200" b="0" i="0" u="none" strike="noStrike" kern="1200" dirty="0">
                <a:solidFill>
                  <a:schemeClr val="tx1"/>
                </a:solidFill>
                <a:effectLst/>
                <a:latin typeface="+mn-lt"/>
                <a:ea typeface="+mn-ea"/>
                <a:cs typeface="+mn-cs"/>
              </a:rPr>
              <a:t>1186</a:t>
            </a:r>
            <a:r>
              <a:rPr lang="zh-CN" altLang="en-US" sz="1200" b="0" i="0" u="none" strike="noStrike" kern="1200" dirty="0">
                <a:solidFill>
                  <a:schemeClr val="tx1"/>
                </a:solidFill>
                <a:effectLst/>
                <a:latin typeface="+mn-lt"/>
                <a:ea typeface="+mn-ea"/>
                <a:cs typeface="+mn-cs"/>
              </a:rPr>
              <a:t>万人，超额完成全年目标任务；全国城镇调查失业率平均为</a:t>
            </a:r>
            <a:r>
              <a:rPr lang="en-US" altLang="zh-CN" sz="1200" b="0" i="0" u="none" strike="noStrike" kern="1200" dirty="0">
                <a:solidFill>
                  <a:schemeClr val="tx1"/>
                </a:solidFill>
                <a:effectLst/>
                <a:latin typeface="+mn-lt"/>
                <a:ea typeface="+mn-ea"/>
                <a:cs typeface="+mn-cs"/>
              </a:rPr>
              <a:t>5.6%</a:t>
            </a:r>
            <a:r>
              <a:rPr lang="zh-CN" altLang="en-US" sz="1200" b="0" i="0" u="none" strike="noStrike" kern="1200" dirty="0">
                <a:solidFill>
                  <a:schemeClr val="tx1"/>
                </a:solidFill>
                <a:effectLst/>
                <a:latin typeface="+mn-lt"/>
                <a:ea typeface="+mn-ea"/>
                <a:cs typeface="+mn-cs"/>
              </a:rPr>
              <a:t>，低于</a:t>
            </a:r>
            <a:r>
              <a:rPr lang="en-US" altLang="zh-CN" sz="1200" b="0" i="0" u="none" strike="noStrike" kern="1200" dirty="0">
                <a:solidFill>
                  <a:schemeClr val="tx1"/>
                </a:solidFill>
                <a:effectLst/>
                <a:latin typeface="+mn-lt"/>
                <a:ea typeface="+mn-ea"/>
                <a:cs typeface="+mn-cs"/>
              </a:rPr>
              <a:t>6%</a:t>
            </a:r>
            <a:r>
              <a:rPr lang="zh-CN" altLang="en-US" sz="1200" b="0" i="0" u="none" strike="noStrike" kern="1200" dirty="0">
                <a:solidFill>
                  <a:schemeClr val="tx1"/>
                </a:solidFill>
                <a:effectLst/>
                <a:latin typeface="+mn-lt"/>
                <a:ea typeface="+mn-ea"/>
                <a:cs typeface="+mn-cs"/>
              </a:rPr>
              <a:t>左右的预期目标。</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居民就业得到保障。大学生就业压力逐步缓解，</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12</a:t>
            </a:r>
            <a:r>
              <a:rPr lang="zh-CN" altLang="en-US" sz="1200" b="0" i="0" u="none" strike="noStrike" kern="1200" dirty="0">
                <a:solidFill>
                  <a:schemeClr val="tx1"/>
                </a:solidFill>
                <a:effectLst/>
                <a:latin typeface="+mn-lt"/>
                <a:ea typeface="+mn-ea"/>
                <a:cs typeface="+mn-cs"/>
              </a:rPr>
              <a:t>月份全国</a:t>
            </a:r>
            <a:r>
              <a:rPr lang="en-US" altLang="zh-CN" sz="1200" b="0" i="0" u="none" strike="noStrike" kern="1200" dirty="0">
                <a:solidFill>
                  <a:schemeClr val="tx1"/>
                </a:solidFill>
                <a:effectLst/>
                <a:latin typeface="+mn-lt"/>
                <a:ea typeface="+mn-ea"/>
                <a:cs typeface="+mn-cs"/>
              </a:rPr>
              <a:t>20—24</a:t>
            </a:r>
            <a:r>
              <a:rPr lang="zh-CN" altLang="en-US" sz="1200" b="0" i="0" u="none" strike="noStrike" kern="1200" dirty="0">
                <a:solidFill>
                  <a:schemeClr val="tx1"/>
                </a:solidFill>
                <a:effectLst/>
                <a:latin typeface="+mn-lt"/>
                <a:ea typeface="+mn-ea"/>
                <a:cs typeface="+mn-cs"/>
              </a:rPr>
              <a:t>岁大专及以上人员（主要为新毕业大学生）城镇调查失业率比</a:t>
            </a:r>
            <a:r>
              <a:rPr lang="en-US" altLang="zh-CN" sz="1200" b="0" i="0" u="none" strike="noStrike" kern="1200" dirty="0">
                <a:solidFill>
                  <a:schemeClr val="tx1"/>
                </a:solidFill>
                <a:effectLst/>
                <a:latin typeface="+mn-lt"/>
                <a:ea typeface="+mn-ea"/>
                <a:cs typeface="+mn-cs"/>
              </a:rPr>
              <a:t>7</a:t>
            </a:r>
            <a:r>
              <a:rPr lang="zh-CN" altLang="en-US" sz="1200" b="0" i="0" u="none" strike="noStrike" kern="1200" dirty="0">
                <a:solidFill>
                  <a:schemeClr val="tx1"/>
                </a:solidFill>
                <a:effectLst/>
                <a:latin typeface="+mn-lt"/>
                <a:ea typeface="+mn-ea"/>
                <a:cs typeface="+mn-cs"/>
              </a:rPr>
              <a:t>月份回落</a:t>
            </a:r>
            <a:r>
              <a:rPr lang="en-US" altLang="zh-CN" sz="1200" b="0" i="0" u="none" strike="noStrike" kern="1200" dirty="0">
                <a:solidFill>
                  <a:schemeClr val="tx1"/>
                </a:solidFill>
                <a:effectLst/>
                <a:latin typeface="+mn-lt"/>
                <a:ea typeface="+mn-ea"/>
                <a:cs typeface="+mn-cs"/>
              </a:rPr>
              <a:t>7.2</a:t>
            </a:r>
            <a:r>
              <a:rPr lang="zh-CN" altLang="en-US" sz="1200" b="0" i="0" u="none" strike="noStrike" kern="1200" dirty="0">
                <a:solidFill>
                  <a:schemeClr val="tx1"/>
                </a:solidFill>
                <a:effectLst/>
                <a:latin typeface="+mn-lt"/>
                <a:ea typeface="+mn-ea"/>
                <a:cs typeface="+mn-cs"/>
              </a:rPr>
              <a:t>个百分点。农民工就业状况明显好转，</a:t>
            </a:r>
            <a:r>
              <a:rPr lang="en-US" altLang="zh-CN" sz="1200" b="0" i="0" u="none" strike="noStrike" kern="1200" dirty="0">
                <a:solidFill>
                  <a:schemeClr val="tx1"/>
                </a:solidFill>
                <a:effectLst/>
                <a:latin typeface="+mn-lt"/>
                <a:ea typeface="+mn-ea"/>
                <a:cs typeface="+mn-cs"/>
              </a:rPr>
              <a:t>2020</a:t>
            </a:r>
            <a:r>
              <a:rPr lang="zh-CN" altLang="en-US" sz="1200" b="0" i="0" u="none" strike="noStrike" kern="1200" dirty="0">
                <a:solidFill>
                  <a:schemeClr val="tx1"/>
                </a:solidFill>
                <a:effectLst/>
                <a:latin typeface="+mn-lt"/>
                <a:ea typeface="+mn-ea"/>
                <a:cs typeface="+mn-cs"/>
              </a:rPr>
              <a:t>年农民工总量恢复至上年的</a:t>
            </a:r>
            <a:r>
              <a:rPr lang="en-US" altLang="zh-CN" sz="1200" b="0" i="0" u="none" strike="noStrike" kern="1200" dirty="0">
                <a:solidFill>
                  <a:schemeClr val="tx1"/>
                </a:solidFill>
                <a:effectLst/>
                <a:latin typeface="+mn-lt"/>
                <a:ea typeface="+mn-ea"/>
                <a:cs typeface="+mn-cs"/>
              </a:rPr>
              <a:t>98.2%</a:t>
            </a:r>
            <a:r>
              <a:rPr lang="zh-CN" altLang="en-US" sz="1200" b="0" i="0" u="none" strike="noStrike" kern="1200" dirty="0">
                <a:solidFill>
                  <a:schemeClr val="tx1"/>
                </a:solidFill>
                <a:effectLst/>
                <a:latin typeface="+mn-lt"/>
                <a:ea typeface="+mn-ea"/>
                <a:cs typeface="+mn-cs"/>
              </a:rPr>
              <a:t>。</a:t>
            </a:r>
            <a:endParaRPr lang="en-US" altLang="zh-CN" dirty="0"/>
          </a:p>
          <a:p>
            <a:r>
              <a:rPr lang="zh-CN" altLang="en-US" dirty="0"/>
              <a:t>数据来源，国家统计局：</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/202102/t20210226_1814116.html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资料来源：</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/202103/t20210301_1814216.html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GB" dirty="0"/>
              <a:t>资料来源</a:t>
            </a:r>
            <a:r>
              <a:rPr lang="zh-CN" altLang="en-US" dirty="0"/>
              <a:t>：</a:t>
            </a:r>
            <a:r>
              <a:rPr lang="en-GB" altLang="zh-CN" dirty="0"/>
              <a:t>http://</a:t>
            </a:r>
            <a:r>
              <a:rPr lang="en-GB" altLang="zh-CN" dirty="0" err="1"/>
              <a:t>www.stats.gov.cn</a:t>
            </a:r>
            <a:r>
              <a:rPr lang="en-GB" altLang="zh-CN" dirty="0"/>
              <a:t>/</a:t>
            </a:r>
            <a:r>
              <a:rPr lang="en-GB" altLang="zh-CN" dirty="0" err="1"/>
              <a:t>ztjc</a:t>
            </a:r>
            <a:r>
              <a:rPr lang="en-GB" altLang="zh-CN" dirty="0"/>
              <a:t>/</a:t>
            </a:r>
            <a:r>
              <a:rPr lang="en-GB" altLang="zh-CN" dirty="0" err="1"/>
              <a:t>zthd</a:t>
            </a:r>
            <a:r>
              <a:rPr lang="en-GB" altLang="zh-CN" dirty="0"/>
              <a:t>/</a:t>
            </a:r>
            <a:r>
              <a:rPr lang="en-GB" altLang="zh-CN" dirty="0" err="1"/>
              <a:t>lhfw</a:t>
            </a:r>
            <a:r>
              <a:rPr lang="en-GB" altLang="zh-CN" dirty="0"/>
              <a:t>/2021/</a:t>
            </a:r>
            <a:r>
              <a:rPr lang="en-GB" altLang="zh-CN" dirty="0" err="1"/>
              <a:t>lh_hgjj</a:t>
            </a:r>
            <a:r>
              <a:rPr lang="en-GB" altLang="zh-CN" dirty="0"/>
              <a:t>/202103/t20210301_1814216.html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GB" dirty="0"/>
              <a:t>资料来源</a:t>
            </a:r>
            <a:r>
              <a:rPr lang="zh-CN" altLang="en-US" dirty="0"/>
              <a:t>：</a:t>
            </a:r>
            <a:r>
              <a:rPr lang="en-GB" altLang="zh-CN" dirty="0"/>
              <a:t>http://www.stats.gov.cn/ztjc/zthd/lhfw/2021/lh_hgjj/202103/t20210301_1814216.html</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fontAlgn="base"/>
            <a:r>
              <a:rPr lang="zh-CN" altLang="en-US" sz="1200" b="1" kern="1200" dirty="0">
                <a:solidFill>
                  <a:schemeClr val="tx1"/>
                </a:solidFill>
                <a:effectLst/>
                <a:latin typeface="+mn-lt"/>
                <a:ea typeface="+mn-ea"/>
                <a:cs typeface="+mn-cs"/>
              </a:rPr>
              <a:t>国家卫生健康委：</a:t>
            </a:r>
            <a:r>
              <a:rPr lang="en-US" altLang="zh-CN" sz="1200" b="1" kern="1200" dirty="0">
                <a:solidFill>
                  <a:schemeClr val="tx1"/>
                </a:solidFill>
                <a:effectLst/>
                <a:latin typeface="+mn-lt"/>
                <a:ea typeface="+mn-ea"/>
                <a:cs typeface="+mn-cs"/>
              </a:rPr>
              <a:t>2020</a:t>
            </a:r>
            <a:r>
              <a:rPr lang="zh-CN" altLang="en-US" sz="1200" b="1" kern="1200" dirty="0">
                <a:solidFill>
                  <a:schemeClr val="tx1"/>
                </a:solidFill>
                <a:effectLst/>
                <a:latin typeface="+mn-lt"/>
                <a:ea typeface="+mn-ea"/>
                <a:cs typeface="+mn-cs"/>
              </a:rPr>
              <a:t>年中国人均预期寿命提高到</a:t>
            </a:r>
            <a:r>
              <a:rPr lang="en-US" altLang="zh-CN" sz="1200" b="1" kern="1200" dirty="0">
                <a:solidFill>
                  <a:schemeClr val="tx1"/>
                </a:solidFill>
                <a:effectLst/>
                <a:latin typeface="+mn-lt"/>
                <a:ea typeface="+mn-ea"/>
                <a:cs typeface="+mn-cs"/>
              </a:rPr>
              <a:t>77.3</a:t>
            </a:r>
            <a:r>
              <a:rPr lang="zh-CN" altLang="en-US" sz="1200" b="1" kern="1200" dirty="0">
                <a:solidFill>
                  <a:schemeClr val="tx1"/>
                </a:solidFill>
                <a:effectLst/>
                <a:latin typeface="+mn-lt"/>
                <a:ea typeface="+mn-ea"/>
                <a:cs typeface="+mn-cs"/>
              </a:rPr>
              <a:t>岁</a:t>
            </a:r>
            <a:endParaRPr lang="zh-CN" altLang="en-US" sz="1200" b="1" kern="1200" dirty="0">
              <a:solidFill>
                <a:schemeClr val="tx1"/>
              </a:solidFill>
              <a:effectLst/>
              <a:latin typeface="+mn-lt"/>
              <a:ea typeface="+mn-ea"/>
              <a:cs typeface="+mn-cs"/>
            </a:endParaRPr>
          </a:p>
          <a:p>
            <a:pPr fontAlgn="base"/>
            <a:r>
              <a:rPr lang="en-US" altLang="zh-CN" sz="1200" kern="1200" dirty="0">
                <a:solidFill>
                  <a:schemeClr val="tx1"/>
                </a:solidFill>
                <a:effectLst/>
                <a:latin typeface="+mn-lt"/>
                <a:ea typeface="+mn-ea"/>
                <a:cs typeface="+mn-cs"/>
              </a:rPr>
              <a:t>2020</a:t>
            </a:r>
            <a:r>
              <a:rPr lang="zh-CN" altLang="en-US" sz="1200" kern="1200" dirty="0">
                <a:solidFill>
                  <a:schemeClr val="tx1"/>
                </a:solidFill>
                <a:effectLst/>
                <a:latin typeface="+mn-lt"/>
                <a:ea typeface="+mn-ea"/>
                <a:cs typeface="+mn-cs"/>
              </a:rPr>
              <a:t>年</a:t>
            </a:r>
            <a:r>
              <a:rPr lang="en-US" altLang="zh-CN" sz="1200" kern="1200" dirty="0">
                <a:solidFill>
                  <a:schemeClr val="tx1"/>
                </a:solidFill>
                <a:effectLst/>
                <a:latin typeface="+mn-lt"/>
                <a:ea typeface="+mn-ea"/>
                <a:cs typeface="+mn-cs"/>
              </a:rPr>
              <a:t>06</a:t>
            </a:r>
            <a:r>
              <a:rPr lang="zh-CN" altLang="en-US"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7</a:t>
            </a:r>
            <a:r>
              <a:rPr lang="zh-CN" altLang="en-US" sz="1200" kern="1200" dirty="0">
                <a:solidFill>
                  <a:schemeClr val="tx1"/>
                </a:solidFill>
                <a:effectLst/>
                <a:latin typeface="+mn-lt"/>
                <a:ea typeface="+mn-ea"/>
                <a:cs typeface="+mn-cs"/>
              </a:rPr>
              <a:t>日</a:t>
            </a:r>
            <a:endParaRPr lang="zh-CN" altLang="en-US" sz="1200" kern="1200" dirty="0">
              <a:solidFill>
                <a:schemeClr val="tx1"/>
              </a:solidFill>
              <a:effectLst/>
              <a:latin typeface="+mn-lt"/>
              <a:ea typeface="+mn-ea"/>
              <a:cs typeface="+mn-cs"/>
            </a:endParaRPr>
          </a:p>
          <a:p>
            <a:pPr fontAlgn="base"/>
            <a:r>
              <a:rPr lang="zh-CN" altLang="en-US" sz="1200" u="none" strike="noStrike" kern="1200" dirty="0">
                <a:solidFill>
                  <a:schemeClr val="tx1"/>
                </a:solidFill>
                <a:effectLst/>
                <a:latin typeface="+mn-lt"/>
                <a:ea typeface="+mn-ea"/>
                <a:cs typeface="+mn-cs"/>
                <a:hlinkClick r:id="rId3"/>
              </a:rPr>
              <a:t>生活数据</a:t>
            </a:r>
            <a:endParaRPr lang="zh-CN" altLang="en-US" sz="1200" kern="1200" dirty="0">
              <a:solidFill>
                <a:schemeClr val="tx1"/>
              </a:solidFill>
              <a:effectLst/>
              <a:latin typeface="+mn-lt"/>
              <a:ea typeface="+mn-ea"/>
              <a:cs typeface="+mn-cs"/>
            </a:endParaRPr>
          </a:p>
          <a:p>
            <a:pPr fontAlgn="base"/>
            <a:r>
              <a:rPr lang="zh-CN" altLang="en-US" sz="1200" b="1" i="0" kern="1200" dirty="0">
                <a:solidFill>
                  <a:schemeClr val="tx1"/>
                </a:solidFill>
                <a:effectLst/>
                <a:latin typeface="+mn-lt"/>
                <a:ea typeface="+mn-ea"/>
                <a:cs typeface="+mn-cs"/>
              </a:rPr>
              <a:t>据国家卫健委网站消息，</a:t>
            </a:r>
            <a:r>
              <a:rPr lang="en-US" altLang="zh-CN" sz="1200" b="1" i="0" kern="1200" dirty="0">
                <a:solidFill>
                  <a:schemeClr val="tx1"/>
                </a:solidFill>
                <a:effectLst/>
                <a:latin typeface="+mn-lt"/>
                <a:ea typeface="+mn-ea"/>
                <a:cs typeface="+mn-cs"/>
              </a:rPr>
              <a:t>6</a:t>
            </a:r>
            <a:r>
              <a:rPr lang="zh-CN" altLang="en-US" sz="1200" b="1" i="0" kern="1200" dirty="0">
                <a:solidFill>
                  <a:schemeClr val="tx1"/>
                </a:solidFill>
                <a:effectLst/>
                <a:latin typeface="+mn-lt"/>
                <a:ea typeface="+mn-ea"/>
                <a:cs typeface="+mn-cs"/>
              </a:rPr>
              <a:t>月</a:t>
            </a:r>
            <a:r>
              <a:rPr lang="en-US" altLang="zh-CN" sz="1200" b="1" i="0" kern="1200" dirty="0">
                <a:solidFill>
                  <a:schemeClr val="tx1"/>
                </a:solidFill>
                <a:effectLst/>
                <a:latin typeface="+mn-lt"/>
                <a:ea typeface="+mn-ea"/>
                <a:cs typeface="+mn-cs"/>
              </a:rPr>
              <a:t>5</a:t>
            </a:r>
            <a:r>
              <a:rPr lang="zh-CN" altLang="en-US" sz="1200" b="1" i="0" kern="1200" dirty="0">
                <a:solidFill>
                  <a:schemeClr val="tx1"/>
                </a:solidFill>
                <a:effectLst/>
                <a:latin typeface="+mn-lt"/>
                <a:ea typeface="+mn-ea"/>
                <a:cs typeface="+mn-cs"/>
              </a:rPr>
              <a:t>日，国家卫生健康委发布</a:t>
            </a:r>
            <a:r>
              <a:rPr lang="en-US" altLang="zh-CN" sz="1200" b="1" i="0" kern="1200" dirty="0">
                <a:solidFill>
                  <a:schemeClr val="tx1"/>
                </a:solidFill>
                <a:effectLst/>
                <a:latin typeface="+mn-lt"/>
                <a:ea typeface="+mn-ea"/>
                <a:cs typeface="+mn-cs"/>
              </a:rPr>
              <a:t>《2019</a:t>
            </a:r>
            <a:r>
              <a:rPr lang="zh-CN" altLang="en-US" sz="1200" b="1" i="0" kern="1200" dirty="0">
                <a:solidFill>
                  <a:schemeClr val="tx1"/>
                </a:solidFill>
                <a:effectLst/>
                <a:latin typeface="+mn-lt"/>
                <a:ea typeface="+mn-ea"/>
                <a:cs typeface="+mn-cs"/>
              </a:rPr>
              <a:t>年我国卫生健康事业发展统计公报</a:t>
            </a:r>
            <a:r>
              <a:rPr lang="en-US" altLang="zh-CN" sz="1200" b="1"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公报</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显示，居民人均预期寿命由</a:t>
            </a:r>
            <a:r>
              <a:rPr lang="en-US" altLang="zh-CN" sz="1200" b="0" i="0" kern="1200" dirty="0">
                <a:solidFill>
                  <a:schemeClr val="tx1"/>
                </a:solidFill>
                <a:effectLst/>
                <a:latin typeface="+mn-lt"/>
                <a:ea typeface="+mn-ea"/>
                <a:cs typeface="+mn-cs"/>
              </a:rPr>
              <a:t>2018</a:t>
            </a:r>
            <a:r>
              <a:rPr lang="zh-CN" altLang="en-US" sz="1200" b="0" i="0" kern="1200" dirty="0">
                <a:solidFill>
                  <a:schemeClr val="tx1"/>
                </a:solidFill>
                <a:effectLst/>
                <a:latin typeface="+mn-lt"/>
                <a:ea typeface="+mn-ea"/>
                <a:cs typeface="+mn-cs"/>
              </a:rPr>
              <a:t>年的</a:t>
            </a:r>
            <a:r>
              <a:rPr lang="en-US" altLang="zh-CN" sz="1200" b="0" i="0" kern="1200" dirty="0">
                <a:solidFill>
                  <a:schemeClr val="tx1"/>
                </a:solidFill>
                <a:effectLst/>
                <a:latin typeface="+mn-lt"/>
                <a:ea typeface="+mn-ea"/>
                <a:cs typeface="+mn-cs"/>
              </a:rPr>
              <a:t>77.0</a:t>
            </a:r>
            <a:r>
              <a:rPr lang="zh-CN" altLang="en-US" sz="1200" b="0" i="0" kern="1200" dirty="0">
                <a:solidFill>
                  <a:schemeClr val="tx1"/>
                </a:solidFill>
                <a:effectLst/>
                <a:latin typeface="+mn-lt"/>
                <a:ea typeface="+mn-ea"/>
                <a:cs typeface="+mn-cs"/>
              </a:rPr>
              <a:t>岁提高到</a:t>
            </a:r>
            <a:r>
              <a:rPr lang="en-US" altLang="zh-CN" sz="1200" b="0" i="0" kern="1200" dirty="0">
                <a:solidFill>
                  <a:schemeClr val="tx1"/>
                </a:solidFill>
                <a:effectLst/>
                <a:latin typeface="+mn-lt"/>
                <a:ea typeface="+mn-ea"/>
                <a:cs typeface="+mn-cs"/>
              </a:rPr>
              <a:t>2019</a:t>
            </a:r>
            <a:r>
              <a:rPr lang="zh-CN" altLang="en-US" sz="1200" b="0" i="0" kern="1200" dirty="0">
                <a:solidFill>
                  <a:schemeClr val="tx1"/>
                </a:solidFill>
                <a:effectLst/>
                <a:latin typeface="+mn-lt"/>
                <a:ea typeface="+mn-ea"/>
                <a:cs typeface="+mn-cs"/>
              </a:rPr>
              <a:t>年的</a:t>
            </a:r>
            <a:r>
              <a:rPr lang="en-US" altLang="zh-CN" sz="1200" b="0" i="0" kern="1200" dirty="0">
                <a:solidFill>
                  <a:schemeClr val="tx1"/>
                </a:solidFill>
                <a:effectLst/>
                <a:latin typeface="+mn-lt"/>
                <a:ea typeface="+mn-ea"/>
                <a:cs typeface="+mn-cs"/>
              </a:rPr>
              <a:t>77.3</a:t>
            </a:r>
            <a:r>
              <a:rPr lang="zh-CN" altLang="en-US" sz="1200" b="0" i="0" kern="1200" dirty="0">
                <a:solidFill>
                  <a:schemeClr val="tx1"/>
                </a:solidFill>
                <a:effectLst/>
                <a:latin typeface="+mn-lt"/>
                <a:ea typeface="+mn-ea"/>
                <a:cs typeface="+mn-cs"/>
              </a:rPr>
              <a:t>岁，孕产妇死亡率从</a:t>
            </a:r>
            <a:r>
              <a:rPr lang="en-US" altLang="zh-CN" sz="1200" b="0" i="0" kern="1200" dirty="0">
                <a:solidFill>
                  <a:schemeClr val="tx1"/>
                </a:solidFill>
                <a:effectLst/>
                <a:latin typeface="+mn-lt"/>
                <a:ea typeface="+mn-ea"/>
                <a:cs typeface="+mn-cs"/>
              </a:rPr>
              <a:t>18.3/10</a:t>
            </a:r>
            <a:r>
              <a:rPr lang="zh-CN" altLang="en-US" sz="1200" b="0" i="0" kern="1200" dirty="0">
                <a:solidFill>
                  <a:schemeClr val="tx1"/>
                </a:solidFill>
                <a:effectLst/>
                <a:latin typeface="+mn-lt"/>
                <a:ea typeface="+mn-ea"/>
                <a:cs typeface="+mn-cs"/>
              </a:rPr>
              <a:t>万下降到</a:t>
            </a:r>
            <a:r>
              <a:rPr lang="en-US" altLang="zh-CN" sz="1200" b="0" i="0" kern="1200" dirty="0">
                <a:solidFill>
                  <a:schemeClr val="tx1"/>
                </a:solidFill>
                <a:effectLst/>
                <a:latin typeface="+mn-lt"/>
                <a:ea typeface="+mn-ea"/>
                <a:cs typeface="+mn-cs"/>
              </a:rPr>
              <a:t>17.8/10</a:t>
            </a:r>
            <a:r>
              <a:rPr lang="zh-CN" altLang="en-US" sz="1200" b="0" i="0" kern="1200" dirty="0">
                <a:solidFill>
                  <a:schemeClr val="tx1"/>
                </a:solidFill>
                <a:effectLst/>
                <a:latin typeface="+mn-lt"/>
                <a:ea typeface="+mn-ea"/>
                <a:cs typeface="+mn-cs"/>
              </a:rPr>
              <a:t>万，婴儿死亡率从</a:t>
            </a:r>
            <a:r>
              <a:rPr lang="en-US" altLang="zh-CN" sz="1200" b="0" i="0" kern="1200" dirty="0">
                <a:solidFill>
                  <a:schemeClr val="tx1"/>
                </a:solidFill>
                <a:effectLst/>
                <a:latin typeface="+mn-lt"/>
                <a:ea typeface="+mn-ea"/>
                <a:cs typeface="+mn-cs"/>
              </a:rPr>
              <a:t>6.1‰</a:t>
            </a:r>
            <a:r>
              <a:rPr lang="zh-CN" altLang="en-US" sz="1200" b="0" i="0" kern="1200" dirty="0">
                <a:solidFill>
                  <a:schemeClr val="tx1"/>
                </a:solidFill>
                <a:effectLst/>
                <a:latin typeface="+mn-lt"/>
                <a:ea typeface="+mn-ea"/>
                <a:cs typeface="+mn-cs"/>
              </a:rPr>
              <a:t>下降到</a:t>
            </a:r>
            <a:r>
              <a:rPr lang="en-US" altLang="zh-CN" sz="1200" b="0" i="0" kern="1200" dirty="0">
                <a:solidFill>
                  <a:schemeClr val="tx1"/>
                </a:solidFill>
                <a:effectLst/>
                <a:latin typeface="+mn-lt"/>
                <a:ea typeface="+mn-ea"/>
                <a:cs typeface="+mn-cs"/>
              </a:rPr>
              <a:t>5.6‰</a:t>
            </a:r>
            <a:r>
              <a:rPr lang="zh-CN" altLang="en-US" sz="1200" b="0" i="0"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r>
              <a:rPr lang="en-US" altLang="zh-CN" dirty="0"/>
              <a:t>http://www.199it.com/archives/1062029.html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dirty="0">
                <a:solidFill>
                  <a:schemeClr val="tx1">
                    <a:lumMod val="85000"/>
                    <a:lumOff val="15000"/>
                  </a:schemeClr>
                </a:solidFill>
                <a:latin typeface="华文中宋" panose="02010600040101010101" pitchFamily="2" charset="-122"/>
                <a:ea typeface="华文中宋" panose="02010600040101010101" pitchFamily="2" charset="-122"/>
              </a:rPr>
              <a:t>是物质改善</a:t>
            </a:r>
            <a:r>
              <a:rPr lang="en-US" altLang="zh-CN" sz="1200" dirty="0">
                <a:solidFill>
                  <a:schemeClr val="tx1">
                    <a:lumMod val="85000"/>
                    <a:lumOff val="15000"/>
                  </a:schemeClr>
                </a:solidFill>
                <a:latin typeface="华文中宋" panose="02010600040101010101" pitchFamily="2" charset="-122"/>
                <a:ea typeface="华文中宋" panose="02010600040101010101" pitchFamily="2" charset="-122"/>
              </a:rPr>
              <a:t>+</a:t>
            </a:r>
            <a:r>
              <a:rPr lang="zh-CN" altLang="en-US" sz="1200" dirty="0">
                <a:solidFill>
                  <a:schemeClr val="tx1">
                    <a:lumMod val="85000"/>
                    <a:lumOff val="15000"/>
                  </a:schemeClr>
                </a:solidFill>
                <a:latin typeface="华文中宋" panose="02010600040101010101" pitchFamily="2" charset="-122"/>
                <a:ea typeface="华文中宋" panose="02010600040101010101" pitchFamily="2" charset="-122"/>
              </a:rPr>
              <a:t>发展，实现自我的自由。</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法治是人类政治文明的重要成果，是现代社会的主要特征。大到国家的政体，小到公民的言行，都需要在法治的框架中运行。社会主义核心价值观倡导的法治，立足中国的社会现实和文化传统，坚持党的领导、人民当家作主、 依法治国的有机统一。 </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法治是人类政治文明的重要成果，是现代社会的主要特征。大到国家的政体，小到公民的言行，都需要在法治的框架中运行。社会主义核心价值观倡导的法治，立足中国的社会现实和文化传统，坚持党的领导、人民当家作主、 依法治国的有机统一。 </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法治是人类政治文明的重要成果，是现代社会的主要特征。大到国家的政体，小到公民的言行，都需要在法治的框架中运行。社会主义核心价值观倡导的法治，立足中国的社会现实和文化传统，坚持党的领导、人民当家作主、 依法治国的有机统一。 </a:t>
            </a:r>
            <a:endParaRPr lang="en-US" altLang="zh-CN"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pitchFamily="34" charset="-122"/>
                <a:ea typeface="微软雅黑" panose="020B0503020204020204" pitchFamily="34" charset="-122"/>
              </a:rPr>
              <a:t>社会主义核心价值观倡导的爱国，就是把个人价值的实现同推动国家的繁荣发展对接，把人生意义的提升同增进最广大人民的福祉相连，不断加深对祖国悠久历史、灿烂文化的认同，不断增强做中国人的骨气和底气；就是让个人梦想与国家梦想紧密结合，把我们的国家建设好，把我们的民族发展好。</a:t>
            </a:r>
            <a:endParaRPr lang="zh-CN" altLang="en-US"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pitchFamily="34" charset="-122"/>
                <a:ea typeface="微软雅黑" panose="020B0503020204020204" pitchFamily="34" charset="-122"/>
              </a:rPr>
              <a:t>社会主义核心价值观倡导的爱国，就是把个人价值的实现同推动国家的繁荣发展对接，把人生意义的提升同增进最广大人民的福祉相连，不断加深对祖国悠久历史、灿烂文化的认同，不断增强做中国人的骨气和底气；就是让个人梦想与国家梦想紧密结合，把我们的国家建设好，把我们的民族发展好。</a:t>
            </a:r>
            <a:endParaRPr lang="zh-CN" altLang="en-US"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    据新华社电 </a:t>
            </a:r>
            <a:r>
              <a:rPr lang="en-US" altLang="zh-CN" sz="1200" b="0" i="0" kern="1200" dirty="0">
                <a:solidFill>
                  <a:schemeClr val="tx1"/>
                </a:solidFill>
                <a:effectLst/>
                <a:latin typeface="+mn-lt"/>
                <a:ea typeface="+mn-ea"/>
                <a:cs typeface="+mn-cs"/>
              </a:rPr>
              <a:t>7</a:t>
            </a:r>
            <a:r>
              <a:rPr lang="zh-CN" altLang="en-US" sz="1200" b="0" i="0" kern="1200" dirty="0">
                <a:solidFill>
                  <a:schemeClr val="tx1"/>
                </a:solidFill>
                <a:effectLst/>
                <a:latin typeface="+mn-lt"/>
                <a:ea typeface="+mn-ea"/>
                <a:cs typeface="+mn-cs"/>
              </a:rPr>
              <a:t>月</a:t>
            </a:r>
            <a:r>
              <a:rPr lang="en-US" altLang="zh-CN" sz="1200" b="0" i="0" kern="1200" dirty="0">
                <a:solidFill>
                  <a:schemeClr val="tx1"/>
                </a:solidFill>
                <a:effectLst/>
                <a:latin typeface="+mn-lt"/>
                <a:ea typeface="+mn-ea"/>
                <a:cs typeface="+mn-cs"/>
              </a:rPr>
              <a:t>10</a:t>
            </a:r>
            <a:r>
              <a:rPr lang="zh-CN" altLang="en-US" sz="1200" b="0" i="0" kern="1200" dirty="0">
                <a:solidFill>
                  <a:schemeClr val="tx1"/>
                </a:solidFill>
                <a:effectLst/>
                <a:latin typeface="+mn-lt"/>
                <a:ea typeface="+mn-ea"/>
                <a:cs typeface="+mn-cs"/>
              </a:rPr>
              <a:t>日，全国法院第十期“决胜执行难”全媒体直播“抓老赖”活动在江苏南京举行。从上午到深夜，</a:t>
            </a:r>
            <a:r>
              <a:rPr lang="en-US" altLang="zh-CN" sz="1200" b="0" i="0" kern="1200" dirty="0">
                <a:solidFill>
                  <a:schemeClr val="tx1"/>
                </a:solidFill>
                <a:effectLst/>
                <a:latin typeface="+mn-lt"/>
                <a:ea typeface="+mn-ea"/>
                <a:cs typeface="+mn-cs"/>
              </a:rPr>
              <a:t>28</a:t>
            </a:r>
            <a:r>
              <a:rPr lang="zh-CN" altLang="en-US" sz="1200" b="0" i="0" kern="1200" dirty="0">
                <a:solidFill>
                  <a:schemeClr val="tx1"/>
                </a:solidFill>
                <a:effectLst/>
                <a:latin typeface="+mn-lt"/>
                <a:ea typeface="+mn-ea"/>
                <a:cs typeface="+mn-cs"/>
              </a:rPr>
              <a:t>件案件在网友们的见证下执行完毕，“围观”网友达到</a:t>
            </a:r>
            <a:r>
              <a:rPr lang="en-US" altLang="zh-CN" sz="1200" b="0" i="0" kern="1200" dirty="0">
                <a:solidFill>
                  <a:schemeClr val="tx1"/>
                </a:solidFill>
                <a:effectLst/>
                <a:latin typeface="+mn-lt"/>
                <a:ea typeface="+mn-ea"/>
                <a:cs typeface="+mn-cs"/>
              </a:rPr>
              <a:t>4000</a:t>
            </a:r>
            <a:r>
              <a:rPr lang="zh-CN" altLang="en-US" sz="1200" b="0" i="0" kern="1200" dirty="0">
                <a:solidFill>
                  <a:schemeClr val="tx1"/>
                </a:solidFill>
                <a:effectLst/>
                <a:latin typeface="+mn-lt"/>
                <a:ea typeface="+mn-ea"/>
                <a:cs typeface="+mn-cs"/>
              </a:rPr>
              <a:t>多万人次。</a:t>
            </a:r>
            <a:endParaRPr lang="en-US" altLang="zh-CN" sz="1200" b="0" i="0" kern="1200" dirty="0">
              <a:solidFill>
                <a:schemeClr val="tx1"/>
              </a:solidFill>
              <a:effectLst/>
              <a:latin typeface="+mn-lt"/>
              <a:ea typeface="+mn-ea"/>
              <a:cs typeface="+mn-cs"/>
            </a:endParaRPr>
          </a:p>
          <a:p>
            <a:r>
              <a:rPr lang="en-US" altLang="zh-CN" sz="1200" b="0" i="0" kern="1200" baseline="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就该让欠钱不还的人不再嚣张！”“攻坚克难，法治清明！”直播网页上，网友留言点赞。今年是人民法院“基本解决执行难”决战之年，各级法院不断提高查人找物能力，完善失信被执行人惩戒制度，让失信者无处遁形、步步难行。</a:t>
            </a:r>
            <a:endParaRPr lang="en-US" altLang="zh-CN" dirty="0"/>
          </a:p>
          <a:p>
            <a:r>
              <a:rPr lang="zh-CN" altLang="en-US" dirty="0"/>
              <a:t>资料来源：</a:t>
            </a:r>
            <a:r>
              <a:rPr lang="en-US" altLang="zh-CN" dirty="0"/>
              <a:t>http://yzdsb.hebnews.cn/pc/paper/c/201807/16/c80338.html</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案例字体变大！</a:t>
            </a:r>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endPar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cstate="print"/>
          <a:stretch>
            <a:fillRect/>
          </a:stretch>
        </p:blipFill>
        <p:spPr>
          <a:xfrm>
            <a:off x="9967595" y="0"/>
            <a:ext cx="2049145" cy="195135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7.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9" Type="http://schemas.openxmlformats.org/officeDocument/2006/relationships/theme" Target="../theme/theme2.xml"/><Relationship Id="rId18" Type="http://schemas.openxmlformats.org/officeDocument/2006/relationships/tags" Target="../tags/tag62.xml"/><Relationship Id="rId17" Type="http://schemas.openxmlformats.org/officeDocument/2006/relationships/image" Target="../media/image8.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5"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pic>
        <p:nvPicPr>
          <p:cNvPr id="7" name="图片 6" descr="a0aa17624486fc087cea1889e0789b2"/>
          <p:cNvPicPr>
            <a:picLocks noChangeAspect="1"/>
          </p:cNvPicPr>
          <p:nvPr userDrawn="1"/>
        </p:nvPicPr>
        <p:blipFill>
          <a:blip r:embed="rId17" cstate="print"/>
          <a:stretch>
            <a:fillRect/>
          </a:stretch>
        </p:blipFill>
        <p:spPr>
          <a:xfrm>
            <a:off x="10194290" y="27305"/>
            <a:ext cx="1785620" cy="18669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hyperlink" Target="&#26696;&#20363;&#21450;&#26696;&#20363;&#30446;&#24405;/&#20116;&#12289;&#31532;69&#38598;%20&#31038;&#20250;&#20027;&#20041;&#26680;&#24515;&#20215;&#20540;&#35266;.mp4" TargetMode="External"/><Relationship Id="rId2" Type="http://schemas.microsoft.com/office/2007/relationships/hdphoto" Target="../media/image5.wdp"/><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19.jpeg"/><Relationship Id="rId2" Type="http://schemas.microsoft.com/office/2007/relationships/hdphoto" Target="../media/image5.wdp"/><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20.jpeg"/><Relationship Id="rId2" Type="http://schemas.microsoft.com/office/2007/relationships/hdphoto" Target="../media/image3.wdp"/><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1.tiff"/><Relationship Id="rId2" Type="http://schemas.microsoft.com/office/2007/relationships/hdphoto" Target="../media/image3.wdp"/><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microsoft.com/office/2007/relationships/hdphoto" Target="../media/image5.wdp"/><Relationship Id="rId3" Type="http://schemas.openxmlformats.org/officeDocument/2006/relationships/image" Target="../media/image4.png"/><Relationship Id="rId2" Type="http://schemas.microsoft.com/office/2007/relationships/hdphoto" Target="../media/image10.wdp"/><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23.jpeg"/><Relationship Id="rId2" Type="http://schemas.microsoft.com/office/2007/relationships/hdphoto" Target="../media/image3.wdp"/><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24.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25.jpeg"/><Relationship Id="rId2" Type="http://schemas.microsoft.com/office/2007/relationships/hdphoto" Target="../media/image3.wdp"/><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35270;&#39057;/4-1-1%20&#22823;&#21147;&#22521;&#32946;&#21644;&#24344;&#25196;&#31038;&#20250;&#20027;&#20041;&#26680;&#24515;&#20215;&#20540;&#35266;.mp4" TargetMode="External"/><Relationship Id="rId4" Type="http://schemas.openxmlformats.org/officeDocument/2006/relationships/image" Target="../media/image12.jpeg"/><Relationship Id="rId3" Type="http://schemas.openxmlformats.org/officeDocument/2006/relationships/image" Target="../media/image11.png"/><Relationship Id="rId2" Type="http://schemas.microsoft.com/office/2007/relationships/hdphoto" Target="../media/image3.wdp"/><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image" Target="../media/image27.png"/><Relationship Id="rId3" Type="http://schemas.openxmlformats.org/officeDocument/2006/relationships/image" Target="../media/image26.png"/><Relationship Id="rId2" Type="http://schemas.microsoft.com/office/2007/relationships/hdphoto" Target="../media/image3.wdp"/><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xml"/><Relationship Id="rId3" Type="http://schemas.openxmlformats.org/officeDocument/2006/relationships/image" Target="../media/image28.png"/><Relationship Id="rId2" Type="http://schemas.microsoft.com/office/2007/relationships/hdphoto" Target="../media/image3.wdp"/><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30.jpeg"/><Relationship Id="rId1" Type="http://schemas.openxmlformats.org/officeDocument/2006/relationships/image" Target="../media/image29.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3.xml"/><Relationship Id="rId3" Type="http://schemas.openxmlformats.org/officeDocument/2006/relationships/image" Target="../media/image31.jpeg"/><Relationship Id="rId2" Type="http://schemas.microsoft.com/office/2007/relationships/hdphoto" Target="../media/image3.wdp"/><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3.xml"/><Relationship Id="rId3" Type="http://schemas.openxmlformats.org/officeDocument/2006/relationships/image" Target="../media/image22.png"/><Relationship Id="rId2" Type="http://schemas.microsoft.com/office/2007/relationships/hdphoto" Target="../media/image3.wdp"/><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3.xml"/><Relationship Id="rId3" Type="http://schemas.openxmlformats.org/officeDocument/2006/relationships/image" Target="../media/image32.png"/><Relationship Id="rId2" Type="http://schemas.microsoft.com/office/2007/relationships/hdphoto" Target="../media/image5.wdp"/><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3.xml"/><Relationship Id="rId4" Type="http://schemas.openxmlformats.org/officeDocument/2006/relationships/image" Target="../media/image34.jpeg"/><Relationship Id="rId3" Type="http://schemas.openxmlformats.org/officeDocument/2006/relationships/image" Target="../media/image33.jpeg"/><Relationship Id="rId2" Type="http://schemas.microsoft.com/office/2007/relationships/hdphoto" Target="../media/image3.wdp"/><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microsoft.com/office/2007/relationships/hdphoto" Target="../media/image3.wdp"/><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3.xml"/><Relationship Id="rId4" Type="http://schemas.openxmlformats.org/officeDocument/2006/relationships/image" Target="../media/image39.jpeg"/><Relationship Id="rId3" Type="http://schemas.openxmlformats.org/officeDocument/2006/relationships/image" Target="../media/image38.png"/><Relationship Id="rId2" Type="http://schemas.microsoft.com/office/2007/relationships/hdphoto" Target="../media/image3.wdp"/><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3.xml"/><Relationship Id="rId3" Type="http://schemas.openxmlformats.org/officeDocument/2006/relationships/image" Target="../media/image40.jpeg"/><Relationship Id="rId2" Type="http://schemas.microsoft.com/office/2007/relationships/hdphoto" Target="../media/image3.wdp"/><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3.xml"/><Relationship Id="rId3" Type="http://schemas.openxmlformats.org/officeDocument/2006/relationships/image" Target="../media/image41.jpeg"/><Relationship Id="rId2" Type="http://schemas.microsoft.com/office/2007/relationships/hdphoto" Target="../media/image3.wdp"/><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3.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image" Target="../media/image43.jpe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3.xml"/><Relationship Id="rId3" Type="http://schemas.openxmlformats.org/officeDocument/2006/relationships/image" Target="../media/image44.jpeg"/><Relationship Id="rId2" Type="http://schemas.microsoft.com/office/2007/relationships/hdphoto" Target="../media/image3.wdp"/><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3.xml"/><Relationship Id="rId3" Type="http://schemas.openxmlformats.org/officeDocument/2006/relationships/image" Target="../media/image45.jpeg"/><Relationship Id="rId2" Type="http://schemas.microsoft.com/office/2007/relationships/hdphoto" Target="../media/image3.wdp"/><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3.xml"/><Relationship Id="rId6" Type="http://schemas.openxmlformats.org/officeDocument/2006/relationships/image" Target="../media/image47.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6.png"/><Relationship Id="rId2" Type="http://schemas.microsoft.com/office/2007/relationships/hdphoto" Target="../media/image5.wdp"/><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3.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48.jpe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49.xml"/><Relationship Id="rId5" Type="http://schemas.openxmlformats.org/officeDocument/2006/relationships/slideLayout" Target="../slideLayouts/slideLayout3.xml"/><Relationship Id="rId4" Type="http://schemas.openxmlformats.org/officeDocument/2006/relationships/image" Target="../media/image50.jpeg"/><Relationship Id="rId3" Type="http://schemas.openxmlformats.org/officeDocument/2006/relationships/image" Target="../media/image49.jpeg"/><Relationship Id="rId2" Type="http://schemas.microsoft.com/office/2007/relationships/hdphoto" Target="../media/image3.wdp"/><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3.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51.jpeg"/></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3.xml"/><Relationship Id="rId4" Type="http://schemas.openxmlformats.org/officeDocument/2006/relationships/image" Target="../media/image53.png"/><Relationship Id="rId3" Type="http://schemas.openxmlformats.org/officeDocument/2006/relationships/image" Target="../media/image52.png"/><Relationship Id="rId2" Type="http://schemas.microsoft.com/office/2007/relationships/hdphoto" Target="../media/image3.wdp"/><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3.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54.jpe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3.xml"/><Relationship Id="rId4" Type="http://schemas.openxmlformats.org/officeDocument/2006/relationships/image" Target="../media/image56.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55.pn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3.xml"/><Relationship Id="rId4" Type="http://schemas.openxmlformats.org/officeDocument/2006/relationships/image" Target="../media/image56.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57.jpeg"/></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3.xml"/><Relationship Id="rId3" Type="http://schemas.openxmlformats.org/officeDocument/2006/relationships/image" Target="../media/image58.jpeg"/><Relationship Id="rId2" Type="http://schemas.microsoft.com/office/2007/relationships/hdphoto" Target="../media/image3.wdp"/><Relationship Id="rId1" Type="http://schemas.openxmlformats.org/officeDocument/2006/relationships/image" Target="../media/image2.pn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3.xml"/><Relationship Id="rId3" Type="http://schemas.openxmlformats.org/officeDocument/2006/relationships/image" Target="../media/image59.jpeg"/><Relationship Id="rId2" Type="http://schemas.microsoft.com/office/2007/relationships/hdphoto" Target="../media/image3.wdp"/><Relationship Id="rId1" Type="http://schemas.openxmlformats.org/officeDocument/2006/relationships/image" Target="../media/image2.png"/></Relationships>
</file>

<file path=ppt/slides/_rels/slide65.xml.rels><?xml version="1.0" encoding="UTF-8" standalone="yes"?>
<Relationships xmlns="http://schemas.openxmlformats.org/package/2006/relationships"><Relationship Id="rId7" Type="http://schemas.openxmlformats.org/officeDocument/2006/relationships/notesSlide" Target="../notesSlides/notesSlide59.xml"/><Relationship Id="rId6"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jpeg"/><Relationship Id="rId2" Type="http://schemas.microsoft.com/office/2007/relationships/hdphoto" Target="../media/image3.wdp"/><Relationship Id="rId1" Type="http://schemas.openxmlformats.org/officeDocument/2006/relationships/image" Target="../media/image2.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3.xml"/><Relationship Id="rId3" Type="http://schemas.openxmlformats.org/officeDocument/2006/relationships/image" Target="../media/image63.jpeg"/><Relationship Id="rId2" Type="http://schemas.microsoft.com/office/2007/relationships/hdphoto" Target="../media/image3.wdp"/><Relationship Id="rId1" Type="http://schemas.openxmlformats.org/officeDocument/2006/relationships/image" Target="../media/image2.pn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3.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64.jpe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3.xml"/><Relationship Id="rId3" Type="http://schemas.openxmlformats.org/officeDocument/2006/relationships/image" Target="../media/image65.jpeg"/><Relationship Id="rId2" Type="http://schemas.microsoft.com/office/2007/relationships/hdphoto" Target="../media/image5.wdp"/><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3.xml"/><Relationship Id="rId4" Type="http://schemas.microsoft.com/office/2007/relationships/hdphoto" Target="../media/image5.wdp"/><Relationship Id="rId3" Type="http://schemas.openxmlformats.org/officeDocument/2006/relationships/image" Target="../media/image4.png"/><Relationship Id="rId2" Type="http://schemas.microsoft.com/office/2007/relationships/hdphoto" Target="../media/image10.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3.xml"/><Relationship Id="rId3" Type="http://schemas.openxmlformats.org/officeDocument/2006/relationships/image" Target="../media/image66.jpeg"/><Relationship Id="rId2" Type="http://schemas.microsoft.com/office/2007/relationships/hdphoto" Target="../media/image5.wdp"/><Relationship Id="rId1" Type="http://schemas.openxmlformats.org/officeDocument/2006/relationships/image" Target="../media/image4.pn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3.xml"/><Relationship Id="rId3" Type="http://schemas.openxmlformats.org/officeDocument/2006/relationships/image" Target="../media/image67.png"/><Relationship Id="rId2" Type="http://schemas.microsoft.com/office/2007/relationships/hdphoto" Target="../media/image3.wdp"/><Relationship Id="rId1" Type="http://schemas.openxmlformats.org/officeDocument/2006/relationships/image" Target="../media/image2.png"/></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3.xml"/><Relationship Id="rId3" Type="http://schemas.openxmlformats.org/officeDocument/2006/relationships/image" Target="../media/image68.png"/><Relationship Id="rId2" Type="http://schemas.microsoft.com/office/2007/relationships/hdphoto" Target="../media/image5.wdp"/><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hyperlink" Target="file:///C:\Users\HP\Desktop\&#31532;&#22235;&#31456;&#31532;&#19968;&#33410;\&#22362;&#23450;&#25991;&#21270;&#33258;&#20449;&#65292;&#25552;&#39640;&#22269;&#23478;&#25991;&#21270;&#36719;&#23454;&#21147;.mp4" TargetMode="External"/><Relationship Id="rId7" Type="http://schemas.openxmlformats.org/officeDocument/2006/relationships/image" Target="../media/image73.png"/><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jpeg"/><Relationship Id="rId2" Type="http://schemas.microsoft.com/office/2007/relationships/hdphoto" Target="../media/image5.wdp"/><Relationship Id="rId10" Type="http://schemas.openxmlformats.org/officeDocument/2006/relationships/notesSlide" Target="../notesSlides/notesSlide68.xml"/><Relationship Id="rId1" Type="http://schemas.openxmlformats.org/officeDocument/2006/relationships/image" Target="../media/image4.png"/></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3.xml"/><Relationship Id="rId3" Type="http://schemas.openxmlformats.org/officeDocument/2006/relationships/image" Target="../media/image74.png"/><Relationship Id="rId2" Type="http://schemas.microsoft.com/office/2007/relationships/hdphoto" Target="../media/image5.wdp"/><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3.xml"/><Relationship Id="rId2" Type="http://schemas.microsoft.com/office/2007/relationships/hdphoto" Target="../media/image3.wdp"/><Relationship Id="rId1"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microsoft.com/office/2007/relationships/hdphoto" Target="../media/image5.wdp"/><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476520" y="3063445"/>
            <a:ext cx="7649210" cy="2522855"/>
            <a:chOff x="2029138" y="3045826"/>
            <a:chExt cx="7649210" cy="2522855"/>
          </a:xfrm>
        </p:grpSpPr>
        <p:sp>
          <p:nvSpPr>
            <p:cNvPr id="5" name="矩形 4"/>
            <p:cNvSpPr/>
            <p:nvPr>
              <p:custDataLst>
                <p:tags r:id="rId1"/>
              </p:custDataLst>
            </p:nvPr>
          </p:nvSpPr>
          <p:spPr>
            <a:xfrm>
              <a:off x="2045013" y="3045826"/>
              <a:ext cx="7633335" cy="1539240"/>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custDataLst>
                <p:tags r:id="rId2"/>
              </p:custDataLst>
            </p:nvPr>
          </p:nvSpPr>
          <p:spPr>
            <a:xfrm>
              <a:off x="2029138" y="3107421"/>
              <a:ext cx="7548880" cy="2461260"/>
            </a:xfrm>
            <a:prstGeom prst="rect">
              <a:avLst/>
            </a:prstGeom>
            <a:ln>
              <a:noFill/>
            </a:ln>
          </p:spPr>
          <p:txBody>
            <a:bodyPr wrap="square">
              <a:spAutoFit/>
            </a:bodyPr>
            <a:lstStyle/>
            <a:p>
              <a:pPr algn="ctr">
                <a:lnSpc>
                  <a:spcPct val="150000"/>
                </a:lnSpc>
              </a:pPr>
              <a:r>
                <a:rPr lang="zh-CN" altLang="en-US" sz="3200" b="1" dirty="0">
                  <a:solidFill>
                    <a:prstClr val="white"/>
                  </a:solidFill>
                  <a:latin typeface="Arial" panose="020B0604020202020204" pitchFamily="34" charset="0"/>
                  <a:ea typeface="微软雅黑" panose="020B0503020204020204" pitchFamily="34" charset="-122"/>
                  <a:sym typeface="+mn-ea"/>
                </a:rPr>
                <a:t>第四章   明确价值要求  践行价值准则</a:t>
              </a:r>
              <a:endParaRPr lang="zh-CN" altLang="en-US" sz="3200" b="1" dirty="0">
                <a:solidFill>
                  <a:prstClr val="white"/>
                </a:solidFill>
                <a:latin typeface="Arial" panose="020B0604020202020204" pitchFamily="34" charset="0"/>
                <a:ea typeface="微软雅黑" panose="020B0503020204020204" pitchFamily="34" charset="-122"/>
                <a:sym typeface="+mn-ea"/>
              </a:endParaRPr>
            </a:p>
            <a:p>
              <a:pPr algn="ctr">
                <a:lnSpc>
                  <a:spcPct val="150000"/>
                </a:lnSpc>
              </a:pPr>
              <a:r>
                <a:rPr lang="zh-CN" altLang="en-US" sz="28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第一节  全体人民共同的价值追求</a:t>
              </a:r>
              <a:endParaRPr lang="zh-CN" altLang="en-US" sz="28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sz="32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endParaRPr lang="zh-CN" altLang="en-US" sz="3200" b="1" dirty="0">
                <a:solidFill>
                  <a:prstClr val="white"/>
                </a:solidFill>
                <a:latin typeface="Arial" panose="020B0604020202020204" pitchFamily="34" charset="0"/>
                <a:ea typeface="微软雅黑" panose="020B0503020204020204" pitchFamily="34" charset="-122"/>
                <a:sym typeface="+mn-ea"/>
              </a:endParaRPr>
            </a:p>
          </p:txBody>
        </p:sp>
      </p:grpSp>
      <p:cxnSp>
        <p:nvCxnSpPr>
          <p:cNvPr id="7" name="直接连接符 6"/>
          <p:cNvCxnSpPr/>
          <p:nvPr>
            <p:custDataLst>
              <p:tags r:id="rId3"/>
            </p:custDataLst>
          </p:nvPr>
        </p:nvCxnSpPr>
        <p:spPr>
          <a:xfrm>
            <a:off x="1370965" y="3772125"/>
            <a:ext cx="1121212"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
            </p:custDataLst>
          </p:nvPr>
        </p:nvCxnSpPr>
        <p:spPr>
          <a:xfrm flipH="1">
            <a:off x="10082836" y="3722268"/>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endPar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
        <p:nvSpPr>
          <p:cNvPr id="12" name="矩形 11"/>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ustDataLst>
      <p:tags r:id="rId5"/>
    </p:custDataLst>
  </p:cSld>
  <p:clrMapOvr>
    <a:masterClrMapping/>
  </p:clrMapOvr>
  <p:transition spd="slow">
    <p:cover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0815" y="1477962"/>
            <a:ext cx="5080000" cy="521970"/>
          </a:xfrm>
          <a:prstGeom prst="rect">
            <a:avLst/>
          </a:prstGeom>
          <a:noFill/>
          <a:ln w="9525">
            <a:noFill/>
          </a:ln>
        </p:spPr>
        <p:txBody>
          <a:bodyPr>
            <a:spAutoFit/>
            <a:scene3d>
              <a:camera prst="orthographicFront"/>
              <a:lightRig rig="threePt" dir="t"/>
            </a:scene3d>
          </a:bodyPr>
          <a:lstStyle/>
          <a:p>
            <a:pPr indent="0"/>
            <a:r>
              <a:rPr lang="zh-CN" altLang="en-US" sz="2800" b="1" dirty="0">
                <a:solidFill>
                  <a:schemeClr val="tx1"/>
                </a:solidFill>
                <a:effectLst>
                  <a:outerShdw blurRad="38100" dist="19050" dir="2700000" algn="tl" rotWithShape="0">
                    <a:schemeClr val="dk1">
                      <a:alpha val="40000"/>
                    </a:schemeClr>
                  </a:outerShdw>
                </a:effectLst>
              </a:rPr>
              <a:t>（二）社会主义核心价值观</a:t>
            </a:r>
            <a:endParaRPr lang="zh-CN" altLang="en-US" sz="2800" b="1" dirty="0">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
        <p:nvSpPr>
          <p:cNvPr id="27650" name="文本框 1"/>
          <p:cNvSpPr txBox="1"/>
          <p:nvPr/>
        </p:nvSpPr>
        <p:spPr>
          <a:xfrm>
            <a:off x="5588000" y="2334895"/>
            <a:ext cx="3942715" cy="3415030"/>
          </a:xfrm>
          <a:prstGeom prst="rect">
            <a:avLst/>
          </a:prstGeom>
          <a:noFill/>
          <a:ln w="9525">
            <a:noFill/>
          </a:ln>
        </p:spPr>
        <p:txBody>
          <a:bodyPr wrap="square" anchor="t">
            <a:spAutoFit/>
          </a:bodyPr>
          <a:lstStyle/>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rPr>
              <a:t>党的十八大提出，要倡导</a:t>
            </a:r>
            <a:r>
              <a:rPr lang="zh-CN" altLang="en-US" sz="2400" b="1" dirty="0">
                <a:solidFill>
                  <a:srgbClr val="C00000"/>
                </a:solidFill>
                <a:latin typeface="Arial" panose="020B0604020202020204" pitchFamily="34" charset="0"/>
                <a:ea typeface="微软雅黑" panose="020B0503020204020204" pitchFamily="34" charset="-122"/>
              </a:rPr>
              <a:t>富强、民主、文明、和谐，</a:t>
            </a:r>
            <a:r>
              <a:rPr lang="zh-CN" altLang="en-US" sz="2400" dirty="0">
                <a:latin typeface="Arial" panose="020B0604020202020204" pitchFamily="34" charset="0"/>
                <a:ea typeface="微软雅黑" panose="020B0503020204020204" pitchFamily="34" charset="-122"/>
              </a:rPr>
              <a:t>倡导</a:t>
            </a:r>
            <a:r>
              <a:rPr lang="zh-CN" altLang="en-US" sz="2400" b="1" dirty="0">
                <a:solidFill>
                  <a:srgbClr val="C00000"/>
                </a:solidFill>
                <a:latin typeface="Arial" panose="020B0604020202020204" pitchFamily="34" charset="0"/>
                <a:ea typeface="微软雅黑" panose="020B0503020204020204" pitchFamily="34" charset="-122"/>
              </a:rPr>
              <a:t>自由、平等、公正、法治，</a:t>
            </a:r>
            <a:r>
              <a:rPr lang="zh-CN" altLang="en-US" sz="2400" dirty="0">
                <a:latin typeface="Arial" panose="020B0604020202020204" pitchFamily="34" charset="0"/>
                <a:ea typeface="微软雅黑" panose="020B0503020204020204" pitchFamily="34" charset="-122"/>
              </a:rPr>
              <a:t>倡导</a:t>
            </a:r>
            <a:r>
              <a:rPr lang="zh-CN" altLang="en-US" sz="2400" b="1" dirty="0">
                <a:solidFill>
                  <a:srgbClr val="C00000"/>
                </a:solidFill>
                <a:latin typeface="Arial" panose="020B0604020202020204" pitchFamily="34" charset="0"/>
                <a:ea typeface="微软雅黑" panose="020B0503020204020204" pitchFamily="34" charset="-122"/>
              </a:rPr>
              <a:t>爱国、敬业、诚信、友善，</a:t>
            </a:r>
            <a:r>
              <a:rPr lang="zh-CN" altLang="en-US" sz="2400" dirty="0">
                <a:latin typeface="Arial" panose="020B0604020202020204" pitchFamily="34" charset="0"/>
                <a:ea typeface="微软雅黑" panose="020B0503020204020204" pitchFamily="34" charset="-122"/>
              </a:rPr>
              <a:t>积极培育和践行社会主义核心价值观。</a:t>
            </a:r>
            <a:endParaRPr lang="zh-CN" altLang="en-US" sz="2400" dirty="0">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9645" y="2421890"/>
            <a:ext cx="3482340" cy="37947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825500" y="2113280"/>
            <a:ext cx="2926080" cy="460375"/>
          </a:xfrm>
          <a:prstGeom prst="rect">
            <a:avLst/>
          </a:prstGeom>
          <a:noFill/>
        </p:spPr>
        <p:txBody>
          <a:bodyPr wrap="none" rtlCol="0" anchor="t">
            <a:spAutoFit/>
          </a:bodyPr>
          <a:lstStyle/>
          <a:p>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社会主义核心价值观</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sp>
        <p:nvSpPr>
          <p:cNvPr id="4" name="文本框 3"/>
          <p:cNvSpPr txBox="1"/>
          <p:nvPr/>
        </p:nvSpPr>
        <p:spPr>
          <a:xfrm>
            <a:off x="7760970" y="2037715"/>
            <a:ext cx="3230880" cy="460375"/>
          </a:xfrm>
          <a:prstGeom prst="rect">
            <a:avLst/>
          </a:prstGeom>
          <a:noFill/>
        </p:spPr>
        <p:txBody>
          <a:bodyPr wrap="none" rtlCol="0" anchor="t">
            <a:spAutoFit/>
          </a:bodyPr>
          <a:lstStyle/>
          <a:p>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社会主义核心价值体系</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cxnSp>
        <p:nvCxnSpPr>
          <p:cNvPr id="5" name="直接箭头连接符 4"/>
          <p:cNvCxnSpPr/>
          <p:nvPr/>
        </p:nvCxnSpPr>
        <p:spPr>
          <a:xfrm flipV="1">
            <a:off x="3901440" y="2338070"/>
            <a:ext cx="3665220" cy="10795"/>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130675" y="1787525"/>
            <a:ext cx="2926080" cy="460375"/>
          </a:xfrm>
          <a:prstGeom prst="rect">
            <a:avLst/>
          </a:prstGeom>
          <a:noFill/>
        </p:spPr>
        <p:txBody>
          <a:bodyPr wrap="none" rtlCol="0">
            <a:spAutoFit/>
          </a:bodyPr>
          <a:lstStyle/>
          <a:p>
            <a:r>
              <a:rPr lang="zh-CN" altLang="en-US" sz="2400" b="1">
                <a:solidFill>
                  <a:srgbClr val="C00000"/>
                </a:solidFill>
              </a:rPr>
              <a:t>紧密联系、互为依存</a:t>
            </a:r>
            <a:endParaRPr lang="zh-CN" altLang="en-US" sz="2400" b="1">
              <a:solidFill>
                <a:srgbClr val="C00000"/>
              </a:solidFill>
            </a:endParaRPr>
          </a:p>
        </p:txBody>
      </p:sp>
      <p:sp>
        <p:nvSpPr>
          <p:cNvPr id="7" name="文本框 6"/>
          <p:cNvSpPr txBox="1"/>
          <p:nvPr/>
        </p:nvSpPr>
        <p:spPr>
          <a:xfrm>
            <a:off x="4892675" y="2498090"/>
            <a:ext cx="1402080" cy="460375"/>
          </a:xfrm>
          <a:prstGeom prst="rect">
            <a:avLst/>
          </a:prstGeom>
          <a:noFill/>
        </p:spPr>
        <p:txBody>
          <a:bodyPr wrap="none" rtlCol="0">
            <a:spAutoFit/>
          </a:bodyPr>
          <a:lstStyle/>
          <a:p>
            <a:r>
              <a:rPr lang="zh-CN" altLang="en-US" sz="2400" b="1">
                <a:solidFill>
                  <a:srgbClr val="C00000"/>
                </a:solidFill>
              </a:rPr>
              <a:t>相辅相成</a:t>
            </a:r>
            <a:endParaRPr lang="zh-CN" altLang="en-US" sz="2400" b="1">
              <a:solidFill>
                <a:srgbClr val="C00000"/>
              </a:solidFill>
            </a:endParaRPr>
          </a:p>
        </p:txBody>
      </p:sp>
      <p:sp>
        <p:nvSpPr>
          <p:cNvPr id="8" name="文本框 7"/>
          <p:cNvSpPr txBox="1"/>
          <p:nvPr/>
        </p:nvSpPr>
        <p:spPr>
          <a:xfrm>
            <a:off x="-204470" y="3930015"/>
            <a:ext cx="12082780" cy="2112010"/>
          </a:xfrm>
          <a:prstGeom prst="rect">
            <a:avLst/>
          </a:prstGeom>
          <a:noFill/>
        </p:spPr>
        <p:txBody>
          <a:bodyPr wrap="none" rtlCol="0" anchor="t">
            <a:spAutoFit/>
          </a:bodyPr>
          <a:lstStyle/>
          <a:p>
            <a:pPr indent="622300"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社会主义核心价值观是社会主义核心价值体系的精神内核</a:t>
            </a:r>
            <a:r>
              <a:rPr lang="zh-CN" altLang="en-US" sz="2400" dirty="0">
                <a:solidFill>
                  <a:srgbClr val="C00000"/>
                </a:solidFill>
                <a:latin typeface="Arial" panose="020B0604020202020204" pitchFamily="34" charset="0"/>
                <a:ea typeface="微软雅黑" panose="020B0503020204020204" pitchFamily="34" charset="-122"/>
                <a:sym typeface="+mn-ea"/>
              </a:rPr>
              <a:t>，</a:t>
            </a:r>
            <a:r>
              <a:rPr lang="zh-CN" altLang="en-US" sz="2400" dirty="0">
                <a:latin typeface="Arial" panose="020B0604020202020204" pitchFamily="34" charset="0"/>
                <a:ea typeface="微软雅黑" panose="020B0503020204020204" pitchFamily="34" charset="-122"/>
                <a:sym typeface="+mn-ea"/>
              </a:rPr>
              <a:t>体现了社会主义核心价值</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体系的根本性质和基本特征，反映了社会主义核心价值体系的丰富内涵和实践要求，</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是社会主义核心价值体系的高度凝练和集中表达。</a:t>
            </a:r>
            <a:endParaRPr lang="zh-CN" altLang="en-US" sz="2400"/>
          </a:p>
        </p:txBody>
      </p:sp>
      <p:sp>
        <p:nvSpPr>
          <p:cNvPr id="9" name="文本框 8"/>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4" name="文本框 3"/>
          <p:cNvSpPr txBox="1"/>
          <p:nvPr/>
        </p:nvSpPr>
        <p:spPr>
          <a:xfrm>
            <a:off x="794385" y="3498850"/>
            <a:ext cx="3230880" cy="460375"/>
          </a:xfrm>
          <a:prstGeom prst="rect">
            <a:avLst/>
          </a:prstGeom>
          <a:noFill/>
        </p:spPr>
        <p:txBody>
          <a:bodyPr wrap="none" rtlCol="0">
            <a:spAutoFit/>
          </a:bodyPr>
          <a:lstStyle/>
          <a:p>
            <a:r>
              <a:rPr lang="zh-CN" altLang="en-US" sz="2400" b="1">
                <a:solidFill>
                  <a:srgbClr val="C00000"/>
                </a:solidFill>
              </a:rPr>
              <a:t>社会主义核心价值体系</a:t>
            </a:r>
            <a:endParaRPr lang="zh-CN" altLang="en-US" sz="2400" b="1">
              <a:solidFill>
                <a:srgbClr val="C00000"/>
              </a:solidFill>
            </a:endParaRPr>
          </a:p>
        </p:txBody>
      </p:sp>
      <p:sp>
        <p:nvSpPr>
          <p:cNvPr id="7" name="左大括号 6"/>
          <p:cNvSpPr/>
          <p:nvPr/>
        </p:nvSpPr>
        <p:spPr>
          <a:xfrm>
            <a:off x="4025265" y="1907540"/>
            <a:ext cx="560705" cy="3772535"/>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4890770" y="1821180"/>
            <a:ext cx="792480" cy="460375"/>
          </a:xfrm>
          <a:prstGeom prst="rect">
            <a:avLst/>
          </a:prstGeom>
          <a:noFill/>
        </p:spPr>
        <p:txBody>
          <a:bodyPr wrap="none" rtlCol="0">
            <a:spAutoFit/>
          </a:bodyPr>
          <a:lstStyle/>
          <a:p>
            <a:r>
              <a:rPr lang="zh-CN" altLang="en-US" sz="2400" b="1">
                <a:solidFill>
                  <a:srgbClr val="C00000"/>
                </a:solidFill>
              </a:rPr>
              <a:t>灵魂</a:t>
            </a:r>
            <a:endParaRPr lang="zh-CN" altLang="en-US" sz="2400" b="1">
              <a:solidFill>
                <a:srgbClr val="C00000"/>
              </a:solidFill>
            </a:endParaRPr>
          </a:p>
        </p:txBody>
      </p:sp>
      <p:sp>
        <p:nvSpPr>
          <p:cNvPr id="9" name="文本框 8"/>
          <p:cNvSpPr txBox="1"/>
          <p:nvPr/>
        </p:nvSpPr>
        <p:spPr>
          <a:xfrm>
            <a:off x="4890770" y="3038475"/>
            <a:ext cx="1525270" cy="460375"/>
          </a:xfrm>
          <a:prstGeom prst="rect">
            <a:avLst/>
          </a:prstGeom>
          <a:noFill/>
        </p:spPr>
        <p:txBody>
          <a:bodyPr wrap="square" rtlCol="0" anchor="t">
            <a:spAutoFit/>
          </a:bodyPr>
          <a:lstStyle/>
          <a:p>
            <a:r>
              <a:rPr lang="zh-CN" altLang="en-US" sz="2400" b="1" dirty="0">
                <a:solidFill>
                  <a:srgbClr val="C00000"/>
                </a:solidFill>
                <a:sym typeface="+mn-ea"/>
              </a:rPr>
              <a:t>主题</a:t>
            </a:r>
            <a:endParaRPr lang="zh-CN" altLang="en-US" sz="2400" b="1" dirty="0">
              <a:solidFill>
                <a:srgbClr val="C00000"/>
              </a:solidFill>
            </a:endParaRPr>
          </a:p>
        </p:txBody>
      </p:sp>
      <p:sp>
        <p:nvSpPr>
          <p:cNvPr id="10" name="文本框 9"/>
          <p:cNvSpPr txBox="1"/>
          <p:nvPr/>
        </p:nvSpPr>
        <p:spPr>
          <a:xfrm>
            <a:off x="4890770" y="4160520"/>
            <a:ext cx="640080" cy="368300"/>
          </a:xfrm>
          <a:prstGeom prst="rect">
            <a:avLst/>
          </a:prstGeom>
          <a:noFill/>
        </p:spPr>
        <p:txBody>
          <a:bodyPr wrap="none" rtlCol="0" anchor="t">
            <a:spAutoFit/>
          </a:bodyPr>
          <a:lstStyle/>
          <a:p>
            <a:pPr algn="l">
              <a:buClrTx/>
              <a:buSzTx/>
              <a:buFontTx/>
            </a:pPr>
            <a:r>
              <a:rPr lang="zh-CN" altLang="en-US" sz="2400" b="1">
                <a:solidFill>
                  <a:srgbClr val="C00000"/>
                </a:solidFill>
                <a:sym typeface="+mn-ea"/>
              </a:rPr>
              <a:t>精髓</a:t>
            </a:r>
            <a:endParaRPr lang="zh-CN" altLang="en-US" sz="2400" b="1">
              <a:solidFill>
                <a:srgbClr val="C00000"/>
              </a:solidFill>
            </a:endParaRPr>
          </a:p>
        </p:txBody>
      </p:sp>
      <p:sp>
        <p:nvSpPr>
          <p:cNvPr id="11" name="文本框 10"/>
          <p:cNvSpPr txBox="1"/>
          <p:nvPr/>
        </p:nvSpPr>
        <p:spPr>
          <a:xfrm>
            <a:off x="4890770" y="5398135"/>
            <a:ext cx="640080" cy="368300"/>
          </a:xfrm>
          <a:prstGeom prst="rect">
            <a:avLst/>
          </a:prstGeom>
          <a:noFill/>
        </p:spPr>
        <p:txBody>
          <a:bodyPr wrap="none" rtlCol="0" anchor="t">
            <a:spAutoFit/>
          </a:bodyPr>
          <a:lstStyle/>
          <a:p>
            <a:r>
              <a:rPr lang="zh-CN" altLang="en-US" sz="2400" b="1">
                <a:solidFill>
                  <a:srgbClr val="C00000"/>
                </a:solidFill>
                <a:sym typeface="+mn-ea"/>
              </a:rPr>
              <a:t>基础</a:t>
            </a:r>
            <a:endParaRPr lang="zh-CN" altLang="en-US"/>
          </a:p>
        </p:txBody>
      </p:sp>
      <p:cxnSp>
        <p:nvCxnSpPr>
          <p:cNvPr id="12" name="直接箭头连接符 11"/>
          <p:cNvCxnSpPr/>
          <p:nvPr/>
        </p:nvCxnSpPr>
        <p:spPr>
          <a:xfrm>
            <a:off x="5826760" y="2045970"/>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5826760" y="3263265"/>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826760" y="4339590"/>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877560" y="5680075"/>
            <a:ext cx="538480" cy="107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6754495" y="1821180"/>
            <a:ext cx="2240280" cy="368300"/>
          </a:xfrm>
          <a:prstGeom prst="rect">
            <a:avLst/>
          </a:prstGeom>
          <a:noFill/>
        </p:spPr>
        <p:txBody>
          <a:bodyPr wrap="none" rtlCol="0" anchor="t">
            <a:spAutoFit/>
          </a:bodyPr>
          <a:lstStyle/>
          <a:p>
            <a:pPr algn="l">
              <a:buClrTx/>
              <a:buSzTx/>
              <a:buFontTx/>
            </a:pPr>
            <a:r>
              <a:rPr lang="zh-CN" altLang="en-US" sz="2400" b="1">
                <a:solidFill>
                  <a:srgbClr val="C00000"/>
                </a:solidFill>
                <a:sym typeface="宋体" panose="02010600030101010101" pitchFamily="2" charset="-122"/>
              </a:rPr>
              <a:t>马克思主义指导思想</a:t>
            </a:r>
            <a:endParaRPr lang="zh-CN" altLang="en-US" sz="2400" b="1">
              <a:solidFill>
                <a:srgbClr val="C00000"/>
              </a:solidFill>
            </a:endParaRPr>
          </a:p>
        </p:txBody>
      </p:sp>
      <p:sp>
        <p:nvSpPr>
          <p:cNvPr id="17" name="文本框 16"/>
          <p:cNvSpPr txBox="1"/>
          <p:nvPr/>
        </p:nvSpPr>
        <p:spPr>
          <a:xfrm>
            <a:off x="6754495" y="3038475"/>
            <a:ext cx="2926080" cy="368300"/>
          </a:xfrm>
          <a:prstGeom prst="rect">
            <a:avLst/>
          </a:prstGeom>
          <a:noFill/>
        </p:spPr>
        <p:txBody>
          <a:bodyPr wrap="none" rtlCol="0" anchor="t">
            <a:spAutoFit/>
          </a:bodyPr>
          <a:lstStyle/>
          <a:p>
            <a:r>
              <a:rPr lang="zh-CN" altLang="en-US" sz="2400" b="1">
                <a:solidFill>
                  <a:srgbClr val="C00000"/>
                </a:solidFill>
                <a:sym typeface="宋体" panose="02010600030101010101" pitchFamily="2" charset="-122"/>
              </a:rPr>
              <a:t>中国特色社会主义共同理想</a:t>
            </a:r>
            <a:endParaRPr lang="zh-CN" altLang="en-US"/>
          </a:p>
        </p:txBody>
      </p:sp>
      <p:sp>
        <p:nvSpPr>
          <p:cNvPr id="18" name="文本框 17"/>
          <p:cNvSpPr txBox="1"/>
          <p:nvPr/>
        </p:nvSpPr>
        <p:spPr>
          <a:xfrm>
            <a:off x="6754495" y="3959225"/>
            <a:ext cx="4167505" cy="829945"/>
          </a:xfrm>
          <a:prstGeom prst="rect">
            <a:avLst/>
          </a:prstGeom>
          <a:noFill/>
        </p:spPr>
        <p:txBody>
          <a:bodyPr wrap="square" rtlCol="0" anchor="t">
            <a:spAutoFit/>
          </a:bodyPr>
          <a:lstStyle/>
          <a:p>
            <a:pPr marL="0" marR="0" lvl="0" algn="l" defTabSz="914400" rtl="0" eaLnBrk="1" fontAlgn="auto" latinLnBrk="0" hangingPunct="1">
              <a:lnSpc>
                <a:spcPct val="100000"/>
              </a:lnSpc>
              <a:spcBef>
                <a:spcPts val="0"/>
              </a:spcBef>
              <a:buClrTx/>
              <a:buSzTx/>
              <a:buFontTx/>
              <a:buNone/>
            </a:pPr>
            <a:r>
              <a:rPr lang="zh-CN" altLang="en-US" sz="2400" b="1">
                <a:solidFill>
                  <a:srgbClr val="C00000"/>
                </a:solidFill>
                <a:sym typeface="宋体" panose="02010600030101010101" pitchFamily="2" charset="-122"/>
              </a:rPr>
              <a:t>以爱国主义为核心的民族精神</a:t>
            </a:r>
            <a:endParaRPr kumimoji="0" lang="zh-CN" altLang="en-US" sz="2400" b="1" i="0" u="none" strike="noStrike" cap="none" spc="0" normalizeH="0" baseline="0">
              <a:solidFill>
                <a:srgbClr val="C00000"/>
              </a:solidFill>
              <a:cs typeface="+mn-cs"/>
              <a:sym typeface="宋体" panose="02010600030101010101" pitchFamily="2" charset="-122"/>
            </a:endParaRPr>
          </a:p>
          <a:p>
            <a:pPr marL="0" marR="0" lvl="0" algn="l" defTabSz="914400" rtl="0" eaLnBrk="1" fontAlgn="auto" latinLnBrk="0" hangingPunct="1">
              <a:lnSpc>
                <a:spcPct val="100000"/>
              </a:lnSpc>
              <a:spcBef>
                <a:spcPts val="0"/>
              </a:spcBef>
              <a:buClrTx/>
              <a:buSzTx/>
              <a:buFontTx/>
              <a:buNone/>
            </a:pPr>
            <a:r>
              <a:rPr lang="zh-CN" altLang="en-US" sz="2400" b="1">
                <a:solidFill>
                  <a:srgbClr val="C00000"/>
                </a:solidFill>
                <a:sym typeface="宋体" panose="02010600030101010101" pitchFamily="2" charset="-122"/>
              </a:rPr>
              <a:t>以改革创新为核心的时代精神</a:t>
            </a:r>
            <a:endParaRPr lang="zh-CN" altLang="en-US" sz="2400" b="1">
              <a:solidFill>
                <a:srgbClr val="C00000"/>
              </a:solidFill>
            </a:endParaRPr>
          </a:p>
        </p:txBody>
      </p:sp>
      <p:sp>
        <p:nvSpPr>
          <p:cNvPr id="19" name="文本框 18"/>
          <p:cNvSpPr txBox="1"/>
          <p:nvPr/>
        </p:nvSpPr>
        <p:spPr>
          <a:xfrm>
            <a:off x="6983095" y="5398135"/>
            <a:ext cx="1783080" cy="368300"/>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a:solidFill>
                  <a:srgbClr val="C00000"/>
                </a:solidFill>
                <a:sym typeface="宋体" panose="02010600030101010101" pitchFamily="2" charset="-122"/>
              </a:rPr>
              <a:t>社会主义荣辱观</a:t>
            </a:r>
            <a:endParaRPr lang="zh-CN" altLang="en-US"/>
          </a:p>
        </p:txBody>
      </p:sp>
      <p:sp>
        <p:nvSpPr>
          <p:cNvPr id="3" name="文本框 2"/>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0" y="3060065"/>
            <a:ext cx="12192000" cy="2113399"/>
          </a:xfrm>
          <a:prstGeom prst="rect">
            <a:avLst/>
          </a:prstGeom>
          <a:noFill/>
        </p:spPr>
        <p:txBody>
          <a:bodyPr wrap="square" rtlCol="0" anchor="t">
            <a:spAutoFit/>
          </a:bodyPr>
          <a:lstStyle/>
          <a:p>
            <a:pPr indent="622300"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社会主义核心价值观和社会主义核心价值体系</a:t>
            </a:r>
            <a:r>
              <a:rPr lang="zh-CN" altLang="en-US" sz="2400" dirty="0">
                <a:latin typeface="Arial" panose="020B0604020202020204" pitchFamily="34" charset="0"/>
                <a:ea typeface="微软雅黑" panose="020B0503020204020204" pitchFamily="34" charset="-122"/>
                <a:sym typeface="+mn-ea"/>
              </a:rPr>
              <a:t>具有内在的一致性，都体现了社会主义</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意识形态的本质要求，体现了社会主义制度在思想和精神层面的质的规定性，是建设</a:t>
            </a:r>
            <a:endParaRPr lang="zh-CN" altLang="en-US" sz="2400" dirty="0">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dirty="0">
                <a:latin typeface="Arial" panose="020B0604020202020204" pitchFamily="34" charset="0"/>
                <a:ea typeface="微软雅黑" panose="020B0503020204020204" pitchFamily="34" charset="-122"/>
                <a:sym typeface="+mn-ea"/>
              </a:rPr>
              <a:t>中国特色社会主义现代化强国、实现中华民族伟大复兴中国梦的价值引领。</a:t>
            </a:r>
            <a:endParaRPr lang="zh-CN" altLang="en-US" sz="2400" dirty="0"/>
          </a:p>
        </p:txBody>
      </p:sp>
      <p:sp>
        <p:nvSpPr>
          <p:cNvPr id="4" name="文本框 3"/>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3804" name="文本框 1"/>
          <p:cNvSpPr txBox="1"/>
          <p:nvPr/>
        </p:nvSpPr>
        <p:spPr>
          <a:xfrm>
            <a:off x="1789748" y="2000885"/>
            <a:ext cx="2705100" cy="2243138"/>
          </a:xfrm>
          <a:prstGeom prst="rect">
            <a:avLst/>
          </a:prstGeom>
          <a:noFill/>
          <a:ln w="9525">
            <a:noFill/>
          </a:ln>
        </p:spPr>
        <p:txBody>
          <a:bodyPr anchor="t">
            <a:spAutoFit/>
          </a:bodyPr>
          <a:lstStyle/>
          <a:p>
            <a:pPr algn="just" eaLnBrk="0" hangingPunct="0">
              <a:lnSpc>
                <a:spcPct val="150000"/>
              </a:lnSpc>
              <a:spcBef>
                <a:spcPts val="1400"/>
              </a:spcBef>
              <a:buSzTx/>
            </a:pPr>
            <a:r>
              <a:rPr lang="zh-CN" altLang="en-US" sz="2400" b="1" dirty="0">
                <a:solidFill>
                  <a:srgbClr val="C00000"/>
                </a:solidFill>
                <a:latin typeface="微软雅黑" panose="020B0503020204020204" pitchFamily="34" charset="-122"/>
                <a:ea typeface="微软雅黑" panose="020B0503020204020204" pitchFamily="34" charset="-122"/>
              </a:rPr>
              <a:t>社会主义核心价值观把涉及国家、社会、公民的价值要求融为一体</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124575" y="1999298"/>
            <a:ext cx="4203700" cy="534035"/>
          </a:xfrm>
          <a:prstGeom prst="rect">
            <a:avLst/>
          </a:prstGeom>
          <a:noFill/>
          <a:ln w="9525">
            <a:noFill/>
          </a:ln>
        </p:spPr>
        <p:txBody>
          <a:bodyPr anchor="t">
            <a:spAutoFit/>
          </a:bodyPr>
          <a:lstStyle/>
          <a:p>
            <a:pPr algn="just" eaLnBrk="0" hangingPunct="0">
              <a:lnSpc>
                <a:spcPct val="12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体现了社会主义本质要求</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4" name="文本框 7"/>
          <p:cNvSpPr txBox="1"/>
          <p:nvPr/>
        </p:nvSpPr>
        <p:spPr>
          <a:xfrm>
            <a:off x="6124575" y="2635885"/>
            <a:ext cx="4203700" cy="534035"/>
          </a:xfrm>
          <a:prstGeom prst="rect">
            <a:avLst/>
          </a:prstGeom>
          <a:noFill/>
          <a:ln w="9525">
            <a:noFill/>
          </a:ln>
        </p:spPr>
        <p:txBody>
          <a:bodyPr anchor="t">
            <a:spAutoFit/>
          </a:bodyPr>
          <a:lstStyle/>
          <a:p>
            <a:pPr algn="just" eaLnBrk="0" hangingPunct="0">
              <a:lnSpc>
                <a:spcPct val="12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继承了中华优秀传统文化</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5" name="文本框 8"/>
          <p:cNvSpPr txBox="1"/>
          <p:nvPr/>
        </p:nvSpPr>
        <p:spPr>
          <a:xfrm>
            <a:off x="6124575" y="3274060"/>
            <a:ext cx="4203700" cy="534035"/>
          </a:xfrm>
          <a:prstGeom prst="rect">
            <a:avLst/>
          </a:prstGeom>
          <a:noFill/>
          <a:ln w="9525">
            <a:noFill/>
          </a:ln>
        </p:spPr>
        <p:txBody>
          <a:bodyPr anchor="t">
            <a:spAutoFit/>
          </a:bodyPr>
          <a:lstStyle/>
          <a:p>
            <a:pPr algn="just" eaLnBrk="0" hangingPunct="0">
              <a:lnSpc>
                <a:spcPct val="120000"/>
              </a:lnSpc>
              <a:spcBef>
                <a:spcPts val="1400"/>
              </a:spcBef>
              <a:buClrTx/>
              <a:buSzTx/>
              <a:buFontTx/>
            </a:pPr>
            <a:r>
              <a:rPr lang="zh-CN" altLang="en-US" sz="2400" b="1" dirty="0">
                <a:solidFill>
                  <a:srgbClr val="C00000"/>
                </a:solidFill>
                <a:latin typeface="Arial" panose="020B0604020202020204" pitchFamily="34" charset="0"/>
                <a:ea typeface="微软雅黑" panose="020B0503020204020204" pitchFamily="34" charset="-122"/>
              </a:rPr>
              <a:t>吸收了世界文明有益成果</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6" name="文本框 9"/>
          <p:cNvSpPr txBox="1"/>
          <p:nvPr/>
        </p:nvSpPr>
        <p:spPr>
          <a:xfrm>
            <a:off x="6124575" y="3910648"/>
            <a:ext cx="4203700" cy="534035"/>
          </a:xfrm>
          <a:prstGeom prst="rect">
            <a:avLst/>
          </a:prstGeom>
          <a:noFill/>
          <a:ln w="9525">
            <a:noFill/>
          </a:ln>
        </p:spPr>
        <p:txBody>
          <a:bodyPr anchor="t">
            <a:spAutoFit/>
          </a:bodyPr>
          <a:lstStyle/>
          <a:p>
            <a:pPr algn="just" eaLnBrk="0" hangingPunct="0">
              <a:lnSpc>
                <a:spcPct val="120000"/>
              </a:lnSpc>
              <a:spcBef>
                <a:spcPts val="1400"/>
              </a:spcBef>
              <a:buClrTx/>
              <a:buSzTx/>
              <a:buFontTx/>
            </a:pPr>
            <a:r>
              <a:rPr lang="zh-CN" altLang="en-US" sz="2400" b="1" dirty="0">
                <a:solidFill>
                  <a:srgbClr val="C00000"/>
                </a:solidFill>
                <a:latin typeface="Arial" panose="020B0604020202020204" pitchFamily="34" charset="0"/>
                <a:ea typeface="微软雅黑" panose="020B0503020204020204" pitchFamily="34" charset="-122"/>
              </a:rPr>
              <a:t>体现了时代精神</a:t>
            </a:r>
            <a:endParaRPr lang="zh-CN" altLang="en-US" sz="2400" b="1" dirty="0">
              <a:solidFill>
                <a:srgbClr val="C00000"/>
              </a:solidFill>
              <a:latin typeface="Arial" panose="020B0604020202020204" pitchFamily="34" charset="0"/>
              <a:ea typeface="微软雅黑" panose="020B0503020204020204" pitchFamily="34" charset="-122"/>
            </a:endParaRPr>
          </a:p>
        </p:txBody>
      </p:sp>
      <p:sp>
        <p:nvSpPr>
          <p:cNvPr id="7" name="右箭头 6"/>
          <p:cNvSpPr/>
          <p:nvPr/>
        </p:nvSpPr>
        <p:spPr>
          <a:xfrm>
            <a:off x="4828540" y="2869565"/>
            <a:ext cx="1153795" cy="5067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11810" y="4813935"/>
            <a:ext cx="11168380" cy="1378585"/>
          </a:xfrm>
          <a:prstGeom prst="rect">
            <a:avLst/>
          </a:prstGeom>
          <a:noFill/>
        </p:spPr>
        <p:txBody>
          <a:bodyPr wrap="none" rtlCol="0" anchor="t">
            <a:spAutoFit/>
          </a:bodyPr>
          <a:lstStyle/>
          <a:p>
            <a:pPr indent="622300" algn="just" eaLnBrk="0" hangingPunct="0">
              <a:lnSpc>
                <a:spcPct val="150000"/>
              </a:lnSpc>
              <a:spcBef>
                <a:spcPts val="1400"/>
              </a:spcBef>
            </a:pPr>
            <a:r>
              <a:rPr lang="zh-CN" altLang="en-US" sz="2400" b="1" dirty="0">
                <a:solidFill>
                  <a:schemeClr val="tx1"/>
                </a:solidFill>
                <a:latin typeface="Arial" panose="020B0604020202020204" pitchFamily="34" charset="0"/>
                <a:ea typeface="微软雅黑" panose="020B0503020204020204" pitchFamily="34" charset="-122"/>
                <a:sym typeface="+mn-ea"/>
              </a:rPr>
              <a:t>是对我们要建设什么样的国家、建设什么样的社会、培育什么样的公民等重大</a:t>
            </a:r>
            <a:endParaRPr lang="zh-CN" altLang="en-US" sz="2400" b="1" dirty="0">
              <a:solidFill>
                <a:schemeClr val="tx1"/>
              </a:solidFill>
              <a:latin typeface="Arial" panose="020B0604020202020204" pitchFamily="34" charset="0"/>
              <a:ea typeface="微软雅黑" panose="020B0503020204020204" pitchFamily="34" charset="-122"/>
              <a:sym typeface="+mn-ea"/>
            </a:endParaRPr>
          </a:p>
          <a:p>
            <a:pPr indent="622300" algn="just" eaLnBrk="0" hangingPunct="0">
              <a:lnSpc>
                <a:spcPct val="150000"/>
              </a:lnSpc>
              <a:spcBef>
                <a:spcPts val="1400"/>
              </a:spcBef>
            </a:pPr>
            <a:r>
              <a:rPr lang="zh-CN" altLang="en-US" sz="2400" b="1" dirty="0">
                <a:solidFill>
                  <a:schemeClr val="tx1"/>
                </a:solidFill>
                <a:latin typeface="Arial" panose="020B0604020202020204" pitchFamily="34" charset="0"/>
                <a:ea typeface="微软雅黑" panose="020B0503020204020204" pitchFamily="34" charset="-122"/>
                <a:sym typeface="+mn-ea"/>
              </a:rPr>
              <a:t>问题的深刻解答</a:t>
            </a:r>
            <a:r>
              <a:rPr lang="zh-CN" altLang="en-US" sz="2400" b="1" dirty="0">
                <a:solidFill>
                  <a:schemeClr val="tx1"/>
                </a:solidFill>
                <a:latin typeface="Arial" panose="020B0604020202020204" pitchFamily="34" charset="0"/>
                <a:ea typeface="微软雅黑" panose="020B0503020204020204" pitchFamily="34" charset="-122"/>
                <a:sym typeface="+mn-ea"/>
                <a:hlinkClick r:id="rId3" action="ppaction://hlinkfile"/>
              </a:rPr>
              <a:t> 社会主义核心价值观.mp4</a:t>
            </a:r>
            <a:endParaRPr lang="zh-CN" altLang="en-US" sz="2400" b="1" dirty="0">
              <a:solidFill>
                <a:schemeClr val="tx1"/>
              </a:solidFill>
              <a:latin typeface="Arial" panose="020B0604020202020204" pitchFamily="34" charset="0"/>
              <a:ea typeface="微软雅黑" panose="020B0503020204020204" pitchFamily="34" charset="-122"/>
              <a:sym typeface="+mn-ea"/>
            </a:endParaRPr>
          </a:p>
        </p:txBody>
      </p:sp>
      <p:sp>
        <p:nvSpPr>
          <p:cNvPr id="10" name="文本框 9"/>
          <p:cNvSpPr txBox="1"/>
          <p:nvPr/>
        </p:nvSpPr>
        <p:spPr>
          <a:xfrm>
            <a:off x="3217545" y="761365"/>
            <a:ext cx="6685280" cy="583565"/>
          </a:xfrm>
          <a:prstGeom prst="rect">
            <a:avLst/>
          </a:prstGeom>
          <a:noFill/>
        </p:spPr>
        <p:txBody>
          <a:bodyPr wrap="none" rtlCol="0" anchor="t">
            <a:spAutoFit/>
          </a:bodyPr>
          <a:lstStyle/>
          <a:p>
            <a:pPr algn="l"/>
            <a:r>
              <a:rPr lang="zh-CN" altLang="en-US" sz="3200" b="1">
                <a:solidFill>
                  <a:srgbClr val="C00000"/>
                </a:solidFill>
                <a:sym typeface="+mn-ea"/>
              </a:rPr>
              <a:t>二、社会主义核心价值观的基本内容</a:t>
            </a:r>
            <a:endParaRPr lang="zh-CN" altLang="en-US" sz="3200" b="1">
              <a:solidFill>
                <a:srgbClr val="C00000"/>
              </a:solidFill>
              <a:sym typeface="+mn-ea"/>
            </a:endParaRPr>
          </a:p>
        </p:txBody>
      </p:sp>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3217545" y="761365"/>
            <a:ext cx="6685280" cy="583565"/>
          </a:xfrm>
          <a:prstGeom prst="rect">
            <a:avLst/>
          </a:prstGeom>
          <a:noFill/>
        </p:spPr>
        <p:txBody>
          <a:bodyPr wrap="none" rtlCol="0" anchor="t">
            <a:spAutoFit/>
          </a:bodyPr>
          <a:lstStyle/>
          <a:p>
            <a:pPr algn="l"/>
            <a:r>
              <a:rPr lang="zh-CN" altLang="en-US" sz="3200" b="1">
                <a:solidFill>
                  <a:srgbClr val="C00000"/>
                </a:solidFill>
                <a:sym typeface="+mn-ea"/>
              </a:rPr>
              <a:t>二、社会主义核心价值观的基本内容</a:t>
            </a:r>
            <a:endParaRPr lang="zh-CN" altLang="en-US" sz="3200" b="1">
              <a:solidFill>
                <a:srgbClr val="C00000"/>
              </a:solidFill>
              <a:sym typeface="+mn-ea"/>
            </a:endParaRPr>
          </a:p>
        </p:txBody>
      </p:sp>
      <p:sp>
        <p:nvSpPr>
          <p:cNvPr id="3" name="文本框 2"/>
          <p:cNvSpPr txBox="1"/>
          <p:nvPr/>
        </p:nvSpPr>
        <p:spPr>
          <a:xfrm>
            <a:off x="278765" y="1880235"/>
            <a:ext cx="5161280" cy="521970"/>
          </a:xfrm>
          <a:prstGeom prst="rect">
            <a:avLst/>
          </a:prstGeom>
          <a:noFill/>
        </p:spPr>
        <p:txBody>
          <a:bodyPr wrap="none" rtlCol="0" anchor="t">
            <a:spAutoFit/>
          </a:bodyPr>
          <a:lstStyle/>
          <a:p>
            <a:r>
              <a:rPr lang="zh-CN" altLang="en-US" sz="2800" b="1">
                <a:solidFill>
                  <a:srgbClr val="C00000"/>
                </a:solidFill>
                <a:sym typeface="+mn-ea"/>
              </a:rPr>
              <a:t>（一）富强、民主、文明、和谐</a:t>
            </a:r>
            <a:endParaRPr lang="zh-CN" altLang="en-US" sz="2800" b="1" kern="0" noProof="0" dirty="0">
              <a:ln>
                <a:solidFill>
                  <a:schemeClr val="tx1"/>
                </a:solidFill>
              </a:ln>
              <a:solidFill>
                <a:srgbClr val="C00000"/>
              </a:solidFill>
              <a:effectLst/>
              <a:uLnTx/>
              <a:uFillTx/>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554990" y="2618105"/>
            <a:ext cx="6553835" cy="534035"/>
          </a:xfrm>
          <a:prstGeom prst="rect">
            <a:avLst/>
          </a:prstGeom>
          <a:noFill/>
        </p:spPr>
        <p:txBody>
          <a:bodyPr wrap="square" rtlCol="0" anchor="t">
            <a:spAutoFit/>
          </a:bodyPr>
          <a:lstStyle/>
          <a:p>
            <a:pPr algn="just" eaLnBrk="0" hangingPunct="0">
              <a:lnSpc>
                <a:spcPct val="12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回答了我们要建设什么样的国家的重大问题</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pic>
        <p:nvPicPr>
          <p:cNvPr id="5" name="图片 4" descr="u=2596624401,3775483481&amp;fm=26&amp;gp=0[1]"/>
          <p:cNvPicPr>
            <a:picLocks noChangeAspect="1"/>
          </p:cNvPicPr>
          <p:nvPr/>
        </p:nvPicPr>
        <p:blipFill>
          <a:blip r:embed="rId3" cstate="print"/>
          <a:stretch>
            <a:fillRect/>
          </a:stretch>
        </p:blipFill>
        <p:spPr>
          <a:xfrm>
            <a:off x="100965" y="3917950"/>
            <a:ext cx="11958955" cy="3068955"/>
          </a:xfrm>
          <a:prstGeom prst="rect">
            <a:avLst/>
          </a:prstGeom>
        </p:spPr>
      </p:pic>
      <p:sp>
        <p:nvSpPr>
          <p:cNvPr id="6" name="文本框 5"/>
          <p:cNvSpPr txBox="1"/>
          <p:nvPr/>
        </p:nvSpPr>
        <p:spPr>
          <a:xfrm>
            <a:off x="697230" y="3291840"/>
            <a:ext cx="10850880" cy="645160"/>
          </a:xfrm>
          <a:prstGeom prst="rect">
            <a:avLst/>
          </a:prstGeom>
          <a:noFill/>
        </p:spPr>
        <p:txBody>
          <a:bodyPr wrap="none" rtlCol="0" anchor="t">
            <a:spAutoFit/>
          </a:bodyPr>
          <a:lstStyle/>
          <a:p>
            <a:pPr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揭示了当代中国在经济发展、政治文明、文化繁荣、社会进步等方面的价值目标</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882869" y="5262588"/>
            <a:ext cx="11185142" cy="1910070"/>
            <a:chOff x="4405897" y="2360313"/>
            <a:chExt cx="6849738" cy="1852886"/>
          </a:xfrm>
        </p:grpSpPr>
        <p:sp>
          <p:nvSpPr>
            <p:cNvPr id="17" name="矩形: 圆顶角 43"/>
            <p:cNvSpPr/>
            <p:nvPr/>
          </p:nvSpPr>
          <p:spPr>
            <a:xfrm>
              <a:off x="4588180" y="2360313"/>
              <a:ext cx="6667455" cy="1852886"/>
            </a:xfrm>
            <a:prstGeom prst="round2SameRect">
              <a:avLst>
                <a:gd name="adj1" fmla="val 0"/>
                <a:gd name="adj2" fmla="val 0"/>
              </a:avLst>
            </a:prstGeom>
            <a:gradFill flip="none" rotWithShape="1">
              <a:gsLst>
                <a:gs pos="0">
                  <a:srgbClr val="F9F9F9">
                    <a:alpha val="0"/>
                  </a:srgbClr>
                </a:gs>
                <a:gs pos="52000">
                  <a:srgbClr val="F9F9F9">
                    <a:alpha val="10000"/>
                  </a:srgbClr>
                </a:gs>
                <a:gs pos="100000">
                  <a:srgbClr val="FFFFF5">
                    <a:alpha val="0"/>
                  </a:srgbClr>
                </a:gs>
              </a:gsLst>
              <a:lin ang="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prstClr val="white"/>
                </a:solidFill>
                <a:latin typeface="Calibri" panose="020F0502020204030204"/>
              </a:endParaRPr>
            </a:p>
          </p:txBody>
        </p:sp>
        <p:sp>
          <p:nvSpPr>
            <p:cNvPr id="18" name="矩形 17"/>
            <p:cNvSpPr/>
            <p:nvPr/>
          </p:nvSpPr>
          <p:spPr>
            <a:xfrm>
              <a:off x="4405897" y="2596641"/>
              <a:ext cx="6591712" cy="1100948"/>
            </a:xfrm>
            <a:prstGeom prst="rect">
              <a:avLst/>
            </a:prstGeom>
          </p:spPr>
          <p:txBody>
            <a:bodyPr wrap="square">
              <a:spAutoFit/>
            </a:bodyPr>
            <a:lstStyle/>
            <a:p>
              <a:pPr indent="539750" algn="just">
                <a:lnSpc>
                  <a:spcPct val="150000"/>
                </a:lnSpc>
              </a:pPr>
              <a:r>
                <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富强是促进社会进步、人的自由全面发展的物质基础和保障，体现了马克思主义唯物史观生产力标准的根本要求。富强就是人民的富裕和国家的强盛。</a:t>
              </a:r>
              <a:endParaRPr lang="zh-CN" altLang="en-US" sz="24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grpSp>
        <p:nvGrpSpPr>
          <p:cNvPr id="19" name="组合 18"/>
          <p:cNvGrpSpPr/>
          <p:nvPr/>
        </p:nvGrpSpPr>
        <p:grpSpPr>
          <a:xfrm>
            <a:off x="571833" y="3559903"/>
            <a:ext cx="2052305" cy="945664"/>
            <a:chOff x="976134" y="1895821"/>
            <a:chExt cx="2475821" cy="1140813"/>
          </a:xfrm>
        </p:grpSpPr>
        <p:grpSp>
          <p:nvGrpSpPr>
            <p:cNvPr id="20" name="组合 19"/>
            <p:cNvGrpSpPr/>
            <p:nvPr/>
          </p:nvGrpSpPr>
          <p:grpSpPr>
            <a:xfrm>
              <a:off x="976134" y="1895822"/>
              <a:ext cx="1077105" cy="1140812"/>
              <a:chOff x="1329854" y="1673313"/>
              <a:chExt cx="645661" cy="683849"/>
            </a:xfrm>
          </p:grpSpPr>
          <p:grpSp>
            <p:nvGrpSpPr>
              <p:cNvPr id="31" name="组合 30"/>
              <p:cNvGrpSpPr/>
              <p:nvPr/>
            </p:nvGrpSpPr>
            <p:grpSpPr>
              <a:xfrm>
                <a:off x="1329854" y="1716980"/>
                <a:ext cx="643836" cy="640182"/>
                <a:chOff x="3757697" y="1786978"/>
                <a:chExt cx="2093594" cy="2081713"/>
              </a:xfrm>
            </p:grpSpPr>
            <p:grpSp>
              <p:nvGrpSpPr>
                <p:cNvPr id="33" name="组合 32"/>
                <p:cNvGrpSpPr/>
                <p:nvPr/>
              </p:nvGrpSpPr>
              <p:grpSpPr>
                <a:xfrm>
                  <a:off x="3757697" y="1786978"/>
                  <a:ext cx="2093594" cy="2081713"/>
                  <a:chOff x="3757697" y="1786978"/>
                  <a:chExt cx="2093594" cy="2081713"/>
                </a:xfrm>
              </p:grpSpPr>
              <p:cxnSp>
                <p:nvCxnSpPr>
                  <p:cNvPr id="35" name="直接连接符 87"/>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88"/>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89"/>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4" name="直接连接符 86"/>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2" name="文本框 31"/>
              <p:cNvSpPr txBox="1"/>
              <p:nvPr/>
            </p:nvSpPr>
            <p:spPr>
              <a:xfrm>
                <a:off x="1338883" y="1673313"/>
                <a:ext cx="636632" cy="667699"/>
              </a:xfrm>
              <a:prstGeom prst="rect">
                <a:avLst/>
              </a:prstGeom>
              <a:noFill/>
              <a:ln>
                <a:noFill/>
              </a:ln>
            </p:spPr>
            <p:txBody>
              <a:bodyPr wrap="none" rtlCol="0">
                <a:spAutoFit/>
              </a:bodyPr>
              <a:lstStyle/>
              <a:p>
                <a:r>
                  <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富</a:t>
                </a:r>
                <a:endPar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21" name="组合 20"/>
            <p:cNvGrpSpPr/>
            <p:nvPr/>
          </p:nvGrpSpPr>
          <p:grpSpPr>
            <a:xfrm>
              <a:off x="2369690" y="1895821"/>
              <a:ext cx="1082265" cy="1140809"/>
              <a:chOff x="2229074" y="1673313"/>
              <a:chExt cx="648755" cy="683849"/>
            </a:xfrm>
          </p:grpSpPr>
          <p:grpSp>
            <p:nvGrpSpPr>
              <p:cNvPr id="22" name="组合 21"/>
              <p:cNvGrpSpPr/>
              <p:nvPr/>
            </p:nvGrpSpPr>
            <p:grpSpPr>
              <a:xfrm>
                <a:off x="2233993" y="1716980"/>
                <a:ext cx="643836" cy="640182"/>
                <a:chOff x="3757697" y="1786978"/>
                <a:chExt cx="2093594" cy="2081713"/>
              </a:xfrm>
            </p:grpSpPr>
            <p:grpSp>
              <p:nvGrpSpPr>
                <p:cNvPr id="24" name="组合 23"/>
                <p:cNvGrpSpPr/>
                <p:nvPr/>
              </p:nvGrpSpPr>
              <p:grpSpPr>
                <a:xfrm>
                  <a:off x="3757697" y="1786978"/>
                  <a:ext cx="2093594" cy="2081713"/>
                  <a:chOff x="3757697" y="1786978"/>
                  <a:chExt cx="2093594" cy="2081713"/>
                </a:xfrm>
              </p:grpSpPr>
              <p:cxnSp>
                <p:nvCxnSpPr>
                  <p:cNvPr id="26" name="直接连接符 77"/>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78"/>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79"/>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25" name="直接连接符 76"/>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2229074" y="1673313"/>
                <a:ext cx="636633" cy="667701"/>
              </a:xfrm>
              <a:prstGeom prst="rect">
                <a:avLst/>
              </a:prstGeom>
              <a:noFill/>
              <a:ln>
                <a:noFill/>
              </a:ln>
            </p:spPr>
            <p:txBody>
              <a:bodyPr wrap="none" rtlCol="0">
                <a:spAutoFit/>
              </a:bodyPr>
              <a:lstStyle/>
              <a:p>
                <a:r>
                  <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强</a:t>
                </a:r>
                <a:endParaRPr lang="zh-CN" altLang="en-US" sz="54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t="12717" b="30079"/>
          <a:stretch>
            <a:fillRect/>
          </a:stretch>
        </p:blipFill>
        <p:spPr>
          <a:xfrm>
            <a:off x="2816956" y="2522880"/>
            <a:ext cx="8698285" cy="29988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3"/>
          <a:stretch>
            <a:fillRect/>
          </a:stretch>
        </p:blipFill>
        <p:spPr>
          <a:xfrm>
            <a:off x="289996" y="2227308"/>
            <a:ext cx="5782152" cy="4379980"/>
          </a:xfrm>
          <a:prstGeom prst="rect">
            <a:avLst/>
          </a:prstGeom>
        </p:spPr>
      </p:pic>
      <p:sp>
        <p:nvSpPr>
          <p:cNvPr id="5" name="矩形 4"/>
          <p:cNvSpPr/>
          <p:nvPr/>
        </p:nvSpPr>
        <p:spPr>
          <a:xfrm>
            <a:off x="5974732" y="2752911"/>
            <a:ext cx="5900604" cy="2346220"/>
          </a:xfrm>
          <a:prstGeom prst="rect">
            <a:avLst/>
          </a:prstGeom>
        </p:spPr>
        <p:txBody>
          <a:bodyPr wrap="square">
            <a:spAutoFit/>
          </a:bodyPr>
          <a:lstStyle/>
          <a:p>
            <a:pPr indent="539750" algn="just">
              <a:lnSpc>
                <a:spcPct val="150000"/>
              </a:lnSpc>
            </a:pPr>
            <a:r>
              <a:rPr lang="zh-CN" altLang="en-US" sz="2000" dirty="0"/>
              <a:t>据世界银行最新预计，</a:t>
            </a:r>
            <a:r>
              <a:rPr lang="en-US" altLang="zh-CN" sz="2000" dirty="0"/>
              <a:t>2020</a:t>
            </a:r>
            <a:r>
              <a:rPr lang="zh-CN" altLang="en-US" sz="2000" dirty="0"/>
              <a:t>年世界经济将下降</a:t>
            </a:r>
            <a:r>
              <a:rPr lang="en-US" altLang="zh-CN" sz="2000" dirty="0"/>
              <a:t>4.3%</a:t>
            </a:r>
            <a:r>
              <a:rPr lang="zh-CN" altLang="en-US" sz="2000" dirty="0"/>
              <a:t>，其中美国、欧元区、日本分别下降</a:t>
            </a:r>
            <a:r>
              <a:rPr lang="en-US" altLang="zh-CN" sz="2000" dirty="0"/>
              <a:t>3.6%</a:t>
            </a:r>
            <a:r>
              <a:rPr lang="zh-CN" altLang="en-US" sz="2000" dirty="0"/>
              <a:t>、</a:t>
            </a:r>
            <a:r>
              <a:rPr lang="en-US" altLang="zh-CN" sz="2000" dirty="0"/>
              <a:t>7.4%</a:t>
            </a:r>
            <a:r>
              <a:rPr lang="zh-CN" altLang="en-US" sz="2000" dirty="0"/>
              <a:t>、</a:t>
            </a:r>
            <a:r>
              <a:rPr lang="en-US" altLang="zh-CN" sz="2000" dirty="0"/>
              <a:t>5.3%</a:t>
            </a:r>
            <a:r>
              <a:rPr lang="zh-CN" altLang="en-US" sz="2000" dirty="0"/>
              <a:t>。据对世界上</a:t>
            </a:r>
            <a:r>
              <a:rPr lang="en-US" altLang="zh-CN" sz="2000" dirty="0"/>
              <a:t>18</a:t>
            </a:r>
            <a:r>
              <a:rPr lang="zh-CN" altLang="en-US" sz="2000" dirty="0"/>
              <a:t>个国内生产总值</a:t>
            </a:r>
            <a:r>
              <a:rPr lang="en-US" altLang="zh-CN" sz="2000" dirty="0"/>
              <a:t>1</a:t>
            </a:r>
            <a:r>
              <a:rPr lang="zh-CN" altLang="en-US" sz="2000" dirty="0"/>
              <a:t>万亿美元以上主要经济体的跟踪分析和全年预计，</a:t>
            </a:r>
            <a:r>
              <a:rPr lang="zh-CN" altLang="en-US" sz="2000" b="1" dirty="0"/>
              <a:t>我国将成为全球唯一实现经济正增长的主要经济体</a:t>
            </a:r>
            <a:r>
              <a:rPr lang="zh-CN" altLang="en-US" sz="2000" dirty="0"/>
              <a:t>。</a:t>
            </a:r>
            <a:endPar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矩形 5"/>
          <p:cNvSpPr/>
          <p:nvPr/>
        </p:nvSpPr>
        <p:spPr>
          <a:xfrm>
            <a:off x="6072148" y="5391544"/>
            <a:ext cx="6096000" cy="1200329"/>
          </a:xfrm>
          <a:prstGeom prst="rect">
            <a:avLst/>
          </a:prstGeom>
        </p:spPr>
        <p:txBody>
          <a:bodyPr>
            <a:spAutoFit/>
          </a:bodyPr>
          <a:lstStyle/>
          <a:p>
            <a:r>
              <a:rPr lang="zh-CN" altLang="en-US" dirty="0">
                <a:solidFill>
                  <a:srgbClr val="333333"/>
                </a:solidFill>
                <a:latin typeface="楷体" panose="02010609060101010101" pitchFamily="49" charset="-122"/>
                <a:ea typeface="楷体" panose="02010609060101010101" pitchFamily="49" charset="-122"/>
              </a:rPr>
              <a:t>图为</a:t>
            </a:r>
            <a:r>
              <a:rPr lang="en-US" altLang="zh-CN" dirty="0">
                <a:solidFill>
                  <a:srgbClr val="333333"/>
                </a:solidFill>
                <a:latin typeface="楷体" panose="02010609060101010101" pitchFamily="49" charset="-122"/>
              </a:rPr>
              <a:t>2021</a:t>
            </a:r>
            <a:r>
              <a:rPr lang="zh-CN" altLang="en-US" dirty="0">
                <a:solidFill>
                  <a:srgbClr val="333333"/>
                </a:solidFill>
                <a:latin typeface="楷体" panose="02010609060101010101" pitchFamily="49" charset="-122"/>
                <a:ea typeface="楷体" panose="02010609060101010101" pitchFamily="49" charset="-122"/>
              </a:rPr>
              <a:t>年</a:t>
            </a:r>
            <a:r>
              <a:rPr lang="en-US" altLang="zh-CN" dirty="0">
                <a:solidFill>
                  <a:srgbClr val="333333"/>
                </a:solidFill>
                <a:latin typeface="楷体" panose="02010609060101010101" pitchFamily="49" charset="-122"/>
              </a:rPr>
              <a:t>1</a:t>
            </a:r>
            <a:r>
              <a:rPr lang="zh-CN" altLang="en-US" dirty="0">
                <a:solidFill>
                  <a:srgbClr val="333333"/>
                </a:solidFill>
                <a:latin typeface="楷体" panose="02010609060101010101" pitchFamily="49" charset="-122"/>
                <a:ea typeface="楷体" panose="02010609060101010101" pitchFamily="49" charset="-122"/>
              </a:rPr>
              <a:t>月</a:t>
            </a:r>
            <a:r>
              <a:rPr lang="en-US" altLang="zh-CN" dirty="0">
                <a:solidFill>
                  <a:srgbClr val="333333"/>
                </a:solidFill>
                <a:latin typeface="楷体" panose="02010609060101010101" pitchFamily="49" charset="-122"/>
              </a:rPr>
              <a:t>14</a:t>
            </a:r>
            <a:r>
              <a:rPr lang="zh-CN" altLang="en-US" dirty="0">
                <a:solidFill>
                  <a:srgbClr val="333333"/>
                </a:solidFill>
                <a:latin typeface="楷体" panose="02010609060101010101" pitchFamily="49" charset="-122"/>
                <a:ea typeface="楷体" panose="02010609060101010101" pitchFamily="49" charset="-122"/>
              </a:rPr>
              <a:t>日，由我国自主研发建造的全球首座十万吨级深水半潜式生产储油平台“深海一号”能源站在山东烟台交付。</a:t>
            </a:r>
            <a:endParaRPr lang="en-US" altLang="zh-CN" dirty="0">
              <a:solidFill>
                <a:srgbClr val="333333"/>
              </a:solidFill>
              <a:latin typeface="楷体" panose="02010609060101010101" pitchFamily="49" charset="-122"/>
              <a:ea typeface="楷体" panose="02010609060101010101" pitchFamily="49" charset="-122"/>
            </a:endParaRPr>
          </a:p>
          <a:p>
            <a:r>
              <a:rPr lang="zh-CN" altLang="en-US" dirty="0">
                <a:solidFill>
                  <a:srgbClr val="333333"/>
                </a:solidFill>
                <a:latin typeface="楷体" panose="02010609060101010101" pitchFamily="49" charset="-122"/>
                <a:ea typeface="楷体" panose="02010609060101010101" pitchFamily="49" charset="-122"/>
              </a:rPr>
              <a:t>人民图片 唐克</a:t>
            </a:r>
            <a:r>
              <a:rPr lang="en-US" altLang="zh-CN" dirty="0">
                <a:solidFill>
                  <a:srgbClr val="333333"/>
                </a:solidFill>
                <a:latin typeface="楷体" panose="02010609060101010101" pitchFamily="49" charset="-122"/>
              </a:rPr>
              <a:t>/</a:t>
            </a:r>
            <a:r>
              <a:rPr lang="zh-CN" altLang="en-US" dirty="0">
                <a:solidFill>
                  <a:srgbClr val="333333"/>
                </a:solidFill>
                <a:latin typeface="楷体" panose="02010609060101010101" pitchFamily="49" charset="-122"/>
                <a:ea typeface="楷体" panose="02010609060101010101" pitchFamily="49" charset="-122"/>
              </a:rPr>
              <a:t>摄</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85410" y="-428129"/>
            <a:ext cx="8709694" cy="6888119"/>
            <a:chOff x="182058" y="-45884"/>
            <a:chExt cx="7117043" cy="5874203"/>
          </a:xfrm>
        </p:grpSpPr>
        <p:grpSp>
          <p:nvGrpSpPr>
            <p:cNvPr id="4" name="组合 3"/>
            <p:cNvGrpSpPr/>
            <p:nvPr/>
          </p:nvGrpSpPr>
          <p:grpSpPr>
            <a:xfrm>
              <a:off x="421692" y="641700"/>
              <a:ext cx="6877409" cy="5186619"/>
              <a:chOff x="421692" y="641700"/>
              <a:chExt cx="6877409" cy="5186619"/>
            </a:xfrm>
          </p:grpSpPr>
          <p:sp>
            <p:nvSpPr>
              <p:cNvPr id="41" name="矩形 40"/>
              <p:cNvSpPr/>
              <p:nvPr/>
            </p:nvSpPr>
            <p:spPr>
              <a:xfrm>
                <a:off x="421692" y="641700"/>
                <a:ext cx="6877409" cy="518661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78" name="组合 77"/>
              <p:cNvGrpSpPr/>
              <p:nvPr/>
            </p:nvGrpSpPr>
            <p:grpSpPr>
              <a:xfrm>
                <a:off x="738924" y="840418"/>
                <a:ext cx="5081435" cy="4860638"/>
                <a:chOff x="767373" y="840418"/>
                <a:chExt cx="5081435" cy="4860638"/>
              </a:xfrm>
            </p:grpSpPr>
            <p:grpSp>
              <p:nvGrpSpPr>
                <p:cNvPr id="80" name="组合 79"/>
                <p:cNvGrpSpPr/>
                <p:nvPr/>
              </p:nvGrpSpPr>
              <p:grpSpPr>
                <a:xfrm>
                  <a:off x="2832254" y="3532722"/>
                  <a:ext cx="992579" cy="2168334"/>
                  <a:chOff x="2590681" y="3532722"/>
                  <a:chExt cx="992579" cy="2168334"/>
                </a:xfrm>
              </p:grpSpPr>
              <p:sp>
                <p:nvSpPr>
                  <p:cNvPr id="106" name="文本框 105"/>
                  <p:cNvSpPr txBox="1"/>
                  <p:nvPr/>
                </p:nvSpPr>
                <p:spPr>
                  <a:xfrm>
                    <a:off x="2609917"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2000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107" name="文本框 106"/>
                  <p:cNvSpPr txBox="1"/>
                  <p:nvPr/>
                </p:nvSpPr>
                <p:spPr>
                  <a:xfrm>
                    <a:off x="2590681" y="3532722"/>
                    <a:ext cx="992579"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100280</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108" name="椭圆 107"/>
                  <p:cNvSpPr/>
                  <p:nvPr/>
                </p:nvSpPr>
                <p:spPr>
                  <a:xfrm>
                    <a:off x="2918059" y="4323222"/>
                    <a:ext cx="419543" cy="421655"/>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6</a:t>
                    </a:r>
                    <a:endParaRPr lang="zh-CN" altLang="en-US" sz="2000" dirty="0">
                      <a:latin typeface="微软雅黑" panose="020B0503020204020204" pitchFamily="34" charset="-122"/>
                      <a:ea typeface="微软雅黑" panose="020B0503020204020204" pitchFamily="34" charset="-122"/>
                    </a:endParaRPr>
                  </a:p>
                </p:txBody>
              </p:sp>
              <p:sp>
                <p:nvSpPr>
                  <p:cNvPr id="109" name="文本框 108"/>
                  <p:cNvSpPr txBox="1"/>
                  <p:nvPr/>
                </p:nvSpPr>
                <p:spPr>
                  <a:xfrm>
                    <a:off x="2712509" y="4105901"/>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10" name="yen-coin_20958"/>
                  <p:cNvSpPr>
                    <a:spLocks noChangeAspect="1"/>
                  </p:cNvSpPr>
                  <p:nvPr/>
                </p:nvSpPr>
                <p:spPr bwMode="auto">
                  <a:xfrm>
                    <a:off x="2878548"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1" name="组合 80"/>
                <p:cNvGrpSpPr/>
                <p:nvPr/>
              </p:nvGrpSpPr>
              <p:grpSpPr>
                <a:xfrm>
                  <a:off x="4856228" y="3018248"/>
                  <a:ext cx="992580" cy="2682808"/>
                  <a:chOff x="4328321" y="3018248"/>
                  <a:chExt cx="992580" cy="2682808"/>
                </a:xfrm>
              </p:grpSpPr>
              <p:sp>
                <p:nvSpPr>
                  <p:cNvPr id="101" name="文本框 100"/>
                  <p:cNvSpPr txBox="1"/>
                  <p:nvPr/>
                </p:nvSpPr>
                <p:spPr>
                  <a:xfrm>
                    <a:off x="4347558"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102" name="文本框 101"/>
                  <p:cNvSpPr txBox="1"/>
                  <p:nvPr/>
                </p:nvSpPr>
                <p:spPr>
                  <a:xfrm>
                    <a:off x="4328321" y="3018248"/>
                    <a:ext cx="992580"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919281</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103" name="椭圆 102"/>
                  <p:cNvSpPr/>
                  <p:nvPr/>
                </p:nvSpPr>
                <p:spPr>
                  <a:xfrm>
                    <a:off x="4587378" y="4126683"/>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2</a:t>
                    </a:r>
                    <a:endParaRPr lang="zh-CN" altLang="en-US" sz="2000" dirty="0">
                      <a:latin typeface="微软雅黑" panose="020B0503020204020204" pitchFamily="34" charset="-122"/>
                      <a:ea typeface="微软雅黑" panose="020B0503020204020204" pitchFamily="34" charset="-122"/>
                    </a:endParaRPr>
                  </a:p>
                </p:txBody>
              </p:sp>
              <p:sp>
                <p:nvSpPr>
                  <p:cNvPr id="104" name="文本框 103"/>
                  <p:cNvSpPr txBox="1"/>
                  <p:nvPr/>
                </p:nvSpPr>
                <p:spPr>
                  <a:xfrm>
                    <a:off x="4450150" y="3710442"/>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05" name="yen-coin_20958"/>
                  <p:cNvSpPr>
                    <a:spLocks noChangeAspect="1"/>
                  </p:cNvSpPr>
                  <p:nvPr/>
                </p:nvSpPr>
                <p:spPr bwMode="auto">
                  <a:xfrm>
                    <a:off x="4595971"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2" name="组合 81"/>
                <p:cNvGrpSpPr/>
                <p:nvPr/>
              </p:nvGrpSpPr>
              <p:grpSpPr>
                <a:xfrm>
                  <a:off x="3844241" y="3294160"/>
                  <a:ext cx="992579" cy="2406896"/>
                  <a:chOff x="3504714" y="3294160"/>
                  <a:chExt cx="992579" cy="2406896"/>
                </a:xfrm>
              </p:grpSpPr>
              <p:sp>
                <p:nvSpPr>
                  <p:cNvPr id="96" name="文本框 95"/>
                  <p:cNvSpPr txBox="1"/>
                  <p:nvPr/>
                </p:nvSpPr>
                <p:spPr>
                  <a:xfrm>
                    <a:off x="3523950"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2010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97" name="文本框 96"/>
                  <p:cNvSpPr txBox="1"/>
                  <p:nvPr/>
                </p:nvSpPr>
                <p:spPr>
                  <a:xfrm>
                    <a:off x="3504714" y="3294160"/>
                    <a:ext cx="992579"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412119</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98" name="椭圆 97"/>
                  <p:cNvSpPr/>
                  <p:nvPr/>
                </p:nvSpPr>
                <p:spPr>
                  <a:xfrm>
                    <a:off x="3763770" y="4154156"/>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2</a:t>
                    </a:r>
                    <a:endParaRPr lang="zh-CN" altLang="en-US" sz="2000" dirty="0">
                      <a:latin typeface="微软雅黑" panose="020B0503020204020204" pitchFamily="34" charset="-122"/>
                      <a:ea typeface="微软雅黑" panose="020B0503020204020204" pitchFamily="34" charset="-122"/>
                    </a:endParaRPr>
                  </a:p>
                </p:txBody>
              </p:sp>
              <p:sp>
                <p:nvSpPr>
                  <p:cNvPr id="99" name="文本框 98"/>
                  <p:cNvSpPr txBox="1"/>
                  <p:nvPr/>
                </p:nvSpPr>
                <p:spPr>
                  <a:xfrm>
                    <a:off x="3626542" y="3861673"/>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00" name="yen-coin_20958"/>
                  <p:cNvSpPr>
                    <a:spLocks noChangeAspect="1"/>
                  </p:cNvSpPr>
                  <p:nvPr/>
                </p:nvSpPr>
                <p:spPr bwMode="auto">
                  <a:xfrm>
                    <a:off x="3793494"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3" name="组合 82"/>
                <p:cNvGrpSpPr/>
                <p:nvPr/>
              </p:nvGrpSpPr>
              <p:grpSpPr>
                <a:xfrm>
                  <a:off x="1858739" y="3605631"/>
                  <a:ext cx="954107" cy="2095425"/>
                  <a:chOff x="1741577" y="3605631"/>
                  <a:chExt cx="954107" cy="2095425"/>
                </a:xfrm>
              </p:grpSpPr>
              <p:sp>
                <p:nvSpPr>
                  <p:cNvPr id="89" name="文本框 88"/>
                  <p:cNvSpPr txBox="1"/>
                  <p:nvPr/>
                </p:nvSpPr>
                <p:spPr>
                  <a:xfrm>
                    <a:off x="1741577"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1978</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90" name="文本框 89"/>
                  <p:cNvSpPr txBox="1"/>
                  <p:nvPr/>
                </p:nvSpPr>
                <p:spPr>
                  <a:xfrm>
                    <a:off x="1856993" y="3605631"/>
                    <a:ext cx="723275"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3679</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grpSp>
                <p:nvGrpSpPr>
                  <p:cNvPr id="91" name="组合 90"/>
                  <p:cNvGrpSpPr/>
                  <p:nvPr/>
                </p:nvGrpSpPr>
                <p:grpSpPr>
                  <a:xfrm>
                    <a:off x="2020499" y="4427494"/>
                    <a:ext cx="396262" cy="338039"/>
                    <a:chOff x="2103186" y="4856754"/>
                    <a:chExt cx="396262" cy="338039"/>
                  </a:xfrm>
                </p:grpSpPr>
                <p:sp>
                  <p:nvSpPr>
                    <p:cNvPr id="94" name="椭圆 93"/>
                    <p:cNvSpPr/>
                    <p:nvPr/>
                  </p:nvSpPr>
                  <p:spPr>
                    <a:xfrm>
                      <a:off x="2132407" y="4856754"/>
                      <a:ext cx="337820" cy="337820"/>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95" name="矩形 94"/>
                    <p:cNvSpPr/>
                    <p:nvPr/>
                  </p:nvSpPr>
                  <p:spPr>
                    <a:xfrm>
                      <a:off x="2103186" y="4887016"/>
                      <a:ext cx="396262" cy="307777"/>
                    </a:xfrm>
                    <a:prstGeom prst="rect">
                      <a:avLst/>
                    </a:prstGeom>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11</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92" name="文本框 91"/>
                  <p:cNvSpPr txBox="1"/>
                  <p:nvPr/>
                </p:nvSpPr>
                <p:spPr>
                  <a:xfrm>
                    <a:off x="1844169" y="4166861"/>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93" name="yen-coin_20958"/>
                  <p:cNvSpPr>
                    <a:spLocks noChangeAspect="1"/>
                  </p:cNvSpPr>
                  <p:nvPr/>
                </p:nvSpPr>
                <p:spPr bwMode="auto">
                  <a:xfrm>
                    <a:off x="1994267"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grpSp>
              <p:nvGrpSpPr>
                <p:cNvPr id="84" name="组合 83"/>
                <p:cNvGrpSpPr/>
                <p:nvPr/>
              </p:nvGrpSpPr>
              <p:grpSpPr>
                <a:xfrm>
                  <a:off x="885224" y="4126683"/>
                  <a:ext cx="954107" cy="1574373"/>
                  <a:chOff x="894651" y="4126683"/>
                  <a:chExt cx="954107" cy="1574373"/>
                </a:xfrm>
              </p:grpSpPr>
              <p:sp>
                <p:nvSpPr>
                  <p:cNvPr id="86" name="文本框 85"/>
                  <p:cNvSpPr txBox="1"/>
                  <p:nvPr/>
                </p:nvSpPr>
                <p:spPr>
                  <a:xfrm>
                    <a:off x="894651"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1952</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sp>
                <p:nvSpPr>
                  <p:cNvPr id="87" name="文本框 86"/>
                  <p:cNvSpPr txBox="1"/>
                  <p:nvPr/>
                </p:nvSpPr>
                <p:spPr>
                  <a:xfrm>
                    <a:off x="1001996" y="4126683"/>
                    <a:ext cx="588623" cy="584775"/>
                  </a:xfrm>
                  <a:prstGeom prst="rect">
                    <a:avLst/>
                  </a:prstGeom>
                  <a:noFill/>
                </p:spPr>
                <p:txBody>
                  <a:bodyPr wrap="none" rtlCol="0">
                    <a:spAutoFit/>
                  </a:bodyPr>
                  <a:lstStyle/>
                  <a:p>
                    <a:pPr algn="ctr"/>
                    <a:r>
                      <a:rPr lang="en-US" altLang="zh-CN" dirty="0">
                        <a:latin typeface="微软雅黑" panose="020B0503020204020204" pitchFamily="34" charset="-122"/>
                        <a:ea typeface="微软雅黑" panose="020B0503020204020204" pitchFamily="34" charset="-122"/>
                      </a:rPr>
                      <a:t>679</a:t>
                    </a:r>
                    <a:endParaRPr lang="en-US" altLang="zh-CN"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亿元</a:t>
                    </a:r>
                    <a:endParaRPr lang="zh-CN" altLang="en-US" sz="1400" dirty="0">
                      <a:latin typeface="微软雅黑" panose="020B0503020204020204" pitchFamily="34" charset="-122"/>
                      <a:ea typeface="微软雅黑" panose="020B0503020204020204" pitchFamily="34" charset="-122"/>
                    </a:endParaRPr>
                  </a:p>
                </p:txBody>
              </p:sp>
              <p:sp>
                <p:nvSpPr>
                  <p:cNvPr id="88" name="yen-coin_20958"/>
                  <p:cNvSpPr>
                    <a:spLocks noChangeAspect="1"/>
                  </p:cNvSpPr>
                  <p:nvPr/>
                </p:nvSpPr>
                <p:spPr bwMode="auto">
                  <a:xfrm>
                    <a:off x="1091981"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grpSp>
            <p:sp>
              <p:nvSpPr>
                <p:cNvPr id="85" name="矩形 84"/>
                <p:cNvSpPr/>
                <p:nvPr/>
              </p:nvSpPr>
              <p:spPr>
                <a:xfrm>
                  <a:off x="767373" y="840418"/>
                  <a:ext cx="1549894" cy="338554"/>
                </a:xfrm>
                <a:prstGeom prst="rect">
                  <a:avLst/>
                </a:prstGeom>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国内生产总值</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5800901" y="2696487"/>
                <a:ext cx="1127232" cy="646331"/>
              </a:xfrm>
              <a:prstGeom prst="rect">
                <a:avLst/>
              </a:prstGeom>
            </p:spPr>
            <p:txBody>
              <a:bodyPr wrap="none">
                <a:spAutoFit/>
              </a:bodyPr>
              <a:lstStyle/>
              <a:p>
                <a:pPr algn="ctr"/>
                <a:r>
                  <a:rPr lang="en-US" altLang="zh-CN" dirty="0">
                    <a:latin typeface="微软雅黑" panose="020B0503020204020204" pitchFamily="34" charset="-122"/>
                    <a:ea typeface="微软雅黑" panose="020B0503020204020204" pitchFamily="34" charset="-122"/>
                  </a:rPr>
                  <a:t>1015986</a:t>
                </a: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亿元</a:t>
                </a:r>
                <a:endParaRPr lang="zh-CN" altLang="en-US" dirty="0">
                  <a:latin typeface="微软雅黑" panose="020B0503020204020204" pitchFamily="34" charset="-122"/>
                  <a:ea typeface="微软雅黑" panose="020B0503020204020204" pitchFamily="34" charset="-122"/>
                </a:endParaRPr>
              </a:p>
            </p:txBody>
          </p:sp>
          <p:sp>
            <p:nvSpPr>
              <p:cNvPr id="111" name="文本框 110"/>
              <p:cNvSpPr txBox="1"/>
              <p:nvPr/>
            </p:nvSpPr>
            <p:spPr>
              <a:xfrm>
                <a:off x="5985250" y="3341413"/>
                <a:ext cx="748923" cy="261610"/>
              </a:xfrm>
              <a:prstGeom prst="rect">
                <a:avLst/>
              </a:prstGeom>
              <a:noFill/>
            </p:spPr>
            <p:txBody>
              <a:bodyPr wrap="none" rtlCol="0">
                <a:spAutoFit/>
              </a:bodyPr>
              <a:lstStyle/>
              <a:p>
                <a:pPr algn="ctr"/>
                <a:r>
                  <a:rPr lang="zh-CN" altLang="en-US" sz="1100" b="1" dirty="0">
                    <a:solidFill>
                      <a:srgbClr val="027159"/>
                    </a:solidFill>
                    <a:latin typeface="微软雅黑" panose="020B0503020204020204" pitchFamily="34" charset="-122"/>
                    <a:ea typeface="微软雅黑" panose="020B0503020204020204" pitchFamily="34" charset="-122"/>
                  </a:rPr>
                  <a:t>世界位次</a:t>
                </a:r>
                <a:endParaRPr lang="zh-CN" altLang="en-US" sz="1100" b="1" dirty="0">
                  <a:solidFill>
                    <a:srgbClr val="027159"/>
                  </a:solidFill>
                  <a:latin typeface="微软雅黑" panose="020B0503020204020204" pitchFamily="34" charset="-122"/>
                  <a:ea typeface="微软雅黑" panose="020B0503020204020204" pitchFamily="34" charset="-122"/>
                </a:endParaRPr>
              </a:p>
            </p:txBody>
          </p:sp>
          <p:sp>
            <p:nvSpPr>
              <p:cNvPr id="112" name="椭圆 111"/>
              <p:cNvSpPr/>
              <p:nvPr/>
            </p:nvSpPr>
            <p:spPr>
              <a:xfrm>
                <a:off x="6149754" y="3773483"/>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2</a:t>
                </a:r>
                <a:endParaRPr lang="zh-CN" altLang="en-US" sz="2000" dirty="0">
                  <a:latin typeface="微软雅黑" panose="020B0503020204020204" pitchFamily="34" charset="-122"/>
                  <a:ea typeface="微软雅黑" panose="020B0503020204020204" pitchFamily="34" charset="-122"/>
                </a:endParaRPr>
              </a:p>
            </p:txBody>
          </p:sp>
          <p:sp>
            <p:nvSpPr>
              <p:cNvPr id="113" name="yen-coin_20958"/>
              <p:cNvSpPr>
                <a:spLocks noChangeAspect="1"/>
              </p:cNvSpPr>
              <p:nvPr/>
            </p:nvSpPr>
            <p:spPr bwMode="auto">
              <a:xfrm>
                <a:off x="6197265" y="4898397"/>
                <a:ext cx="448726" cy="448100"/>
              </a:xfrm>
              <a:custGeom>
                <a:avLst/>
                <a:gdLst>
                  <a:gd name="T0" fmla="*/ 1034 w 2069"/>
                  <a:gd name="T1" fmla="*/ 0 h 2069"/>
                  <a:gd name="T2" fmla="*/ 0 w 2069"/>
                  <a:gd name="T3" fmla="*/ 1034 h 2069"/>
                  <a:gd name="T4" fmla="*/ 1034 w 2069"/>
                  <a:gd name="T5" fmla="*/ 2069 h 2069"/>
                  <a:gd name="T6" fmla="*/ 2069 w 2069"/>
                  <a:gd name="T7" fmla="*/ 1034 h 2069"/>
                  <a:gd name="T8" fmla="*/ 1034 w 2069"/>
                  <a:gd name="T9" fmla="*/ 0 h 2069"/>
                  <a:gd name="T10" fmla="*/ 1537 w 2069"/>
                  <a:gd name="T11" fmla="*/ 776 h 2069"/>
                  <a:gd name="T12" fmla="*/ 1537 w 2069"/>
                  <a:gd name="T13" fmla="*/ 912 h 2069"/>
                  <a:gd name="T14" fmla="*/ 1282 w 2069"/>
                  <a:gd name="T15" fmla="*/ 912 h 2069"/>
                  <a:gd name="T16" fmla="*/ 1153 w 2069"/>
                  <a:gd name="T17" fmla="*/ 1132 h 2069"/>
                  <a:gd name="T18" fmla="*/ 1504 w 2069"/>
                  <a:gd name="T19" fmla="*/ 1132 h 2069"/>
                  <a:gd name="T20" fmla="*/ 1504 w 2069"/>
                  <a:gd name="T21" fmla="*/ 1267 h 2069"/>
                  <a:gd name="T22" fmla="*/ 1128 w 2069"/>
                  <a:gd name="T23" fmla="*/ 1267 h 2069"/>
                  <a:gd name="T24" fmla="*/ 1128 w 2069"/>
                  <a:gd name="T25" fmla="*/ 1742 h 2069"/>
                  <a:gd name="T26" fmla="*/ 938 w 2069"/>
                  <a:gd name="T27" fmla="*/ 1742 h 2069"/>
                  <a:gd name="T28" fmla="*/ 938 w 2069"/>
                  <a:gd name="T29" fmla="*/ 1267 h 2069"/>
                  <a:gd name="T30" fmla="*/ 572 w 2069"/>
                  <a:gd name="T31" fmla="*/ 1267 h 2069"/>
                  <a:gd name="T32" fmla="*/ 572 w 2069"/>
                  <a:gd name="T33" fmla="*/ 1132 h 2069"/>
                  <a:gd name="T34" fmla="*/ 914 w 2069"/>
                  <a:gd name="T35" fmla="*/ 1132 h 2069"/>
                  <a:gd name="T36" fmla="*/ 785 w 2069"/>
                  <a:gd name="T37" fmla="*/ 912 h 2069"/>
                  <a:gd name="T38" fmla="*/ 525 w 2069"/>
                  <a:gd name="T39" fmla="*/ 912 h 2069"/>
                  <a:gd name="T40" fmla="*/ 525 w 2069"/>
                  <a:gd name="T41" fmla="*/ 776 h 2069"/>
                  <a:gd name="T42" fmla="*/ 705 w 2069"/>
                  <a:gd name="T43" fmla="*/ 776 h 2069"/>
                  <a:gd name="T44" fmla="*/ 441 w 2069"/>
                  <a:gd name="T45" fmla="*/ 327 h 2069"/>
                  <a:gd name="T46" fmla="*/ 665 w 2069"/>
                  <a:gd name="T47" fmla="*/ 327 h 2069"/>
                  <a:gd name="T48" fmla="*/ 1033 w 2069"/>
                  <a:gd name="T49" fmla="*/ 1007 h 2069"/>
                  <a:gd name="T50" fmla="*/ 1403 w 2069"/>
                  <a:gd name="T51" fmla="*/ 327 h 2069"/>
                  <a:gd name="T52" fmla="*/ 1627 w 2069"/>
                  <a:gd name="T53" fmla="*/ 327 h 2069"/>
                  <a:gd name="T54" fmla="*/ 1362 w 2069"/>
                  <a:gd name="T55" fmla="*/ 776 h 2069"/>
                  <a:gd name="T56" fmla="*/ 1537 w 2069"/>
                  <a:gd name="T57" fmla="*/ 776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69" h="2069">
                    <a:moveTo>
                      <a:pt x="1034" y="0"/>
                    </a:moveTo>
                    <a:cubicBezTo>
                      <a:pt x="463" y="0"/>
                      <a:pt x="0" y="463"/>
                      <a:pt x="0" y="1034"/>
                    </a:cubicBezTo>
                    <a:cubicBezTo>
                      <a:pt x="0" y="1605"/>
                      <a:pt x="463" y="2069"/>
                      <a:pt x="1034" y="2069"/>
                    </a:cubicBezTo>
                    <a:cubicBezTo>
                      <a:pt x="1605" y="2069"/>
                      <a:pt x="2069" y="1605"/>
                      <a:pt x="2069" y="1034"/>
                    </a:cubicBezTo>
                    <a:cubicBezTo>
                      <a:pt x="2069" y="463"/>
                      <a:pt x="1605" y="0"/>
                      <a:pt x="1034" y="0"/>
                    </a:cubicBezTo>
                    <a:close/>
                    <a:moveTo>
                      <a:pt x="1537" y="776"/>
                    </a:moveTo>
                    <a:lnTo>
                      <a:pt x="1537" y="912"/>
                    </a:lnTo>
                    <a:lnTo>
                      <a:pt x="1282" y="912"/>
                    </a:lnTo>
                    <a:lnTo>
                      <a:pt x="1153" y="1132"/>
                    </a:lnTo>
                    <a:lnTo>
                      <a:pt x="1504" y="1132"/>
                    </a:lnTo>
                    <a:lnTo>
                      <a:pt x="1504" y="1267"/>
                    </a:lnTo>
                    <a:lnTo>
                      <a:pt x="1128" y="1267"/>
                    </a:lnTo>
                    <a:lnTo>
                      <a:pt x="1128" y="1742"/>
                    </a:lnTo>
                    <a:lnTo>
                      <a:pt x="938" y="1742"/>
                    </a:lnTo>
                    <a:lnTo>
                      <a:pt x="938" y="1267"/>
                    </a:lnTo>
                    <a:lnTo>
                      <a:pt x="572" y="1267"/>
                    </a:lnTo>
                    <a:lnTo>
                      <a:pt x="572" y="1132"/>
                    </a:lnTo>
                    <a:lnTo>
                      <a:pt x="914" y="1132"/>
                    </a:lnTo>
                    <a:lnTo>
                      <a:pt x="785" y="912"/>
                    </a:lnTo>
                    <a:lnTo>
                      <a:pt x="525" y="912"/>
                    </a:lnTo>
                    <a:lnTo>
                      <a:pt x="525" y="776"/>
                    </a:lnTo>
                    <a:lnTo>
                      <a:pt x="705" y="776"/>
                    </a:lnTo>
                    <a:lnTo>
                      <a:pt x="441" y="327"/>
                    </a:lnTo>
                    <a:lnTo>
                      <a:pt x="665" y="327"/>
                    </a:lnTo>
                    <a:lnTo>
                      <a:pt x="1033" y="1007"/>
                    </a:lnTo>
                    <a:lnTo>
                      <a:pt x="1403" y="327"/>
                    </a:lnTo>
                    <a:lnTo>
                      <a:pt x="1627" y="327"/>
                    </a:lnTo>
                    <a:lnTo>
                      <a:pt x="1362" y="776"/>
                    </a:lnTo>
                    <a:lnTo>
                      <a:pt x="1537" y="776"/>
                    </a:lnTo>
                    <a:close/>
                  </a:path>
                </a:pathLst>
              </a:custGeom>
              <a:solidFill>
                <a:srgbClr val="3F9B67"/>
              </a:solidFill>
              <a:ln>
                <a:noFill/>
              </a:ln>
            </p:spPr>
          </p:sp>
          <p:sp>
            <p:nvSpPr>
              <p:cNvPr id="114" name="文本框 113"/>
              <p:cNvSpPr txBox="1"/>
              <p:nvPr/>
            </p:nvSpPr>
            <p:spPr>
              <a:xfrm>
                <a:off x="5944574" y="5331724"/>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pic>
          <p:nvPicPr>
            <p:cNvPr id="76" name="图片 7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644428" flipH="1">
              <a:off x="182058" y="-45884"/>
              <a:ext cx="6977331" cy="4124030"/>
            </a:xfrm>
            <a:prstGeom prst="rect">
              <a:avLst/>
            </a:prstGeom>
          </p:spPr>
        </p:pic>
      </p:grpSp>
      <p:sp>
        <p:nvSpPr>
          <p:cNvPr id="39" name="矩形 38"/>
          <p:cNvSpPr/>
          <p:nvPr/>
        </p:nvSpPr>
        <p:spPr>
          <a:xfrm>
            <a:off x="3948688" y="6494330"/>
            <a:ext cx="3476396" cy="276999"/>
          </a:xfrm>
          <a:prstGeom prst="rect">
            <a:avLst/>
          </a:prstGeom>
        </p:spPr>
        <p:txBody>
          <a:bodyPr wrap="square">
            <a:spAutoFit/>
          </a:bodyPr>
          <a:lstStyle/>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1952—2020</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年我国国内生产总值及世界位次。</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组合 78"/>
          <p:cNvGrpSpPr/>
          <p:nvPr/>
        </p:nvGrpSpPr>
        <p:grpSpPr>
          <a:xfrm>
            <a:off x="663446" y="636223"/>
            <a:ext cx="5288698" cy="5369249"/>
            <a:chOff x="663446" y="636223"/>
            <a:chExt cx="5288698" cy="5369249"/>
          </a:xfrm>
        </p:grpSpPr>
        <p:sp>
          <p:nvSpPr>
            <p:cNvPr id="111" name="矩形 110"/>
            <p:cNvSpPr/>
            <p:nvPr/>
          </p:nvSpPr>
          <p:spPr>
            <a:xfrm>
              <a:off x="663446" y="636223"/>
              <a:ext cx="5288698" cy="536924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2" name="组合 111"/>
            <p:cNvGrpSpPr/>
            <p:nvPr/>
          </p:nvGrpSpPr>
          <p:grpSpPr>
            <a:xfrm>
              <a:off x="728345" y="819285"/>
              <a:ext cx="5046614" cy="5023918"/>
              <a:chOff x="768004" y="814463"/>
              <a:chExt cx="5046614" cy="5023918"/>
            </a:xfrm>
          </p:grpSpPr>
          <p:grpSp>
            <p:nvGrpSpPr>
              <p:cNvPr id="113" name="组合 112"/>
              <p:cNvGrpSpPr/>
              <p:nvPr/>
            </p:nvGrpSpPr>
            <p:grpSpPr>
              <a:xfrm>
                <a:off x="768004" y="814463"/>
                <a:ext cx="5046614" cy="982307"/>
                <a:chOff x="768004" y="814463"/>
                <a:chExt cx="5046614" cy="982307"/>
              </a:xfrm>
            </p:grpSpPr>
            <p:grpSp>
              <p:nvGrpSpPr>
                <p:cNvPr id="186" name="组合 185"/>
                <p:cNvGrpSpPr/>
                <p:nvPr/>
              </p:nvGrpSpPr>
              <p:grpSpPr>
                <a:xfrm>
                  <a:off x="768005" y="1147205"/>
                  <a:ext cx="2022513" cy="307777"/>
                  <a:chOff x="768005" y="1147205"/>
                  <a:chExt cx="2022513" cy="307777"/>
                </a:xfrm>
              </p:grpSpPr>
              <p:sp>
                <p:nvSpPr>
                  <p:cNvPr id="198" name="箭头: 五边形 1"/>
                  <p:cNvSpPr/>
                  <p:nvPr/>
                </p:nvSpPr>
                <p:spPr>
                  <a:xfrm>
                    <a:off x="1555401" y="1234771"/>
                    <a:ext cx="89598"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99" name="文本框 18"/>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200" name="文本框 21"/>
                  <p:cNvSpPr txBox="1"/>
                  <p:nvPr/>
                </p:nvSpPr>
                <p:spPr>
                  <a:xfrm>
                    <a:off x="1627731" y="1147205"/>
                    <a:ext cx="90441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32.7</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sp>
                <p:nvSpPr>
                  <p:cNvPr id="201" name="yarn_113330"/>
                  <p:cNvSpPr>
                    <a:spLocks noChangeAspect="1"/>
                  </p:cNvSpPr>
                  <p:nvPr/>
                </p:nvSpPr>
                <p:spPr bwMode="auto">
                  <a:xfrm>
                    <a:off x="2552747" y="1233180"/>
                    <a:ext cx="237771" cy="135826"/>
                  </a:xfrm>
                  <a:custGeom>
                    <a:avLst/>
                    <a:gdLst>
                      <a:gd name="T0" fmla="*/ 6239 w 6245"/>
                      <a:gd name="T1" fmla="*/ 1096 h 3573"/>
                      <a:gd name="T2" fmla="*/ 5128 w 6245"/>
                      <a:gd name="T3" fmla="*/ 6 h 3573"/>
                      <a:gd name="T4" fmla="*/ 2092 w 6245"/>
                      <a:gd name="T5" fmla="*/ 537 h 3573"/>
                      <a:gd name="T6" fmla="*/ 344 w 6245"/>
                      <a:gd name="T7" fmla="*/ 330 h 3573"/>
                      <a:gd name="T8" fmla="*/ 110 w 6245"/>
                      <a:gd name="T9" fmla="*/ 1611 h 3573"/>
                      <a:gd name="T10" fmla="*/ 6 w 6245"/>
                      <a:gd name="T11" fmla="*/ 2483 h 3573"/>
                      <a:gd name="T12" fmla="*/ 1117 w 6245"/>
                      <a:gd name="T13" fmla="*/ 3573 h 3573"/>
                      <a:gd name="T14" fmla="*/ 2101 w 6245"/>
                      <a:gd name="T15" fmla="*/ 3026 h 3573"/>
                      <a:gd name="T16" fmla="*/ 5111 w 6245"/>
                      <a:gd name="T17" fmla="*/ 3573 h 3573"/>
                      <a:gd name="T18" fmla="*/ 5901 w 6245"/>
                      <a:gd name="T19" fmla="*/ 3249 h 3573"/>
                      <a:gd name="T20" fmla="*/ 6135 w 6245"/>
                      <a:gd name="T21" fmla="*/ 1968 h 3573"/>
                      <a:gd name="T22" fmla="*/ 5973 w 6245"/>
                      <a:gd name="T23" fmla="*/ 2422 h 3573"/>
                      <a:gd name="T24" fmla="*/ 4380 w 6245"/>
                      <a:gd name="T25" fmla="*/ 1750 h 3573"/>
                      <a:gd name="T26" fmla="*/ 5654 w 6245"/>
                      <a:gd name="T27" fmla="*/ 2169 h 3573"/>
                      <a:gd name="T28" fmla="*/ 5973 w 6245"/>
                      <a:gd name="T29" fmla="*/ 2422 h 3573"/>
                      <a:gd name="T30" fmla="*/ 5920 w 6245"/>
                      <a:gd name="T31" fmla="*/ 1432 h 3573"/>
                      <a:gd name="T32" fmla="*/ 4500 w 6245"/>
                      <a:gd name="T33" fmla="*/ 1510 h 3573"/>
                      <a:gd name="T34" fmla="*/ 5836 w 6245"/>
                      <a:gd name="T35" fmla="*/ 1890 h 3573"/>
                      <a:gd name="T36" fmla="*/ 5836 w 6245"/>
                      <a:gd name="T37" fmla="*/ 1689 h 3573"/>
                      <a:gd name="T38" fmla="*/ 4113 w 6245"/>
                      <a:gd name="T39" fmla="*/ 2760 h 3573"/>
                      <a:gd name="T40" fmla="*/ 3901 w 6245"/>
                      <a:gd name="T41" fmla="*/ 804 h 3573"/>
                      <a:gd name="T42" fmla="*/ 4113 w 6245"/>
                      <a:gd name="T43" fmla="*/ 2760 h 3573"/>
                      <a:gd name="T44" fmla="*/ 4380 w 6245"/>
                      <a:gd name="T45" fmla="*/ 1270 h 3573"/>
                      <a:gd name="T46" fmla="*/ 5754 w 6245"/>
                      <a:gd name="T47" fmla="*/ 563 h 3573"/>
                      <a:gd name="T48" fmla="*/ 4741 w 6245"/>
                      <a:gd name="T49" fmla="*/ 1071 h 3573"/>
                      <a:gd name="T50" fmla="*/ 5374 w 6245"/>
                      <a:gd name="T51" fmla="*/ 314 h 3573"/>
                      <a:gd name="T52" fmla="*/ 4380 w 6245"/>
                      <a:gd name="T53" fmla="*/ 677 h 3573"/>
                      <a:gd name="T54" fmla="*/ 272 w 6245"/>
                      <a:gd name="T55" fmla="*/ 1157 h 3573"/>
                      <a:gd name="T56" fmla="*/ 1865 w 6245"/>
                      <a:gd name="T57" fmla="*/ 1829 h 3573"/>
                      <a:gd name="T58" fmla="*/ 325 w 6245"/>
                      <a:gd name="T59" fmla="*/ 1432 h 3573"/>
                      <a:gd name="T60" fmla="*/ 409 w 6245"/>
                      <a:gd name="T61" fmla="*/ 1689 h 3573"/>
                      <a:gd name="T62" fmla="*/ 409 w 6245"/>
                      <a:gd name="T63" fmla="*/ 1890 h 3573"/>
                      <a:gd name="T64" fmla="*/ 272 w 6245"/>
                      <a:gd name="T65" fmla="*/ 2422 h 3573"/>
                      <a:gd name="T66" fmla="*/ 592 w 6245"/>
                      <a:gd name="T67" fmla="*/ 2169 h 3573"/>
                      <a:gd name="T68" fmla="*/ 1745 w 6245"/>
                      <a:gd name="T69" fmla="*/ 2069 h 3573"/>
                      <a:gd name="T70" fmla="*/ 2132 w 6245"/>
                      <a:gd name="T71" fmla="*/ 804 h 3573"/>
                      <a:gd name="T72" fmla="*/ 2344 w 6245"/>
                      <a:gd name="T73" fmla="*/ 2760 h 3573"/>
                      <a:gd name="T74" fmla="*/ 2132 w 6245"/>
                      <a:gd name="T75" fmla="*/ 804 h 3573"/>
                      <a:gd name="T76" fmla="*/ 1865 w 6245"/>
                      <a:gd name="T77" fmla="*/ 678 h 3573"/>
                      <a:gd name="T78" fmla="*/ 871 w 6245"/>
                      <a:gd name="T79" fmla="*/ 314 h 3573"/>
                      <a:gd name="T80" fmla="*/ 491 w 6245"/>
                      <a:gd name="T81" fmla="*/ 563 h 3573"/>
                      <a:gd name="T82" fmla="*/ 1865 w 6245"/>
                      <a:gd name="T83" fmla="*/ 1270 h 3573"/>
                      <a:gd name="T84" fmla="*/ 312 w 6245"/>
                      <a:gd name="T85" fmla="*/ 875 h 3573"/>
                      <a:gd name="T86" fmla="*/ 312 w 6245"/>
                      <a:gd name="T87" fmla="*/ 2703 h 3573"/>
                      <a:gd name="T88" fmla="*/ 1504 w 6245"/>
                      <a:gd name="T89" fmla="*/ 2508 h 3573"/>
                      <a:gd name="T90" fmla="*/ 1865 w 6245"/>
                      <a:gd name="T91" fmla="*/ 2544 h 3573"/>
                      <a:gd name="T92" fmla="*/ 312 w 6245"/>
                      <a:gd name="T93" fmla="*/ 2703 h 3573"/>
                      <a:gd name="T94" fmla="*/ 871 w 6245"/>
                      <a:gd name="T95" fmla="*/ 3265 h 3573"/>
                      <a:gd name="T96" fmla="*/ 1865 w 6245"/>
                      <a:gd name="T97" fmla="*/ 2893 h 3573"/>
                      <a:gd name="T98" fmla="*/ 1121 w 6245"/>
                      <a:gd name="T99" fmla="*/ 3307 h 3573"/>
                      <a:gd name="T100" fmla="*/ 2611 w 6245"/>
                      <a:gd name="T101" fmla="*/ 804 h 3573"/>
                      <a:gd name="T102" fmla="*/ 3634 w 6245"/>
                      <a:gd name="T103" fmla="*/ 2760 h 3573"/>
                      <a:gd name="T104" fmla="*/ 5124 w 6245"/>
                      <a:gd name="T105" fmla="*/ 3307 h 3573"/>
                      <a:gd name="T106" fmla="*/ 4379 w 6245"/>
                      <a:gd name="T107" fmla="*/ 2901 h 3573"/>
                      <a:gd name="T108" fmla="*/ 4380 w 6245"/>
                      <a:gd name="T109" fmla="*/ 2869 h 3573"/>
                      <a:gd name="T110" fmla="*/ 5124 w 6245"/>
                      <a:gd name="T111" fmla="*/ 3307 h 3573"/>
                      <a:gd name="T112" fmla="*/ 4380 w 6245"/>
                      <a:gd name="T113" fmla="*/ 2544 h 3573"/>
                      <a:gd name="T114" fmla="*/ 4741 w 6245"/>
                      <a:gd name="T115" fmla="*/ 2508 h 3573"/>
                      <a:gd name="T116" fmla="*/ 5933 w 6245"/>
                      <a:gd name="T117" fmla="*/ 270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45" h="3573">
                        <a:moveTo>
                          <a:pt x="6135" y="1611"/>
                        </a:moveTo>
                        <a:cubicBezTo>
                          <a:pt x="6210" y="1449"/>
                          <a:pt x="6245" y="1276"/>
                          <a:pt x="6239" y="1096"/>
                        </a:cubicBezTo>
                        <a:cubicBezTo>
                          <a:pt x="6230" y="807"/>
                          <a:pt x="6110" y="535"/>
                          <a:pt x="5901" y="330"/>
                        </a:cubicBezTo>
                        <a:cubicBezTo>
                          <a:pt x="5692" y="125"/>
                          <a:pt x="5418" y="10"/>
                          <a:pt x="5128" y="6"/>
                        </a:cubicBezTo>
                        <a:cubicBezTo>
                          <a:pt x="4729" y="0"/>
                          <a:pt x="4362" y="202"/>
                          <a:pt x="4153" y="537"/>
                        </a:cubicBezTo>
                        <a:lnTo>
                          <a:pt x="2092" y="537"/>
                        </a:lnTo>
                        <a:cubicBezTo>
                          <a:pt x="1883" y="202"/>
                          <a:pt x="1517" y="0"/>
                          <a:pt x="1116" y="6"/>
                        </a:cubicBezTo>
                        <a:cubicBezTo>
                          <a:pt x="827" y="10"/>
                          <a:pt x="553" y="125"/>
                          <a:pt x="344" y="330"/>
                        </a:cubicBezTo>
                        <a:cubicBezTo>
                          <a:pt x="135" y="535"/>
                          <a:pt x="15" y="807"/>
                          <a:pt x="6" y="1096"/>
                        </a:cubicBezTo>
                        <a:cubicBezTo>
                          <a:pt x="0" y="1276"/>
                          <a:pt x="35" y="1449"/>
                          <a:pt x="110" y="1611"/>
                        </a:cubicBezTo>
                        <a:cubicBezTo>
                          <a:pt x="163" y="1724"/>
                          <a:pt x="163" y="1855"/>
                          <a:pt x="110" y="1968"/>
                        </a:cubicBezTo>
                        <a:cubicBezTo>
                          <a:pt x="35" y="2130"/>
                          <a:pt x="0" y="2303"/>
                          <a:pt x="6" y="2483"/>
                        </a:cubicBezTo>
                        <a:cubicBezTo>
                          <a:pt x="15" y="2772"/>
                          <a:pt x="135" y="3044"/>
                          <a:pt x="344" y="3249"/>
                        </a:cubicBezTo>
                        <a:cubicBezTo>
                          <a:pt x="553" y="3454"/>
                          <a:pt x="827" y="3569"/>
                          <a:pt x="1117" y="3573"/>
                        </a:cubicBezTo>
                        <a:cubicBezTo>
                          <a:pt x="1122" y="3573"/>
                          <a:pt x="1128" y="3573"/>
                          <a:pt x="1134" y="3573"/>
                        </a:cubicBezTo>
                        <a:cubicBezTo>
                          <a:pt x="1535" y="3573"/>
                          <a:pt x="1897" y="3367"/>
                          <a:pt x="2101" y="3026"/>
                        </a:cubicBezTo>
                        <a:lnTo>
                          <a:pt x="4143" y="3026"/>
                        </a:lnTo>
                        <a:cubicBezTo>
                          <a:pt x="4348" y="3367"/>
                          <a:pt x="4710" y="3573"/>
                          <a:pt x="5111" y="3573"/>
                        </a:cubicBezTo>
                        <a:cubicBezTo>
                          <a:pt x="5117" y="3573"/>
                          <a:pt x="5123" y="3573"/>
                          <a:pt x="5128" y="3573"/>
                        </a:cubicBezTo>
                        <a:cubicBezTo>
                          <a:pt x="5418" y="3569"/>
                          <a:pt x="5692" y="3454"/>
                          <a:pt x="5901" y="3249"/>
                        </a:cubicBezTo>
                        <a:cubicBezTo>
                          <a:pt x="6110" y="3044"/>
                          <a:pt x="6230" y="2772"/>
                          <a:pt x="6239" y="2483"/>
                        </a:cubicBezTo>
                        <a:cubicBezTo>
                          <a:pt x="6245" y="2303"/>
                          <a:pt x="6210" y="2130"/>
                          <a:pt x="6135" y="1968"/>
                        </a:cubicBezTo>
                        <a:cubicBezTo>
                          <a:pt x="6082" y="1855"/>
                          <a:pt x="6082" y="1724"/>
                          <a:pt x="6135" y="1611"/>
                        </a:cubicBezTo>
                        <a:close/>
                        <a:moveTo>
                          <a:pt x="5973" y="2422"/>
                        </a:moveTo>
                        <a:cubicBezTo>
                          <a:pt x="5277" y="2600"/>
                          <a:pt x="4568" y="2124"/>
                          <a:pt x="4380" y="1985"/>
                        </a:cubicBezTo>
                        <a:lnTo>
                          <a:pt x="4380" y="1750"/>
                        </a:lnTo>
                        <a:cubicBezTo>
                          <a:pt x="4475" y="1812"/>
                          <a:pt x="4598" y="1883"/>
                          <a:pt x="4741" y="1949"/>
                        </a:cubicBezTo>
                        <a:cubicBezTo>
                          <a:pt x="5055" y="2095"/>
                          <a:pt x="5364" y="2169"/>
                          <a:pt x="5654" y="2169"/>
                        </a:cubicBezTo>
                        <a:cubicBezTo>
                          <a:pt x="5745" y="2169"/>
                          <a:pt x="5834" y="2162"/>
                          <a:pt x="5920" y="2147"/>
                        </a:cubicBezTo>
                        <a:cubicBezTo>
                          <a:pt x="5953" y="2235"/>
                          <a:pt x="5971" y="2327"/>
                          <a:pt x="5973" y="2422"/>
                        </a:cubicBezTo>
                        <a:close/>
                        <a:moveTo>
                          <a:pt x="5973" y="1157"/>
                        </a:moveTo>
                        <a:cubicBezTo>
                          <a:pt x="5971" y="1252"/>
                          <a:pt x="5953" y="1344"/>
                          <a:pt x="5920" y="1432"/>
                        </a:cubicBezTo>
                        <a:cubicBezTo>
                          <a:pt x="5467" y="1355"/>
                          <a:pt x="5031" y="1492"/>
                          <a:pt x="4719" y="1640"/>
                        </a:cubicBezTo>
                        <a:cubicBezTo>
                          <a:pt x="4634" y="1594"/>
                          <a:pt x="4560" y="1549"/>
                          <a:pt x="4500" y="1510"/>
                        </a:cubicBezTo>
                        <a:cubicBezTo>
                          <a:pt x="4783" y="1324"/>
                          <a:pt x="5381" y="1006"/>
                          <a:pt x="5973" y="1157"/>
                        </a:cubicBezTo>
                        <a:close/>
                        <a:moveTo>
                          <a:pt x="5836" y="1890"/>
                        </a:moveTo>
                        <a:cubicBezTo>
                          <a:pt x="5560" y="1928"/>
                          <a:pt x="5288" y="1874"/>
                          <a:pt x="5053" y="1789"/>
                        </a:cubicBezTo>
                        <a:cubicBezTo>
                          <a:pt x="5376" y="1673"/>
                          <a:pt x="5639" y="1662"/>
                          <a:pt x="5836" y="1689"/>
                        </a:cubicBezTo>
                        <a:cubicBezTo>
                          <a:pt x="5826" y="1756"/>
                          <a:pt x="5826" y="1823"/>
                          <a:pt x="5836" y="1890"/>
                        </a:cubicBezTo>
                        <a:close/>
                        <a:moveTo>
                          <a:pt x="4113" y="2760"/>
                        </a:moveTo>
                        <a:lnTo>
                          <a:pt x="3901" y="2760"/>
                        </a:lnTo>
                        <a:lnTo>
                          <a:pt x="3901" y="804"/>
                        </a:lnTo>
                        <a:lnTo>
                          <a:pt x="4113" y="804"/>
                        </a:lnTo>
                        <a:lnTo>
                          <a:pt x="4113" y="2760"/>
                        </a:lnTo>
                        <a:close/>
                        <a:moveTo>
                          <a:pt x="4741" y="1071"/>
                        </a:moveTo>
                        <a:cubicBezTo>
                          <a:pt x="4598" y="1137"/>
                          <a:pt x="4475" y="1209"/>
                          <a:pt x="4380" y="1270"/>
                        </a:cubicBezTo>
                        <a:lnTo>
                          <a:pt x="4380" y="1035"/>
                        </a:lnTo>
                        <a:cubicBezTo>
                          <a:pt x="4548" y="910"/>
                          <a:pt x="5134" y="516"/>
                          <a:pt x="5754" y="563"/>
                        </a:cubicBezTo>
                        <a:cubicBezTo>
                          <a:pt x="5836" y="654"/>
                          <a:pt x="5897" y="761"/>
                          <a:pt x="5933" y="875"/>
                        </a:cubicBezTo>
                        <a:cubicBezTo>
                          <a:pt x="5567" y="810"/>
                          <a:pt x="5158" y="877"/>
                          <a:pt x="4741" y="1071"/>
                        </a:cubicBezTo>
                        <a:close/>
                        <a:moveTo>
                          <a:pt x="5124" y="272"/>
                        </a:moveTo>
                        <a:cubicBezTo>
                          <a:pt x="5210" y="274"/>
                          <a:pt x="5294" y="288"/>
                          <a:pt x="5374" y="314"/>
                        </a:cubicBezTo>
                        <a:cubicBezTo>
                          <a:pt x="4958" y="378"/>
                          <a:pt x="4598" y="570"/>
                          <a:pt x="4380" y="710"/>
                        </a:cubicBezTo>
                        <a:lnTo>
                          <a:pt x="4380" y="677"/>
                        </a:lnTo>
                        <a:cubicBezTo>
                          <a:pt x="4539" y="422"/>
                          <a:pt x="4819" y="268"/>
                          <a:pt x="5124" y="272"/>
                        </a:cubicBezTo>
                        <a:close/>
                        <a:moveTo>
                          <a:pt x="272" y="1157"/>
                        </a:moveTo>
                        <a:cubicBezTo>
                          <a:pt x="968" y="979"/>
                          <a:pt x="1677" y="1455"/>
                          <a:pt x="1865" y="1594"/>
                        </a:cubicBezTo>
                        <a:lnTo>
                          <a:pt x="1865" y="1829"/>
                        </a:lnTo>
                        <a:cubicBezTo>
                          <a:pt x="1770" y="1767"/>
                          <a:pt x="1647" y="1696"/>
                          <a:pt x="1504" y="1630"/>
                        </a:cubicBezTo>
                        <a:cubicBezTo>
                          <a:pt x="1092" y="1438"/>
                          <a:pt x="687" y="1371"/>
                          <a:pt x="325" y="1432"/>
                        </a:cubicBezTo>
                        <a:cubicBezTo>
                          <a:pt x="292" y="1344"/>
                          <a:pt x="274" y="1252"/>
                          <a:pt x="272" y="1157"/>
                        </a:cubicBezTo>
                        <a:close/>
                        <a:moveTo>
                          <a:pt x="409" y="1689"/>
                        </a:moveTo>
                        <a:cubicBezTo>
                          <a:pt x="685" y="1651"/>
                          <a:pt x="957" y="1705"/>
                          <a:pt x="1192" y="1790"/>
                        </a:cubicBezTo>
                        <a:cubicBezTo>
                          <a:pt x="869" y="1906"/>
                          <a:pt x="606" y="1917"/>
                          <a:pt x="409" y="1890"/>
                        </a:cubicBezTo>
                        <a:cubicBezTo>
                          <a:pt x="419" y="1823"/>
                          <a:pt x="419" y="1755"/>
                          <a:pt x="409" y="1689"/>
                        </a:cubicBezTo>
                        <a:close/>
                        <a:moveTo>
                          <a:pt x="272" y="2422"/>
                        </a:moveTo>
                        <a:cubicBezTo>
                          <a:pt x="274" y="2327"/>
                          <a:pt x="292" y="2235"/>
                          <a:pt x="325" y="2147"/>
                        </a:cubicBezTo>
                        <a:cubicBezTo>
                          <a:pt x="415" y="2162"/>
                          <a:pt x="504" y="2169"/>
                          <a:pt x="592" y="2169"/>
                        </a:cubicBezTo>
                        <a:cubicBezTo>
                          <a:pt x="946" y="2169"/>
                          <a:pt x="1275" y="2058"/>
                          <a:pt x="1526" y="1939"/>
                        </a:cubicBezTo>
                        <a:cubicBezTo>
                          <a:pt x="1611" y="1985"/>
                          <a:pt x="1685" y="2030"/>
                          <a:pt x="1745" y="2069"/>
                        </a:cubicBezTo>
                        <a:cubicBezTo>
                          <a:pt x="1461" y="2254"/>
                          <a:pt x="862" y="2572"/>
                          <a:pt x="272" y="2422"/>
                        </a:cubicBezTo>
                        <a:close/>
                        <a:moveTo>
                          <a:pt x="2132" y="804"/>
                        </a:moveTo>
                        <a:lnTo>
                          <a:pt x="2344" y="804"/>
                        </a:lnTo>
                        <a:lnTo>
                          <a:pt x="2344" y="2760"/>
                        </a:lnTo>
                        <a:lnTo>
                          <a:pt x="2132" y="2760"/>
                        </a:lnTo>
                        <a:lnTo>
                          <a:pt x="2132" y="804"/>
                        </a:lnTo>
                        <a:close/>
                        <a:moveTo>
                          <a:pt x="1120" y="272"/>
                        </a:moveTo>
                        <a:cubicBezTo>
                          <a:pt x="1426" y="268"/>
                          <a:pt x="1706" y="422"/>
                          <a:pt x="1865" y="678"/>
                        </a:cubicBezTo>
                        <a:lnTo>
                          <a:pt x="1865" y="711"/>
                        </a:lnTo>
                        <a:cubicBezTo>
                          <a:pt x="1647" y="570"/>
                          <a:pt x="1287" y="378"/>
                          <a:pt x="871" y="314"/>
                        </a:cubicBezTo>
                        <a:cubicBezTo>
                          <a:pt x="951" y="288"/>
                          <a:pt x="1035" y="274"/>
                          <a:pt x="1120" y="272"/>
                        </a:cubicBezTo>
                        <a:close/>
                        <a:moveTo>
                          <a:pt x="491" y="563"/>
                        </a:moveTo>
                        <a:cubicBezTo>
                          <a:pt x="1111" y="516"/>
                          <a:pt x="1697" y="910"/>
                          <a:pt x="1865" y="1035"/>
                        </a:cubicBezTo>
                        <a:lnTo>
                          <a:pt x="1865" y="1270"/>
                        </a:lnTo>
                        <a:cubicBezTo>
                          <a:pt x="1770" y="1209"/>
                          <a:pt x="1647" y="1137"/>
                          <a:pt x="1504" y="1071"/>
                        </a:cubicBezTo>
                        <a:cubicBezTo>
                          <a:pt x="1087" y="877"/>
                          <a:pt x="677" y="810"/>
                          <a:pt x="312" y="875"/>
                        </a:cubicBezTo>
                        <a:cubicBezTo>
                          <a:pt x="348" y="761"/>
                          <a:pt x="409" y="654"/>
                          <a:pt x="491" y="563"/>
                        </a:cubicBezTo>
                        <a:close/>
                        <a:moveTo>
                          <a:pt x="312" y="2703"/>
                        </a:moveTo>
                        <a:cubicBezTo>
                          <a:pt x="402" y="2719"/>
                          <a:pt x="496" y="2728"/>
                          <a:pt x="591" y="2728"/>
                        </a:cubicBezTo>
                        <a:cubicBezTo>
                          <a:pt x="881" y="2728"/>
                          <a:pt x="1190" y="2654"/>
                          <a:pt x="1504" y="2508"/>
                        </a:cubicBezTo>
                        <a:cubicBezTo>
                          <a:pt x="1647" y="2442"/>
                          <a:pt x="1770" y="2370"/>
                          <a:pt x="1865" y="2309"/>
                        </a:cubicBezTo>
                        <a:lnTo>
                          <a:pt x="1865" y="2544"/>
                        </a:lnTo>
                        <a:cubicBezTo>
                          <a:pt x="1697" y="2669"/>
                          <a:pt x="1111" y="3063"/>
                          <a:pt x="491" y="3016"/>
                        </a:cubicBezTo>
                        <a:cubicBezTo>
                          <a:pt x="409" y="2925"/>
                          <a:pt x="348" y="2818"/>
                          <a:pt x="312" y="2703"/>
                        </a:cubicBezTo>
                        <a:close/>
                        <a:moveTo>
                          <a:pt x="1121" y="3307"/>
                        </a:moveTo>
                        <a:cubicBezTo>
                          <a:pt x="1035" y="3305"/>
                          <a:pt x="951" y="3291"/>
                          <a:pt x="871" y="3265"/>
                        </a:cubicBezTo>
                        <a:cubicBezTo>
                          <a:pt x="1287" y="3201"/>
                          <a:pt x="1647" y="3009"/>
                          <a:pt x="1865" y="2868"/>
                        </a:cubicBezTo>
                        <a:lnTo>
                          <a:pt x="1865" y="2893"/>
                        </a:lnTo>
                        <a:cubicBezTo>
                          <a:pt x="1865" y="2896"/>
                          <a:pt x="1865" y="2898"/>
                          <a:pt x="1866" y="2901"/>
                        </a:cubicBezTo>
                        <a:cubicBezTo>
                          <a:pt x="1706" y="3157"/>
                          <a:pt x="1427" y="3311"/>
                          <a:pt x="1121" y="3307"/>
                        </a:cubicBezTo>
                        <a:close/>
                        <a:moveTo>
                          <a:pt x="2611" y="2760"/>
                        </a:moveTo>
                        <a:lnTo>
                          <a:pt x="2611" y="804"/>
                        </a:lnTo>
                        <a:lnTo>
                          <a:pt x="3634" y="804"/>
                        </a:lnTo>
                        <a:lnTo>
                          <a:pt x="3634" y="2760"/>
                        </a:lnTo>
                        <a:lnTo>
                          <a:pt x="2611" y="2760"/>
                        </a:lnTo>
                        <a:close/>
                        <a:moveTo>
                          <a:pt x="5124" y="3307"/>
                        </a:moveTo>
                        <a:cubicBezTo>
                          <a:pt x="5120" y="3307"/>
                          <a:pt x="5115" y="3307"/>
                          <a:pt x="5111" y="3307"/>
                        </a:cubicBezTo>
                        <a:cubicBezTo>
                          <a:pt x="4810" y="3307"/>
                          <a:pt x="4536" y="3154"/>
                          <a:pt x="4379" y="2901"/>
                        </a:cubicBezTo>
                        <a:cubicBezTo>
                          <a:pt x="4379" y="2898"/>
                          <a:pt x="4380" y="2896"/>
                          <a:pt x="4380" y="2893"/>
                        </a:cubicBezTo>
                        <a:lnTo>
                          <a:pt x="4380" y="2869"/>
                        </a:lnTo>
                        <a:cubicBezTo>
                          <a:pt x="4598" y="3009"/>
                          <a:pt x="4958" y="3201"/>
                          <a:pt x="5374" y="3265"/>
                        </a:cubicBezTo>
                        <a:cubicBezTo>
                          <a:pt x="5294" y="3291"/>
                          <a:pt x="5210" y="3305"/>
                          <a:pt x="5124" y="3307"/>
                        </a:cubicBezTo>
                        <a:close/>
                        <a:moveTo>
                          <a:pt x="5754" y="3016"/>
                        </a:moveTo>
                        <a:cubicBezTo>
                          <a:pt x="5134" y="3063"/>
                          <a:pt x="4548" y="2669"/>
                          <a:pt x="4380" y="2544"/>
                        </a:cubicBezTo>
                        <a:lnTo>
                          <a:pt x="4380" y="2309"/>
                        </a:lnTo>
                        <a:cubicBezTo>
                          <a:pt x="4475" y="2370"/>
                          <a:pt x="4598" y="2442"/>
                          <a:pt x="4741" y="2508"/>
                        </a:cubicBezTo>
                        <a:cubicBezTo>
                          <a:pt x="5055" y="2654"/>
                          <a:pt x="5364" y="2728"/>
                          <a:pt x="5654" y="2728"/>
                        </a:cubicBezTo>
                        <a:cubicBezTo>
                          <a:pt x="5749" y="2728"/>
                          <a:pt x="5842" y="2719"/>
                          <a:pt x="5933" y="2703"/>
                        </a:cubicBezTo>
                        <a:cubicBezTo>
                          <a:pt x="5897" y="2818"/>
                          <a:pt x="5836" y="2925"/>
                          <a:pt x="5754" y="3016"/>
                        </a:cubicBezTo>
                        <a:close/>
                      </a:path>
                    </a:pathLst>
                  </a:custGeom>
                  <a:solidFill>
                    <a:srgbClr val="3F9B67"/>
                  </a:solidFill>
                  <a:ln>
                    <a:noFill/>
                  </a:ln>
                </p:spPr>
                <p:txBody>
                  <a:bodyPr/>
                  <a:lstStyle/>
                  <a:p>
                    <a:endParaRPr lang="zh-CN" altLang="en-US"/>
                  </a:p>
                </p:txBody>
              </p:sp>
            </p:grpSp>
            <p:grpSp>
              <p:nvGrpSpPr>
                <p:cNvPr id="187" name="组合 186"/>
                <p:cNvGrpSpPr/>
                <p:nvPr/>
              </p:nvGrpSpPr>
              <p:grpSpPr>
                <a:xfrm>
                  <a:off x="768005" y="1318524"/>
                  <a:ext cx="2384869" cy="316244"/>
                  <a:chOff x="768005" y="1318524"/>
                  <a:chExt cx="2384869" cy="316244"/>
                </a:xfrm>
              </p:grpSpPr>
              <p:sp>
                <p:nvSpPr>
                  <p:cNvPr id="194" name="箭头: 五边形 15"/>
                  <p:cNvSpPr/>
                  <p:nvPr/>
                </p:nvSpPr>
                <p:spPr>
                  <a:xfrm>
                    <a:off x="1555400" y="1406090"/>
                    <a:ext cx="415497"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95" name="文本框 19"/>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96" name="文本框 22"/>
                  <p:cNvSpPr txBox="1"/>
                  <p:nvPr/>
                </p:nvSpPr>
                <p:spPr>
                  <a:xfrm>
                    <a:off x="1920942" y="1326991"/>
                    <a:ext cx="1010213"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238.2</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sp>
                <p:nvSpPr>
                  <p:cNvPr id="197" name="yarn_113330"/>
                  <p:cNvSpPr>
                    <a:spLocks noChangeAspect="1"/>
                  </p:cNvSpPr>
                  <p:nvPr/>
                </p:nvSpPr>
                <p:spPr bwMode="auto">
                  <a:xfrm>
                    <a:off x="2915103" y="1404499"/>
                    <a:ext cx="237771" cy="135826"/>
                  </a:xfrm>
                  <a:custGeom>
                    <a:avLst/>
                    <a:gdLst>
                      <a:gd name="T0" fmla="*/ 6239 w 6245"/>
                      <a:gd name="T1" fmla="*/ 1096 h 3573"/>
                      <a:gd name="T2" fmla="*/ 5128 w 6245"/>
                      <a:gd name="T3" fmla="*/ 6 h 3573"/>
                      <a:gd name="T4" fmla="*/ 2092 w 6245"/>
                      <a:gd name="T5" fmla="*/ 537 h 3573"/>
                      <a:gd name="T6" fmla="*/ 344 w 6245"/>
                      <a:gd name="T7" fmla="*/ 330 h 3573"/>
                      <a:gd name="T8" fmla="*/ 110 w 6245"/>
                      <a:gd name="T9" fmla="*/ 1611 h 3573"/>
                      <a:gd name="T10" fmla="*/ 6 w 6245"/>
                      <a:gd name="T11" fmla="*/ 2483 h 3573"/>
                      <a:gd name="T12" fmla="*/ 1117 w 6245"/>
                      <a:gd name="T13" fmla="*/ 3573 h 3573"/>
                      <a:gd name="T14" fmla="*/ 2101 w 6245"/>
                      <a:gd name="T15" fmla="*/ 3026 h 3573"/>
                      <a:gd name="T16" fmla="*/ 5111 w 6245"/>
                      <a:gd name="T17" fmla="*/ 3573 h 3573"/>
                      <a:gd name="T18" fmla="*/ 5901 w 6245"/>
                      <a:gd name="T19" fmla="*/ 3249 h 3573"/>
                      <a:gd name="T20" fmla="*/ 6135 w 6245"/>
                      <a:gd name="T21" fmla="*/ 1968 h 3573"/>
                      <a:gd name="T22" fmla="*/ 5973 w 6245"/>
                      <a:gd name="T23" fmla="*/ 2422 h 3573"/>
                      <a:gd name="T24" fmla="*/ 4380 w 6245"/>
                      <a:gd name="T25" fmla="*/ 1750 h 3573"/>
                      <a:gd name="T26" fmla="*/ 5654 w 6245"/>
                      <a:gd name="T27" fmla="*/ 2169 h 3573"/>
                      <a:gd name="T28" fmla="*/ 5973 w 6245"/>
                      <a:gd name="T29" fmla="*/ 2422 h 3573"/>
                      <a:gd name="T30" fmla="*/ 5920 w 6245"/>
                      <a:gd name="T31" fmla="*/ 1432 h 3573"/>
                      <a:gd name="T32" fmla="*/ 4500 w 6245"/>
                      <a:gd name="T33" fmla="*/ 1510 h 3573"/>
                      <a:gd name="T34" fmla="*/ 5836 w 6245"/>
                      <a:gd name="T35" fmla="*/ 1890 h 3573"/>
                      <a:gd name="T36" fmla="*/ 5836 w 6245"/>
                      <a:gd name="T37" fmla="*/ 1689 h 3573"/>
                      <a:gd name="T38" fmla="*/ 4113 w 6245"/>
                      <a:gd name="T39" fmla="*/ 2760 h 3573"/>
                      <a:gd name="T40" fmla="*/ 3901 w 6245"/>
                      <a:gd name="T41" fmla="*/ 804 h 3573"/>
                      <a:gd name="T42" fmla="*/ 4113 w 6245"/>
                      <a:gd name="T43" fmla="*/ 2760 h 3573"/>
                      <a:gd name="T44" fmla="*/ 4380 w 6245"/>
                      <a:gd name="T45" fmla="*/ 1270 h 3573"/>
                      <a:gd name="T46" fmla="*/ 5754 w 6245"/>
                      <a:gd name="T47" fmla="*/ 563 h 3573"/>
                      <a:gd name="T48" fmla="*/ 4741 w 6245"/>
                      <a:gd name="T49" fmla="*/ 1071 h 3573"/>
                      <a:gd name="T50" fmla="*/ 5374 w 6245"/>
                      <a:gd name="T51" fmla="*/ 314 h 3573"/>
                      <a:gd name="T52" fmla="*/ 4380 w 6245"/>
                      <a:gd name="T53" fmla="*/ 677 h 3573"/>
                      <a:gd name="T54" fmla="*/ 272 w 6245"/>
                      <a:gd name="T55" fmla="*/ 1157 h 3573"/>
                      <a:gd name="T56" fmla="*/ 1865 w 6245"/>
                      <a:gd name="T57" fmla="*/ 1829 h 3573"/>
                      <a:gd name="T58" fmla="*/ 325 w 6245"/>
                      <a:gd name="T59" fmla="*/ 1432 h 3573"/>
                      <a:gd name="T60" fmla="*/ 409 w 6245"/>
                      <a:gd name="T61" fmla="*/ 1689 h 3573"/>
                      <a:gd name="T62" fmla="*/ 409 w 6245"/>
                      <a:gd name="T63" fmla="*/ 1890 h 3573"/>
                      <a:gd name="T64" fmla="*/ 272 w 6245"/>
                      <a:gd name="T65" fmla="*/ 2422 h 3573"/>
                      <a:gd name="T66" fmla="*/ 592 w 6245"/>
                      <a:gd name="T67" fmla="*/ 2169 h 3573"/>
                      <a:gd name="T68" fmla="*/ 1745 w 6245"/>
                      <a:gd name="T69" fmla="*/ 2069 h 3573"/>
                      <a:gd name="T70" fmla="*/ 2132 w 6245"/>
                      <a:gd name="T71" fmla="*/ 804 h 3573"/>
                      <a:gd name="T72" fmla="*/ 2344 w 6245"/>
                      <a:gd name="T73" fmla="*/ 2760 h 3573"/>
                      <a:gd name="T74" fmla="*/ 2132 w 6245"/>
                      <a:gd name="T75" fmla="*/ 804 h 3573"/>
                      <a:gd name="T76" fmla="*/ 1865 w 6245"/>
                      <a:gd name="T77" fmla="*/ 678 h 3573"/>
                      <a:gd name="T78" fmla="*/ 871 w 6245"/>
                      <a:gd name="T79" fmla="*/ 314 h 3573"/>
                      <a:gd name="T80" fmla="*/ 491 w 6245"/>
                      <a:gd name="T81" fmla="*/ 563 h 3573"/>
                      <a:gd name="T82" fmla="*/ 1865 w 6245"/>
                      <a:gd name="T83" fmla="*/ 1270 h 3573"/>
                      <a:gd name="T84" fmla="*/ 312 w 6245"/>
                      <a:gd name="T85" fmla="*/ 875 h 3573"/>
                      <a:gd name="T86" fmla="*/ 312 w 6245"/>
                      <a:gd name="T87" fmla="*/ 2703 h 3573"/>
                      <a:gd name="T88" fmla="*/ 1504 w 6245"/>
                      <a:gd name="T89" fmla="*/ 2508 h 3573"/>
                      <a:gd name="T90" fmla="*/ 1865 w 6245"/>
                      <a:gd name="T91" fmla="*/ 2544 h 3573"/>
                      <a:gd name="T92" fmla="*/ 312 w 6245"/>
                      <a:gd name="T93" fmla="*/ 2703 h 3573"/>
                      <a:gd name="T94" fmla="*/ 871 w 6245"/>
                      <a:gd name="T95" fmla="*/ 3265 h 3573"/>
                      <a:gd name="T96" fmla="*/ 1865 w 6245"/>
                      <a:gd name="T97" fmla="*/ 2893 h 3573"/>
                      <a:gd name="T98" fmla="*/ 1121 w 6245"/>
                      <a:gd name="T99" fmla="*/ 3307 h 3573"/>
                      <a:gd name="T100" fmla="*/ 2611 w 6245"/>
                      <a:gd name="T101" fmla="*/ 804 h 3573"/>
                      <a:gd name="T102" fmla="*/ 3634 w 6245"/>
                      <a:gd name="T103" fmla="*/ 2760 h 3573"/>
                      <a:gd name="T104" fmla="*/ 5124 w 6245"/>
                      <a:gd name="T105" fmla="*/ 3307 h 3573"/>
                      <a:gd name="T106" fmla="*/ 4379 w 6245"/>
                      <a:gd name="T107" fmla="*/ 2901 h 3573"/>
                      <a:gd name="T108" fmla="*/ 4380 w 6245"/>
                      <a:gd name="T109" fmla="*/ 2869 h 3573"/>
                      <a:gd name="T110" fmla="*/ 5124 w 6245"/>
                      <a:gd name="T111" fmla="*/ 3307 h 3573"/>
                      <a:gd name="T112" fmla="*/ 4380 w 6245"/>
                      <a:gd name="T113" fmla="*/ 2544 h 3573"/>
                      <a:gd name="T114" fmla="*/ 4741 w 6245"/>
                      <a:gd name="T115" fmla="*/ 2508 h 3573"/>
                      <a:gd name="T116" fmla="*/ 5933 w 6245"/>
                      <a:gd name="T117" fmla="*/ 270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45" h="3573">
                        <a:moveTo>
                          <a:pt x="6135" y="1611"/>
                        </a:moveTo>
                        <a:cubicBezTo>
                          <a:pt x="6210" y="1449"/>
                          <a:pt x="6245" y="1276"/>
                          <a:pt x="6239" y="1096"/>
                        </a:cubicBezTo>
                        <a:cubicBezTo>
                          <a:pt x="6230" y="807"/>
                          <a:pt x="6110" y="535"/>
                          <a:pt x="5901" y="330"/>
                        </a:cubicBezTo>
                        <a:cubicBezTo>
                          <a:pt x="5692" y="125"/>
                          <a:pt x="5418" y="10"/>
                          <a:pt x="5128" y="6"/>
                        </a:cubicBezTo>
                        <a:cubicBezTo>
                          <a:pt x="4729" y="0"/>
                          <a:pt x="4362" y="202"/>
                          <a:pt x="4153" y="537"/>
                        </a:cubicBezTo>
                        <a:lnTo>
                          <a:pt x="2092" y="537"/>
                        </a:lnTo>
                        <a:cubicBezTo>
                          <a:pt x="1883" y="202"/>
                          <a:pt x="1517" y="0"/>
                          <a:pt x="1116" y="6"/>
                        </a:cubicBezTo>
                        <a:cubicBezTo>
                          <a:pt x="827" y="10"/>
                          <a:pt x="553" y="125"/>
                          <a:pt x="344" y="330"/>
                        </a:cubicBezTo>
                        <a:cubicBezTo>
                          <a:pt x="135" y="535"/>
                          <a:pt x="15" y="807"/>
                          <a:pt x="6" y="1096"/>
                        </a:cubicBezTo>
                        <a:cubicBezTo>
                          <a:pt x="0" y="1276"/>
                          <a:pt x="35" y="1449"/>
                          <a:pt x="110" y="1611"/>
                        </a:cubicBezTo>
                        <a:cubicBezTo>
                          <a:pt x="163" y="1724"/>
                          <a:pt x="163" y="1855"/>
                          <a:pt x="110" y="1968"/>
                        </a:cubicBezTo>
                        <a:cubicBezTo>
                          <a:pt x="35" y="2130"/>
                          <a:pt x="0" y="2303"/>
                          <a:pt x="6" y="2483"/>
                        </a:cubicBezTo>
                        <a:cubicBezTo>
                          <a:pt x="15" y="2772"/>
                          <a:pt x="135" y="3044"/>
                          <a:pt x="344" y="3249"/>
                        </a:cubicBezTo>
                        <a:cubicBezTo>
                          <a:pt x="553" y="3454"/>
                          <a:pt x="827" y="3569"/>
                          <a:pt x="1117" y="3573"/>
                        </a:cubicBezTo>
                        <a:cubicBezTo>
                          <a:pt x="1122" y="3573"/>
                          <a:pt x="1128" y="3573"/>
                          <a:pt x="1134" y="3573"/>
                        </a:cubicBezTo>
                        <a:cubicBezTo>
                          <a:pt x="1535" y="3573"/>
                          <a:pt x="1897" y="3367"/>
                          <a:pt x="2101" y="3026"/>
                        </a:cubicBezTo>
                        <a:lnTo>
                          <a:pt x="4143" y="3026"/>
                        </a:lnTo>
                        <a:cubicBezTo>
                          <a:pt x="4348" y="3367"/>
                          <a:pt x="4710" y="3573"/>
                          <a:pt x="5111" y="3573"/>
                        </a:cubicBezTo>
                        <a:cubicBezTo>
                          <a:pt x="5117" y="3573"/>
                          <a:pt x="5123" y="3573"/>
                          <a:pt x="5128" y="3573"/>
                        </a:cubicBezTo>
                        <a:cubicBezTo>
                          <a:pt x="5418" y="3569"/>
                          <a:pt x="5692" y="3454"/>
                          <a:pt x="5901" y="3249"/>
                        </a:cubicBezTo>
                        <a:cubicBezTo>
                          <a:pt x="6110" y="3044"/>
                          <a:pt x="6230" y="2772"/>
                          <a:pt x="6239" y="2483"/>
                        </a:cubicBezTo>
                        <a:cubicBezTo>
                          <a:pt x="6245" y="2303"/>
                          <a:pt x="6210" y="2130"/>
                          <a:pt x="6135" y="1968"/>
                        </a:cubicBezTo>
                        <a:cubicBezTo>
                          <a:pt x="6082" y="1855"/>
                          <a:pt x="6082" y="1724"/>
                          <a:pt x="6135" y="1611"/>
                        </a:cubicBezTo>
                        <a:close/>
                        <a:moveTo>
                          <a:pt x="5973" y="2422"/>
                        </a:moveTo>
                        <a:cubicBezTo>
                          <a:pt x="5277" y="2600"/>
                          <a:pt x="4568" y="2124"/>
                          <a:pt x="4380" y="1985"/>
                        </a:cubicBezTo>
                        <a:lnTo>
                          <a:pt x="4380" y="1750"/>
                        </a:lnTo>
                        <a:cubicBezTo>
                          <a:pt x="4475" y="1812"/>
                          <a:pt x="4598" y="1883"/>
                          <a:pt x="4741" y="1949"/>
                        </a:cubicBezTo>
                        <a:cubicBezTo>
                          <a:pt x="5055" y="2095"/>
                          <a:pt x="5364" y="2169"/>
                          <a:pt x="5654" y="2169"/>
                        </a:cubicBezTo>
                        <a:cubicBezTo>
                          <a:pt x="5745" y="2169"/>
                          <a:pt x="5834" y="2162"/>
                          <a:pt x="5920" y="2147"/>
                        </a:cubicBezTo>
                        <a:cubicBezTo>
                          <a:pt x="5953" y="2235"/>
                          <a:pt x="5971" y="2327"/>
                          <a:pt x="5973" y="2422"/>
                        </a:cubicBezTo>
                        <a:close/>
                        <a:moveTo>
                          <a:pt x="5973" y="1157"/>
                        </a:moveTo>
                        <a:cubicBezTo>
                          <a:pt x="5971" y="1252"/>
                          <a:pt x="5953" y="1344"/>
                          <a:pt x="5920" y="1432"/>
                        </a:cubicBezTo>
                        <a:cubicBezTo>
                          <a:pt x="5467" y="1355"/>
                          <a:pt x="5031" y="1492"/>
                          <a:pt x="4719" y="1640"/>
                        </a:cubicBezTo>
                        <a:cubicBezTo>
                          <a:pt x="4634" y="1594"/>
                          <a:pt x="4560" y="1549"/>
                          <a:pt x="4500" y="1510"/>
                        </a:cubicBezTo>
                        <a:cubicBezTo>
                          <a:pt x="4783" y="1324"/>
                          <a:pt x="5381" y="1006"/>
                          <a:pt x="5973" y="1157"/>
                        </a:cubicBezTo>
                        <a:close/>
                        <a:moveTo>
                          <a:pt x="5836" y="1890"/>
                        </a:moveTo>
                        <a:cubicBezTo>
                          <a:pt x="5560" y="1928"/>
                          <a:pt x="5288" y="1874"/>
                          <a:pt x="5053" y="1789"/>
                        </a:cubicBezTo>
                        <a:cubicBezTo>
                          <a:pt x="5376" y="1673"/>
                          <a:pt x="5639" y="1662"/>
                          <a:pt x="5836" y="1689"/>
                        </a:cubicBezTo>
                        <a:cubicBezTo>
                          <a:pt x="5826" y="1756"/>
                          <a:pt x="5826" y="1823"/>
                          <a:pt x="5836" y="1890"/>
                        </a:cubicBezTo>
                        <a:close/>
                        <a:moveTo>
                          <a:pt x="4113" y="2760"/>
                        </a:moveTo>
                        <a:lnTo>
                          <a:pt x="3901" y="2760"/>
                        </a:lnTo>
                        <a:lnTo>
                          <a:pt x="3901" y="804"/>
                        </a:lnTo>
                        <a:lnTo>
                          <a:pt x="4113" y="804"/>
                        </a:lnTo>
                        <a:lnTo>
                          <a:pt x="4113" y="2760"/>
                        </a:lnTo>
                        <a:close/>
                        <a:moveTo>
                          <a:pt x="4741" y="1071"/>
                        </a:moveTo>
                        <a:cubicBezTo>
                          <a:pt x="4598" y="1137"/>
                          <a:pt x="4475" y="1209"/>
                          <a:pt x="4380" y="1270"/>
                        </a:cubicBezTo>
                        <a:lnTo>
                          <a:pt x="4380" y="1035"/>
                        </a:lnTo>
                        <a:cubicBezTo>
                          <a:pt x="4548" y="910"/>
                          <a:pt x="5134" y="516"/>
                          <a:pt x="5754" y="563"/>
                        </a:cubicBezTo>
                        <a:cubicBezTo>
                          <a:pt x="5836" y="654"/>
                          <a:pt x="5897" y="761"/>
                          <a:pt x="5933" y="875"/>
                        </a:cubicBezTo>
                        <a:cubicBezTo>
                          <a:pt x="5567" y="810"/>
                          <a:pt x="5158" y="877"/>
                          <a:pt x="4741" y="1071"/>
                        </a:cubicBezTo>
                        <a:close/>
                        <a:moveTo>
                          <a:pt x="5124" y="272"/>
                        </a:moveTo>
                        <a:cubicBezTo>
                          <a:pt x="5210" y="274"/>
                          <a:pt x="5294" y="288"/>
                          <a:pt x="5374" y="314"/>
                        </a:cubicBezTo>
                        <a:cubicBezTo>
                          <a:pt x="4958" y="378"/>
                          <a:pt x="4598" y="570"/>
                          <a:pt x="4380" y="710"/>
                        </a:cubicBezTo>
                        <a:lnTo>
                          <a:pt x="4380" y="677"/>
                        </a:lnTo>
                        <a:cubicBezTo>
                          <a:pt x="4539" y="422"/>
                          <a:pt x="4819" y="268"/>
                          <a:pt x="5124" y="272"/>
                        </a:cubicBezTo>
                        <a:close/>
                        <a:moveTo>
                          <a:pt x="272" y="1157"/>
                        </a:moveTo>
                        <a:cubicBezTo>
                          <a:pt x="968" y="979"/>
                          <a:pt x="1677" y="1455"/>
                          <a:pt x="1865" y="1594"/>
                        </a:cubicBezTo>
                        <a:lnTo>
                          <a:pt x="1865" y="1829"/>
                        </a:lnTo>
                        <a:cubicBezTo>
                          <a:pt x="1770" y="1767"/>
                          <a:pt x="1647" y="1696"/>
                          <a:pt x="1504" y="1630"/>
                        </a:cubicBezTo>
                        <a:cubicBezTo>
                          <a:pt x="1092" y="1438"/>
                          <a:pt x="687" y="1371"/>
                          <a:pt x="325" y="1432"/>
                        </a:cubicBezTo>
                        <a:cubicBezTo>
                          <a:pt x="292" y="1344"/>
                          <a:pt x="274" y="1252"/>
                          <a:pt x="272" y="1157"/>
                        </a:cubicBezTo>
                        <a:close/>
                        <a:moveTo>
                          <a:pt x="409" y="1689"/>
                        </a:moveTo>
                        <a:cubicBezTo>
                          <a:pt x="685" y="1651"/>
                          <a:pt x="957" y="1705"/>
                          <a:pt x="1192" y="1790"/>
                        </a:cubicBezTo>
                        <a:cubicBezTo>
                          <a:pt x="869" y="1906"/>
                          <a:pt x="606" y="1917"/>
                          <a:pt x="409" y="1890"/>
                        </a:cubicBezTo>
                        <a:cubicBezTo>
                          <a:pt x="419" y="1823"/>
                          <a:pt x="419" y="1755"/>
                          <a:pt x="409" y="1689"/>
                        </a:cubicBezTo>
                        <a:close/>
                        <a:moveTo>
                          <a:pt x="272" y="2422"/>
                        </a:moveTo>
                        <a:cubicBezTo>
                          <a:pt x="274" y="2327"/>
                          <a:pt x="292" y="2235"/>
                          <a:pt x="325" y="2147"/>
                        </a:cubicBezTo>
                        <a:cubicBezTo>
                          <a:pt x="415" y="2162"/>
                          <a:pt x="504" y="2169"/>
                          <a:pt x="592" y="2169"/>
                        </a:cubicBezTo>
                        <a:cubicBezTo>
                          <a:pt x="946" y="2169"/>
                          <a:pt x="1275" y="2058"/>
                          <a:pt x="1526" y="1939"/>
                        </a:cubicBezTo>
                        <a:cubicBezTo>
                          <a:pt x="1611" y="1985"/>
                          <a:pt x="1685" y="2030"/>
                          <a:pt x="1745" y="2069"/>
                        </a:cubicBezTo>
                        <a:cubicBezTo>
                          <a:pt x="1461" y="2254"/>
                          <a:pt x="862" y="2572"/>
                          <a:pt x="272" y="2422"/>
                        </a:cubicBezTo>
                        <a:close/>
                        <a:moveTo>
                          <a:pt x="2132" y="804"/>
                        </a:moveTo>
                        <a:lnTo>
                          <a:pt x="2344" y="804"/>
                        </a:lnTo>
                        <a:lnTo>
                          <a:pt x="2344" y="2760"/>
                        </a:lnTo>
                        <a:lnTo>
                          <a:pt x="2132" y="2760"/>
                        </a:lnTo>
                        <a:lnTo>
                          <a:pt x="2132" y="804"/>
                        </a:lnTo>
                        <a:close/>
                        <a:moveTo>
                          <a:pt x="1120" y="272"/>
                        </a:moveTo>
                        <a:cubicBezTo>
                          <a:pt x="1426" y="268"/>
                          <a:pt x="1706" y="422"/>
                          <a:pt x="1865" y="678"/>
                        </a:cubicBezTo>
                        <a:lnTo>
                          <a:pt x="1865" y="711"/>
                        </a:lnTo>
                        <a:cubicBezTo>
                          <a:pt x="1647" y="570"/>
                          <a:pt x="1287" y="378"/>
                          <a:pt x="871" y="314"/>
                        </a:cubicBezTo>
                        <a:cubicBezTo>
                          <a:pt x="951" y="288"/>
                          <a:pt x="1035" y="274"/>
                          <a:pt x="1120" y="272"/>
                        </a:cubicBezTo>
                        <a:close/>
                        <a:moveTo>
                          <a:pt x="491" y="563"/>
                        </a:moveTo>
                        <a:cubicBezTo>
                          <a:pt x="1111" y="516"/>
                          <a:pt x="1697" y="910"/>
                          <a:pt x="1865" y="1035"/>
                        </a:cubicBezTo>
                        <a:lnTo>
                          <a:pt x="1865" y="1270"/>
                        </a:lnTo>
                        <a:cubicBezTo>
                          <a:pt x="1770" y="1209"/>
                          <a:pt x="1647" y="1137"/>
                          <a:pt x="1504" y="1071"/>
                        </a:cubicBezTo>
                        <a:cubicBezTo>
                          <a:pt x="1087" y="877"/>
                          <a:pt x="677" y="810"/>
                          <a:pt x="312" y="875"/>
                        </a:cubicBezTo>
                        <a:cubicBezTo>
                          <a:pt x="348" y="761"/>
                          <a:pt x="409" y="654"/>
                          <a:pt x="491" y="563"/>
                        </a:cubicBezTo>
                        <a:close/>
                        <a:moveTo>
                          <a:pt x="312" y="2703"/>
                        </a:moveTo>
                        <a:cubicBezTo>
                          <a:pt x="402" y="2719"/>
                          <a:pt x="496" y="2728"/>
                          <a:pt x="591" y="2728"/>
                        </a:cubicBezTo>
                        <a:cubicBezTo>
                          <a:pt x="881" y="2728"/>
                          <a:pt x="1190" y="2654"/>
                          <a:pt x="1504" y="2508"/>
                        </a:cubicBezTo>
                        <a:cubicBezTo>
                          <a:pt x="1647" y="2442"/>
                          <a:pt x="1770" y="2370"/>
                          <a:pt x="1865" y="2309"/>
                        </a:cubicBezTo>
                        <a:lnTo>
                          <a:pt x="1865" y="2544"/>
                        </a:lnTo>
                        <a:cubicBezTo>
                          <a:pt x="1697" y="2669"/>
                          <a:pt x="1111" y="3063"/>
                          <a:pt x="491" y="3016"/>
                        </a:cubicBezTo>
                        <a:cubicBezTo>
                          <a:pt x="409" y="2925"/>
                          <a:pt x="348" y="2818"/>
                          <a:pt x="312" y="2703"/>
                        </a:cubicBezTo>
                        <a:close/>
                        <a:moveTo>
                          <a:pt x="1121" y="3307"/>
                        </a:moveTo>
                        <a:cubicBezTo>
                          <a:pt x="1035" y="3305"/>
                          <a:pt x="951" y="3291"/>
                          <a:pt x="871" y="3265"/>
                        </a:cubicBezTo>
                        <a:cubicBezTo>
                          <a:pt x="1287" y="3201"/>
                          <a:pt x="1647" y="3009"/>
                          <a:pt x="1865" y="2868"/>
                        </a:cubicBezTo>
                        <a:lnTo>
                          <a:pt x="1865" y="2893"/>
                        </a:lnTo>
                        <a:cubicBezTo>
                          <a:pt x="1865" y="2896"/>
                          <a:pt x="1865" y="2898"/>
                          <a:pt x="1866" y="2901"/>
                        </a:cubicBezTo>
                        <a:cubicBezTo>
                          <a:pt x="1706" y="3157"/>
                          <a:pt x="1427" y="3311"/>
                          <a:pt x="1121" y="3307"/>
                        </a:cubicBezTo>
                        <a:close/>
                        <a:moveTo>
                          <a:pt x="2611" y="2760"/>
                        </a:moveTo>
                        <a:lnTo>
                          <a:pt x="2611" y="804"/>
                        </a:lnTo>
                        <a:lnTo>
                          <a:pt x="3634" y="804"/>
                        </a:lnTo>
                        <a:lnTo>
                          <a:pt x="3634" y="2760"/>
                        </a:lnTo>
                        <a:lnTo>
                          <a:pt x="2611" y="2760"/>
                        </a:lnTo>
                        <a:close/>
                        <a:moveTo>
                          <a:pt x="5124" y="3307"/>
                        </a:moveTo>
                        <a:cubicBezTo>
                          <a:pt x="5120" y="3307"/>
                          <a:pt x="5115" y="3307"/>
                          <a:pt x="5111" y="3307"/>
                        </a:cubicBezTo>
                        <a:cubicBezTo>
                          <a:pt x="4810" y="3307"/>
                          <a:pt x="4536" y="3154"/>
                          <a:pt x="4379" y="2901"/>
                        </a:cubicBezTo>
                        <a:cubicBezTo>
                          <a:pt x="4379" y="2898"/>
                          <a:pt x="4380" y="2896"/>
                          <a:pt x="4380" y="2893"/>
                        </a:cubicBezTo>
                        <a:lnTo>
                          <a:pt x="4380" y="2869"/>
                        </a:lnTo>
                        <a:cubicBezTo>
                          <a:pt x="4598" y="3009"/>
                          <a:pt x="4958" y="3201"/>
                          <a:pt x="5374" y="3265"/>
                        </a:cubicBezTo>
                        <a:cubicBezTo>
                          <a:pt x="5294" y="3291"/>
                          <a:pt x="5210" y="3305"/>
                          <a:pt x="5124" y="3307"/>
                        </a:cubicBezTo>
                        <a:close/>
                        <a:moveTo>
                          <a:pt x="5754" y="3016"/>
                        </a:moveTo>
                        <a:cubicBezTo>
                          <a:pt x="5134" y="3063"/>
                          <a:pt x="4548" y="2669"/>
                          <a:pt x="4380" y="2544"/>
                        </a:cubicBezTo>
                        <a:lnTo>
                          <a:pt x="4380" y="2309"/>
                        </a:lnTo>
                        <a:cubicBezTo>
                          <a:pt x="4475" y="2370"/>
                          <a:pt x="4598" y="2442"/>
                          <a:pt x="4741" y="2508"/>
                        </a:cubicBezTo>
                        <a:cubicBezTo>
                          <a:pt x="5055" y="2654"/>
                          <a:pt x="5364" y="2728"/>
                          <a:pt x="5654" y="2728"/>
                        </a:cubicBezTo>
                        <a:cubicBezTo>
                          <a:pt x="5749" y="2728"/>
                          <a:pt x="5842" y="2719"/>
                          <a:pt x="5933" y="2703"/>
                        </a:cubicBezTo>
                        <a:cubicBezTo>
                          <a:pt x="5897" y="2818"/>
                          <a:pt x="5836" y="2925"/>
                          <a:pt x="5754" y="3016"/>
                        </a:cubicBezTo>
                        <a:close/>
                      </a:path>
                    </a:pathLst>
                  </a:custGeom>
                  <a:solidFill>
                    <a:srgbClr val="3F9B67"/>
                  </a:solidFill>
                  <a:ln>
                    <a:noFill/>
                  </a:ln>
                </p:spPr>
                <p:txBody>
                  <a:bodyPr/>
                  <a:lstStyle/>
                  <a:p>
                    <a:endParaRPr lang="zh-CN" altLang="en-US"/>
                  </a:p>
                </p:txBody>
              </p:sp>
            </p:grpSp>
            <p:grpSp>
              <p:nvGrpSpPr>
                <p:cNvPr id="188" name="组合 187"/>
                <p:cNvGrpSpPr/>
                <p:nvPr/>
              </p:nvGrpSpPr>
              <p:grpSpPr>
                <a:xfrm>
                  <a:off x="768004" y="1488993"/>
                  <a:ext cx="5046614" cy="307777"/>
                  <a:chOff x="768004" y="1488993"/>
                  <a:chExt cx="5046614" cy="307777"/>
                </a:xfrm>
              </p:grpSpPr>
              <p:sp>
                <p:nvSpPr>
                  <p:cNvPr id="190" name="箭头: 五边形 16"/>
                  <p:cNvSpPr/>
                  <p:nvPr/>
                </p:nvSpPr>
                <p:spPr>
                  <a:xfrm>
                    <a:off x="1555400" y="1576559"/>
                    <a:ext cx="2978500"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91" name="文本框 20"/>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92" name="文本框 23"/>
                  <p:cNvSpPr txBox="1"/>
                  <p:nvPr/>
                </p:nvSpPr>
                <p:spPr>
                  <a:xfrm>
                    <a:off x="4526072" y="1488993"/>
                    <a:ext cx="111601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2958.9</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sp>
                <p:nvSpPr>
                  <p:cNvPr id="193" name="yarn_113330"/>
                  <p:cNvSpPr>
                    <a:spLocks noChangeAspect="1"/>
                  </p:cNvSpPr>
                  <p:nvPr/>
                </p:nvSpPr>
                <p:spPr bwMode="auto">
                  <a:xfrm>
                    <a:off x="5576847" y="1574968"/>
                    <a:ext cx="237771" cy="135826"/>
                  </a:xfrm>
                  <a:custGeom>
                    <a:avLst/>
                    <a:gdLst>
                      <a:gd name="T0" fmla="*/ 6239 w 6245"/>
                      <a:gd name="T1" fmla="*/ 1096 h 3573"/>
                      <a:gd name="T2" fmla="*/ 5128 w 6245"/>
                      <a:gd name="T3" fmla="*/ 6 h 3573"/>
                      <a:gd name="T4" fmla="*/ 2092 w 6245"/>
                      <a:gd name="T5" fmla="*/ 537 h 3573"/>
                      <a:gd name="T6" fmla="*/ 344 w 6245"/>
                      <a:gd name="T7" fmla="*/ 330 h 3573"/>
                      <a:gd name="T8" fmla="*/ 110 w 6245"/>
                      <a:gd name="T9" fmla="*/ 1611 h 3573"/>
                      <a:gd name="T10" fmla="*/ 6 w 6245"/>
                      <a:gd name="T11" fmla="*/ 2483 h 3573"/>
                      <a:gd name="T12" fmla="*/ 1117 w 6245"/>
                      <a:gd name="T13" fmla="*/ 3573 h 3573"/>
                      <a:gd name="T14" fmla="*/ 2101 w 6245"/>
                      <a:gd name="T15" fmla="*/ 3026 h 3573"/>
                      <a:gd name="T16" fmla="*/ 5111 w 6245"/>
                      <a:gd name="T17" fmla="*/ 3573 h 3573"/>
                      <a:gd name="T18" fmla="*/ 5901 w 6245"/>
                      <a:gd name="T19" fmla="*/ 3249 h 3573"/>
                      <a:gd name="T20" fmla="*/ 6135 w 6245"/>
                      <a:gd name="T21" fmla="*/ 1968 h 3573"/>
                      <a:gd name="T22" fmla="*/ 5973 w 6245"/>
                      <a:gd name="T23" fmla="*/ 2422 h 3573"/>
                      <a:gd name="T24" fmla="*/ 4380 w 6245"/>
                      <a:gd name="T25" fmla="*/ 1750 h 3573"/>
                      <a:gd name="T26" fmla="*/ 5654 w 6245"/>
                      <a:gd name="T27" fmla="*/ 2169 h 3573"/>
                      <a:gd name="T28" fmla="*/ 5973 w 6245"/>
                      <a:gd name="T29" fmla="*/ 2422 h 3573"/>
                      <a:gd name="T30" fmla="*/ 5920 w 6245"/>
                      <a:gd name="T31" fmla="*/ 1432 h 3573"/>
                      <a:gd name="T32" fmla="*/ 4500 w 6245"/>
                      <a:gd name="T33" fmla="*/ 1510 h 3573"/>
                      <a:gd name="T34" fmla="*/ 5836 w 6245"/>
                      <a:gd name="T35" fmla="*/ 1890 h 3573"/>
                      <a:gd name="T36" fmla="*/ 5836 w 6245"/>
                      <a:gd name="T37" fmla="*/ 1689 h 3573"/>
                      <a:gd name="T38" fmla="*/ 4113 w 6245"/>
                      <a:gd name="T39" fmla="*/ 2760 h 3573"/>
                      <a:gd name="T40" fmla="*/ 3901 w 6245"/>
                      <a:gd name="T41" fmla="*/ 804 h 3573"/>
                      <a:gd name="T42" fmla="*/ 4113 w 6245"/>
                      <a:gd name="T43" fmla="*/ 2760 h 3573"/>
                      <a:gd name="T44" fmla="*/ 4380 w 6245"/>
                      <a:gd name="T45" fmla="*/ 1270 h 3573"/>
                      <a:gd name="T46" fmla="*/ 5754 w 6245"/>
                      <a:gd name="T47" fmla="*/ 563 h 3573"/>
                      <a:gd name="T48" fmla="*/ 4741 w 6245"/>
                      <a:gd name="T49" fmla="*/ 1071 h 3573"/>
                      <a:gd name="T50" fmla="*/ 5374 w 6245"/>
                      <a:gd name="T51" fmla="*/ 314 h 3573"/>
                      <a:gd name="T52" fmla="*/ 4380 w 6245"/>
                      <a:gd name="T53" fmla="*/ 677 h 3573"/>
                      <a:gd name="T54" fmla="*/ 272 w 6245"/>
                      <a:gd name="T55" fmla="*/ 1157 h 3573"/>
                      <a:gd name="T56" fmla="*/ 1865 w 6245"/>
                      <a:gd name="T57" fmla="*/ 1829 h 3573"/>
                      <a:gd name="T58" fmla="*/ 325 w 6245"/>
                      <a:gd name="T59" fmla="*/ 1432 h 3573"/>
                      <a:gd name="T60" fmla="*/ 409 w 6245"/>
                      <a:gd name="T61" fmla="*/ 1689 h 3573"/>
                      <a:gd name="T62" fmla="*/ 409 w 6245"/>
                      <a:gd name="T63" fmla="*/ 1890 h 3573"/>
                      <a:gd name="T64" fmla="*/ 272 w 6245"/>
                      <a:gd name="T65" fmla="*/ 2422 h 3573"/>
                      <a:gd name="T66" fmla="*/ 592 w 6245"/>
                      <a:gd name="T67" fmla="*/ 2169 h 3573"/>
                      <a:gd name="T68" fmla="*/ 1745 w 6245"/>
                      <a:gd name="T69" fmla="*/ 2069 h 3573"/>
                      <a:gd name="T70" fmla="*/ 2132 w 6245"/>
                      <a:gd name="T71" fmla="*/ 804 h 3573"/>
                      <a:gd name="T72" fmla="*/ 2344 w 6245"/>
                      <a:gd name="T73" fmla="*/ 2760 h 3573"/>
                      <a:gd name="T74" fmla="*/ 2132 w 6245"/>
                      <a:gd name="T75" fmla="*/ 804 h 3573"/>
                      <a:gd name="T76" fmla="*/ 1865 w 6245"/>
                      <a:gd name="T77" fmla="*/ 678 h 3573"/>
                      <a:gd name="T78" fmla="*/ 871 w 6245"/>
                      <a:gd name="T79" fmla="*/ 314 h 3573"/>
                      <a:gd name="T80" fmla="*/ 491 w 6245"/>
                      <a:gd name="T81" fmla="*/ 563 h 3573"/>
                      <a:gd name="T82" fmla="*/ 1865 w 6245"/>
                      <a:gd name="T83" fmla="*/ 1270 h 3573"/>
                      <a:gd name="T84" fmla="*/ 312 w 6245"/>
                      <a:gd name="T85" fmla="*/ 875 h 3573"/>
                      <a:gd name="T86" fmla="*/ 312 w 6245"/>
                      <a:gd name="T87" fmla="*/ 2703 h 3573"/>
                      <a:gd name="T88" fmla="*/ 1504 w 6245"/>
                      <a:gd name="T89" fmla="*/ 2508 h 3573"/>
                      <a:gd name="T90" fmla="*/ 1865 w 6245"/>
                      <a:gd name="T91" fmla="*/ 2544 h 3573"/>
                      <a:gd name="T92" fmla="*/ 312 w 6245"/>
                      <a:gd name="T93" fmla="*/ 2703 h 3573"/>
                      <a:gd name="T94" fmla="*/ 871 w 6245"/>
                      <a:gd name="T95" fmla="*/ 3265 h 3573"/>
                      <a:gd name="T96" fmla="*/ 1865 w 6245"/>
                      <a:gd name="T97" fmla="*/ 2893 h 3573"/>
                      <a:gd name="T98" fmla="*/ 1121 w 6245"/>
                      <a:gd name="T99" fmla="*/ 3307 h 3573"/>
                      <a:gd name="T100" fmla="*/ 2611 w 6245"/>
                      <a:gd name="T101" fmla="*/ 804 h 3573"/>
                      <a:gd name="T102" fmla="*/ 3634 w 6245"/>
                      <a:gd name="T103" fmla="*/ 2760 h 3573"/>
                      <a:gd name="T104" fmla="*/ 5124 w 6245"/>
                      <a:gd name="T105" fmla="*/ 3307 h 3573"/>
                      <a:gd name="T106" fmla="*/ 4379 w 6245"/>
                      <a:gd name="T107" fmla="*/ 2901 h 3573"/>
                      <a:gd name="T108" fmla="*/ 4380 w 6245"/>
                      <a:gd name="T109" fmla="*/ 2869 h 3573"/>
                      <a:gd name="T110" fmla="*/ 5124 w 6245"/>
                      <a:gd name="T111" fmla="*/ 3307 h 3573"/>
                      <a:gd name="T112" fmla="*/ 4380 w 6245"/>
                      <a:gd name="T113" fmla="*/ 2544 h 3573"/>
                      <a:gd name="T114" fmla="*/ 4741 w 6245"/>
                      <a:gd name="T115" fmla="*/ 2508 h 3573"/>
                      <a:gd name="T116" fmla="*/ 5933 w 6245"/>
                      <a:gd name="T117" fmla="*/ 2703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45" h="3573">
                        <a:moveTo>
                          <a:pt x="6135" y="1611"/>
                        </a:moveTo>
                        <a:cubicBezTo>
                          <a:pt x="6210" y="1449"/>
                          <a:pt x="6245" y="1276"/>
                          <a:pt x="6239" y="1096"/>
                        </a:cubicBezTo>
                        <a:cubicBezTo>
                          <a:pt x="6230" y="807"/>
                          <a:pt x="6110" y="535"/>
                          <a:pt x="5901" y="330"/>
                        </a:cubicBezTo>
                        <a:cubicBezTo>
                          <a:pt x="5692" y="125"/>
                          <a:pt x="5418" y="10"/>
                          <a:pt x="5128" y="6"/>
                        </a:cubicBezTo>
                        <a:cubicBezTo>
                          <a:pt x="4729" y="0"/>
                          <a:pt x="4362" y="202"/>
                          <a:pt x="4153" y="537"/>
                        </a:cubicBezTo>
                        <a:lnTo>
                          <a:pt x="2092" y="537"/>
                        </a:lnTo>
                        <a:cubicBezTo>
                          <a:pt x="1883" y="202"/>
                          <a:pt x="1517" y="0"/>
                          <a:pt x="1116" y="6"/>
                        </a:cubicBezTo>
                        <a:cubicBezTo>
                          <a:pt x="827" y="10"/>
                          <a:pt x="553" y="125"/>
                          <a:pt x="344" y="330"/>
                        </a:cubicBezTo>
                        <a:cubicBezTo>
                          <a:pt x="135" y="535"/>
                          <a:pt x="15" y="807"/>
                          <a:pt x="6" y="1096"/>
                        </a:cubicBezTo>
                        <a:cubicBezTo>
                          <a:pt x="0" y="1276"/>
                          <a:pt x="35" y="1449"/>
                          <a:pt x="110" y="1611"/>
                        </a:cubicBezTo>
                        <a:cubicBezTo>
                          <a:pt x="163" y="1724"/>
                          <a:pt x="163" y="1855"/>
                          <a:pt x="110" y="1968"/>
                        </a:cubicBezTo>
                        <a:cubicBezTo>
                          <a:pt x="35" y="2130"/>
                          <a:pt x="0" y="2303"/>
                          <a:pt x="6" y="2483"/>
                        </a:cubicBezTo>
                        <a:cubicBezTo>
                          <a:pt x="15" y="2772"/>
                          <a:pt x="135" y="3044"/>
                          <a:pt x="344" y="3249"/>
                        </a:cubicBezTo>
                        <a:cubicBezTo>
                          <a:pt x="553" y="3454"/>
                          <a:pt x="827" y="3569"/>
                          <a:pt x="1117" y="3573"/>
                        </a:cubicBezTo>
                        <a:cubicBezTo>
                          <a:pt x="1122" y="3573"/>
                          <a:pt x="1128" y="3573"/>
                          <a:pt x="1134" y="3573"/>
                        </a:cubicBezTo>
                        <a:cubicBezTo>
                          <a:pt x="1535" y="3573"/>
                          <a:pt x="1897" y="3367"/>
                          <a:pt x="2101" y="3026"/>
                        </a:cubicBezTo>
                        <a:lnTo>
                          <a:pt x="4143" y="3026"/>
                        </a:lnTo>
                        <a:cubicBezTo>
                          <a:pt x="4348" y="3367"/>
                          <a:pt x="4710" y="3573"/>
                          <a:pt x="5111" y="3573"/>
                        </a:cubicBezTo>
                        <a:cubicBezTo>
                          <a:pt x="5117" y="3573"/>
                          <a:pt x="5123" y="3573"/>
                          <a:pt x="5128" y="3573"/>
                        </a:cubicBezTo>
                        <a:cubicBezTo>
                          <a:pt x="5418" y="3569"/>
                          <a:pt x="5692" y="3454"/>
                          <a:pt x="5901" y="3249"/>
                        </a:cubicBezTo>
                        <a:cubicBezTo>
                          <a:pt x="6110" y="3044"/>
                          <a:pt x="6230" y="2772"/>
                          <a:pt x="6239" y="2483"/>
                        </a:cubicBezTo>
                        <a:cubicBezTo>
                          <a:pt x="6245" y="2303"/>
                          <a:pt x="6210" y="2130"/>
                          <a:pt x="6135" y="1968"/>
                        </a:cubicBezTo>
                        <a:cubicBezTo>
                          <a:pt x="6082" y="1855"/>
                          <a:pt x="6082" y="1724"/>
                          <a:pt x="6135" y="1611"/>
                        </a:cubicBezTo>
                        <a:close/>
                        <a:moveTo>
                          <a:pt x="5973" y="2422"/>
                        </a:moveTo>
                        <a:cubicBezTo>
                          <a:pt x="5277" y="2600"/>
                          <a:pt x="4568" y="2124"/>
                          <a:pt x="4380" y="1985"/>
                        </a:cubicBezTo>
                        <a:lnTo>
                          <a:pt x="4380" y="1750"/>
                        </a:lnTo>
                        <a:cubicBezTo>
                          <a:pt x="4475" y="1812"/>
                          <a:pt x="4598" y="1883"/>
                          <a:pt x="4741" y="1949"/>
                        </a:cubicBezTo>
                        <a:cubicBezTo>
                          <a:pt x="5055" y="2095"/>
                          <a:pt x="5364" y="2169"/>
                          <a:pt x="5654" y="2169"/>
                        </a:cubicBezTo>
                        <a:cubicBezTo>
                          <a:pt x="5745" y="2169"/>
                          <a:pt x="5834" y="2162"/>
                          <a:pt x="5920" y="2147"/>
                        </a:cubicBezTo>
                        <a:cubicBezTo>
                          <a:pt x="5953" y="2235"/>
                          <a:pt x="5971" y="2327"/>
                          <a:pt x="5973" y="2422"/>
                        </a:cubicBezTo>
                        <a:close/>
                        <a:moveTo>
                          <a:pt x="5973" y="1157"/>
                        </a:moveTo>
                        <a:cubicBezTo>
                          <a:pt x="5971" y="1252"/>
                          <a:pt x="5953" y="1344"/>
                          <a:pt x="5920" y="1432"/>
                        </a:cubicBezTo>
                        <a:cubicBezTo>
                          <a:pt x="5467" y="1355"/>
                          <a:pt x="5031" y="1492"/>
                          <a:pt x="4719" y="1640"/>
                        </a:cubicBezTo>
                        <a:cubicBezTo>
                          <a:pt x="4634" y="1594"/>
                          <a:pt x="4560" y="1549"/>
                          <a:pt x="4500" y="1510"/>
                        </a:cubicBezTo>
                        <a:cubicBezTo>
                          <a:pt x="4783" y="1324"/>
                          <a:pt x="5381" y="1006"/>
                          <a:pt x="5973" y="1157"/>
                        </a:cubicBezTo>
                        <a:close/>
                        <a:moveTo>
                          <a:pt x="5836" y="1890"/>
                        </a:moveTo>
                        <a:cubicBezTo>
                          <a:pt x="5560" y="1928"/>
                          <a:pt x="5288" y="1874"/>
                          <a:pt x="5053" y="1789"/>
                        </a:cubicBezTo>
                        <a:cubicBezTo>
                          <a:pt x="5376" y="1673"/>
                          <a:pt x="5639" y="1662"/>
                          <a:pt x="5836" y="1689"/>
                        </a:cubicBezTo>
                        <a:cubicBezTo>
                          <a:pt x="5826" y="1756"/>
                          <a:pt x="5826" y="1823"/>
                          <a:pt x="5836" y="1890"/>
                        </a:cubicBezTo>
                        <a:close/>
                        <a:moveTo>
                          <a:pt x="4113" y="2760"/>
                        </a:moveTo>
                        <a:lnTo>
                          <a:pt x="3901" y="2760"/>
                        </a:lnTo>
                        <a:lnTo>
                          <a:pt x="3901" y="804"/>
                        </a:lnTo>
                        <a:lnTo>
                          <a:pt x="4113" y="804"/>
                        </a:lnTo>
                        <a:lnTo>
                          <a:pt x="4113" y="2760"/>
                        </a:lnTo>
                        <a:close/>
                        <a:moveTo>
                          <a:pt x="4741" y="1071"/>
                        </a:moveTo>
                        <a:cubicBezTo>
                          <a:pt x="4598" y="1137"/>
                          <a:pt x="4475" y="1209"/>
                          <a:pt x="4380" y="1270"/>
                        </a:cubicBezTo>
                        <a:lnTo>
                          <a:pt x="4380" y="1035"/>
                        </a:lnTo>
                        <a:cubicBezTo>
                          <a:pt x="4548" y="910"/>
                          <a:pt x="5134" y="516"/>
                          <a:pt x="5754" y="563"/>
                        </a:cubicBezTo>
                        <a:cubicBezTo>
                          <a:pt x="5836" y="654"/>
                          <a:pt x="5897" y="761"/>
                          <a:pt x="5933" y="875"/>
                        </a:cubicBezTo>
                        <a:cubicBezTo>
                          <a:pt x="5567" y="810"/>
                          <a:pt x="5158" y="877"/>
                          <a:pt x="4741" y="1071"/>
                        </a:cubicBezTo>
                        <a:close/>
                        <a:moveTo>
                          <a:pt x="5124" y="272"/>
                        </a:moveTo>
                        <a:cubicBezTo>
                          <a:pt x="5210" y="274"/>
                          <a:pt x="5294" y="288"/>
                          <a:pt x="5374" y="314"/>
                        </a:cubicBezTo>
                        <a:cubicBezTo>
                          <a:pt x="4958" y="378"/>
                          <a:pt x="4598" y="570"/>
                          <a:pt x="4380" y="710"/>
                        </a:cubicBezTo>
                        <a:lnTo>
                          <a:pt x="4380" y="677"/>
                        </a:lnTo>
                        <a:cubicBezTo>
                          <a:pt x="4539" y="422"/>
                          <a:pt x="4819" y="268"/>
                          <a:pt x="5124" y="272"/>
                        </a:cubicBezTo>
                        <a:close/>
                        <a:moveTo>
                          <a:pt x="272" y="1157"/>
                        </a:moveTo>
                        <a:cubicBezTo>
                          <a:pt x="968" y="979"/>
                          <a:pt x="1677" y="1455"/>
                          <a:pt x="1865" y="1594"/>
                        </a:cubicBezTo>
                        <a:lnTo>
                          <a:pt x="1865" y="1829"/>
                        </a:lnTo>
                        <a:cubicBezTo>
                          <a:pt x="1770" y="1767"/>
                          <a:pt x="1647" y="1696"/>
                          <a:pt x="1504" y="1630"/>
                        </a:cubicBezTo>
                        <a:cubicBezTo>
                          <a:pt x="1092" y="1438"/>
                          <a:pt x="687" y="1371"/>
                          <a:pt x="325" y="1432"/>
                        </a:cubicBezTo>
                        <a:cubicBezTo>
                          <a:pt x="292" y="1344"/>
                          <a:pt x="274" y="1252"/>
                          <a:pt x="272" y="1157"/>
                        </a:cubicBezTo>
                        <a:close/>
                        <a:moveTo>
                          <a:pt x="409" y="1689"/>
                        </a:moveTo>
                        <a:cubicBezTo>
                          <a:pt x="685" y="1651"/>
                          <a:pt x="957" y="1705"/>
                          <a:pt x="1192" y="1790"/>
                        </a:cubicBezTo>
                        <a:cubicBezTo>
                          <a:pt x="869" y="1906"/>
                          <a:pt x="606" y="1917"/>
                          <a:pt x="409" y="1890"/>
                        </a:cubicBezTo>
                        <a:cubicBezTo>
                          <a:pt x="419" y="1823"/>
                          <a:pt x="419" y="1755"/>
                          <a:pt x="409" y="1689"/>
                        </a:cubicBezTo>
                        <a:close/>
                        <a:moveTo>
                          <a:pt x="272" y="2422"/>
                        </a:moveTo>
                        <a:cubicBezTo>
                          <a:pt x="274" y="2327"/>
                          <a:pt x="292" y="2235"/>
                          <a:pt x="325" y="2147"/>
                        </a:cubicBezTo>
                        <a:cubicBezTo>
                          <a:pt x="415" y="2162"/>
                          <a:pt x="504" y="2169"/>
                          <a:pt x="592" y="2169"/>
                        </a:cubicBezTo>
                        <a:cubicBezTo>
                          <a:pt x="946" y="2169"/>
                          <a:pt x="1275" y="2058"/>
                          <a:pt x="1526" y="1939"/>
                        </a:cubicBezTo>
                        <a:cubicBezTo>
                          <a:pt x="1611" y="1985"/>
                          <a:pt x="1685" y="2030"/>
                          <a:pt x="1745" y="2069"/>
                        </a:cubicBezTo>
                        <a:cubicBezTo>
                          <a:pt x="1461" y="2254"/>
                          <a:pt x="862" y="2572"/>
                          <a:pt x="272" y="2422"/>
                        </a:cubicBezTo>
                        <a:close/>
                        <a:moveTo>
                          <a:pt x="2132" y="804"/>
                        </a:moveTo>
                        <a:lnTo>
                          <a:pt x="2344" y="804"/>
                        </a:lnTo>
                        <a:lnTo>
                          <a:pt x="2344" y="2760"/>
                        </a:lnTo>
                        <a:lnTo>
                          <a:pt x="2132" y="2760"/>
                        </a:lnTo>
                        <a:lnTo>
                          <a:pt x="2132" y="804"/>
                        </a:lnTo>
                        <a:close/>
                        <a:moveTo>
                          <a:pt x="1120" y="272"/>
                        </a:moveTo>
                        <a:cubicBezTo>
                          <a:pt x="1426" y="268"/>
                          <a:pt x="1706" y="422"/>
                          <a:pt x="1865" y="678"/>
                        </a:cubicBezTo>
                        <a:lnTo>
                          <a:pt x="1865" y="711"/>
                        </a:lnTo>
                        <a:cubicBezTo>
                          <a:pt x="1647" y="570"/>
                          <a:pt x="1287" y="378"/>
                          <a:pt x="871" y="314"/>
                        </a:cubicBezTo>
                        <a:cubicBezTo>
                          <a:pt x="951" y="288"/>
                          <a:pt x="1035" y="274"/>
                          <a:pt x="1120" y="272"/>
                        </a:cubicBezTo>
                        <a:close/>
                        <a:moveTo>
                          <a:pt x="491" y="563"/>
                        </a:moveTo>
                        <a:cubicBezTo>
                          <a:pt x="1111" y="516"/>
                          <a:pt x="1697" y="910"/>
                          <a:pt x="1865" y="1035"/>
                        </a:cubicBezTo>
                        <a:lnTo>
                          <a:pt x="1865" y="1270"/>
                        </a:lnTo>
                        <a:cubicBezTo>
                          <a:pt x="1770" y="1209"/>
                          <a:pt x="1647" y="1137"/>
                          <a:pt x="1504" y="1071"/>
                        </a:cubicBezTo>
                        <a:cubicBezTo>
                          <a:pt x="1087" y="877"/>
                          <a:pt x="677" y="810"/>
                          <a:pt x="312" y="875"/>
                        </a:cubicBezTo>
                        <a:cubicBezTo>
                          <a:pt x="348" y="761"/>
                          <a:pt x="409" y="654"/>
                          <a:pt x="491" y="563"/>
                        </a:cubicBezTo>
                        <a:close/>
                        <a:moveTo>
                          <a:pt x="312" y="2703"/>
                        </a:moveTo>
                        <a:cubicBezTo>
                          <a:pt x="402" y="2719"/>
                          <a:pt x="496" y="2728"/>
                          <a:pt x="591" y="2728"/>
                        </a:cubicBezTo>
                        <a:cubicBezTo>
                          <a:pt x="881" y="2728"/>
                          <a:pt x="1190" y="2654"/>
                          <a:pt x="1504" y="2508"/>
                        </a:cubicBezTo>
                        <a:cubicBezTo>
                          <a:pt x="1647" y="2442"/>
                          <a:pt x="1770" y="2370"/>
                          <a:pt x="1865" y="2309"/>
                        </a:cubicBezTo>
                        <a:lnTo>
                          <a:pt x="1865" y="2544"/>
                        </a:lnTo>
                        <a:cubicBezTo>
                          <a:pt x="1697" y="2669"/>
                          <a:pt x="1111" y="3063"/>
                          <a:pt x="491" y="3016"/>
                        </a:cubicBezTo>
                        <a:cubicBezTo>
                          <a:pt x="409" y="2925"/>
                          <a:pt x="348" y="2818"/>
                          <a:pt x="312" y="2703"/>
                        </a:cubicBezTo>
                        <a:close/>
                        <a:moveTo>
                          <a:pt x="1121" y="3307"/>
                        </a:moveTo>
                        <a:cubicBezTo>
                          <a:pt x="1035" y="3305"/>
                          <a:pt x="951" y="3291"/>
                          <a:pt x="871" y="3265"/>
                        </a:cubicBezTo>
                        <a:cubicBezTo>
                          <a:pt x="1287" y="3201"/>
                          <a:pt x="1647" y="3009"/>
                          <a:pt x="1865" y="2868"/>
                        </a:cubicBezTo>
                        <a:lnTo>
                          <a:pt x="1865" y="2893"/>
                        </a:lnTo>
                        <a:cubicBezTo>
                          <a:pt x="1865" y="2896"/>
                          <a:pt x="1865" y="2898"/>
                          <a:pt x="1866" y="2901"/>
                        </a:cubicBezTo>
                        <a:cubicBezTo>
                          <a:pt x="1706" y="3157"/>
                          <a:pt x="1427" y="3311"/>
                          <a:pt x="1121" y="3307"/>
                        </a:cubicBezTo>
                        <a:close/>
                        <a:moveTo>
                          <a:pt x="2611" y="2760"/>
                        </a:moveTo>
                        <a:lnTo>
                          <a:pt x="2611" y="804"/>
                        </a:lnTo>
                        <a:lnTo>
                          <a:pt x="3634" y="804"/>
                        </a:lnTo>
                        <a:lnTo>
                          <a:pt x="3634" y="2760"/>
                        </a:lnTo>
                        <a:lnTo>
                          <a:pt x="2611" y="2760"/>
                        </a:lnTo>
                        <a:close/>
                        <a:moveTo>
                          <a:pt x="5124" y="3307"/>
                        </a:moveTo>
                        <a:cubicBezTo>
                          <a:pt x="5120" y="3307"/>
                          <a:pt x="5115" y="3307"/>
                          <a:pt x="5111" y="3307"/>
                        </a:cubicBezTo>
                        <a:cubicBezTo>
                          <a:pt x="4810" y="3307"/>
                          <a:pt x="4536" y="3154"/>
                          <a:pt x="4379" y="2901"/>
                        </a:cubicBezTo>
                        <a:cubicBezTo>
                          <a:pt x="4379" y="2898"/>
                          <a:pt x="4380" y="2896"/>
                          <a:pt x="4380" y="2893"/>
                        </a:cubicBezTo>
                        <a:lnTo>
                          <a:pt x="4380" y="2869"/>
                        </a:lnTo>
                        <a:cubicBezTo>
                          <a:pt x="4598" y="3009"/>
                          <a:pt x="4958" y="3201"/>
                          <a:pt x="5374" y="3265"/>
                        </a:cubicBezTo>
                        <a:cubicBezTo>
                          <a:pt x="5294" y="3291"/>
                          <a:pt x="5210" y="3305"/>
                          <a:pt x="5124" y="3307"/>
                        </a:cubicBezTo>
                        <a:close/>
                        <a:moveTo>
                          <a:pt x="5754" y="3016"/>
                        </a:moveTo>
                        <a:cubicBezTo>
                          <a:pt x="5134" y="3063"/>
                          <a:pt x="4548" y="2669"/>
                          <a:pt x="4380" y="2544"/>
                        </a:cubicBezTo>
                        <a:lnTo>
                          <a:pt x="4380" y="2309"/>
                        </a:lnTo>
                        <a:cubicBezTo>
                          <a:pt x="4475" y="2370"/>
                          <a:pt x="4598" y="2442"/>
                          <a:pt x="4741" y="2508"/>
                        </a:cubicBezTo>
                        <a:cubicBezTo>
                          <a:pt x="5055" y="2654"/>
                          <a:pt x="5364" y="2728"/>
                          <a:pt x="5654" y="2728"/>
                        </a:cubicBezTo>
                        <a:cubicBezTo>
                          <a:pt x="5749" y="2728"/>
                          <a:pt x="5842" y="2719"/>
                          <a:pt x="5933" y="2703"/>
                        </a:cubicBezTo>
                        <a:cubicBezTo>
                          <a:pt x="5897" y="2818"/>
                          <a:pt x="5836" y="2925"/>
                          <a:pt x="5754" y="3016"/>
                        </a:cubicBezTo>
                        <a:close/>
                      </a:path>
                    </a:pathLst>
                  </a:custGeom>
                  <a:solidFill>
                    <a:srgbClr val="3F9B67"/>
                  </a:solidFill>
                  <a:ln>
                    <a:noFill/>
                  </a:ln>
                </p:spPr>
                <p:txBody>
                  <a:bodyPr/>
                  <a:lstStyle/>
                  <a:p>
                    <a:endParaRPr lang="zh-CN" altLang="en-US"/>
                  </a:p>
                </p:txBody>
              </p:sp>
            </p:grpSp>
            <p:sp>
              <p:nvSpPr>
                <p:cNvPr id="189" name="矩形 188"/>
                <p:cNvSpPr/>
                <p:nvPr/>
              </p:nvSpPr>
              <p:spPr>
                <a:xfrm>
                  <a:off x="1302853" y="814463"/>
                  <a:ext cx="415498"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纱</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768004" y="1824866"/>
                <a:ext cx="4984859" cy="982307"/>
                <a:chOff x="768004" y="1751757"/>
                <a:chExt cx="4984859" cy="982307"/>
              </a:xfrm>
            </p:grpSpPr>
            <p:grpSp>
              <p:nvGrpSpPr>
                <p:cNvPr id="169" name="组合 168"/>
                <p:cNvGrpSpPr/>
                <p:nvPr/>
              </p:nvGrpSpPr>
              <p:grpSpPr>
                <a:xfrm>
                  <a:off x="768004" y="1751757"/>
                  <a:ext cx="4827583" cy="982307"/>
                  <a:chOff x="768004" y="814463"/>
                  <a:chExt cx="4827583" cy="982307"/>
                </a:xfrm>
              </p:grpSpPr>
              <p:grpSp>
                <p:nvGrpSpPr>
                  <p:cNvPr id="173" name="组合 172"/>
                  <p:cNvGrpSpPr/>
                  <p:nvPr/>
                </p:nvGrpSpPr>
                <p:grpSpPr>
                  <a:xfrm>
                    <a:off x="768005" y="1147205"/>
                    <a:ext cx="1727271" cy="307777"/>
                    <a:chOff x="768005" y="1147205"/>
                    <a:chExt cx="1727271" cy="307777"/>
                  </a:xfrm>
                </p:grpSpPr>
                <p:sp>
                  <p:nvSpPr>
                    <p:cNvPr id="183" name="箭头: 五边形 41"/>
                    <p:cNvSpPr/>
                    <p:nvPr/>
                  </p:nvSpPr>
                  <p:spPr>
                    <a:xfrm>
                      <a:off x="1555401" y="1234771"/>
                      <a:ext cx="89598"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84" name="文本框 42"/>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85" name="文本框 43"/>
                    <p:cNvSpPr txBox="1"/>
                    <p:nvPr/>
                  </p:nvSpPr>
                  <p:spPr>
                    <a:xfrm>
                      <a:off x="1627731" y="1147205"/>
                      <a:ext cx="86754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200</a:t>
                      </a:r>
                      <a:r>
                        <a:rPr lang="zh-CN" altLang="en-US" sz="1400">
                          <a:latin typeface="微软雅黑" panose="020B0503020204020204" pitchFamily="34" charset="-122"/>
                          <a:ea typeface="微软雅黑" panose="020B0503020204020204" pitchFamily="34" charset="-122"/>
                        </a:rPr>
                        <a:t>台</a:t>
                      </a:r>
                      <a:endParaRPr lang="zh-CN" altLang="en-US" sz="1400" dirty="0">
                        <a:latin typeface="微软雅黑" panose="020B0503020204020204" pitchFamily="34" charset="-122"/>
                        <a:ea typeface="微软雅黑" panose="020B0503020204020204" pitchFamily="34" charset="-122"/>
                      </a:endParaRPr>
                    </a:p>
                  </p:txBody>
                </p:sp>
              </p:grpSp>
              <p:grpSp>
                <p:nvGrpSpPr>
                  <p:cNvPr id="174" name="组合 173"/>
                  <p:cNvGrpSpPr/>
                  <p:nvPr/>
                </p:nvGrpSpPr>
                <p:grpSpPr>
                  <a:xfrm>
                    <a:off x="768005" y="1318524"/>
                    <a:ext cx="1836128" cy="327535"/>
                    <a:chOff x="768005" y="1318524"/>
                    <a:chExt cx="1836128" cy="327535"/>
                  </a:xfrm>
                </p:grpSpPr>
                <p:sp>
                  <p:nvSpPr>
                    <p:cNvPr id="180" name="箭头: 五边形 37"/>
                    <p:cNvSpPr/>
                    <p:nvPr/>
                  </p:nvSpPr>
                  <p:spPr>
                    <a:xfrm>
                      <a:off x="1555400" y="1406090"/>
                      <a:ext cx="162951" cy="110447"/>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81" name="文本框 38"/>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82" name="文本框 39"/>
                    <p:cNvSpPr txBox="1"/>
                    <p:nvPr/>
                  </p:nvSpPr>
                  <p:spPr>
                    <a:xfrm>
                      <a:off x="1630790" y="1338282"/>
                      <a:ext cx="973343"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3800</a:t>
                      </a:r>
                      <a:r>
                        <a:rPr lang="zh-CN" altLang="en-US" sz="1400">
                          <a:latin typeface="微软雅黑" panose="020B0503020204020204" pitchFamily="34" charset="-122"/>
                          <a:ea typeface="微软雅黑" panose="020B0503020204020204" pitchFamily="34" charset="-122"/>
                        </a:rPr>
                        <a:t>台</a:t>
                      </a:r>
                      <a:endParaRPr lang="zh-CN" altLang="en-US" sz="1400" dirty="0">
                        <a:latin typeface="微软雅黑" panose="020B0503020204020204" pitchFamily="34" charset="-122"/>
                        <a:ea typeface="微软雅黑" panose="020B0503020204020204" pitchFamily="34" charset="-122"/>
                      </a:endParaRPr>
                    </a:p>
                  </p:txBody>
                </p:sp>
              </p:grpSp>
              <p:grpSp>
                <p:nvGrpSpPr>
                  <p:cNvPr id="175" name="组合 174"/>
                  <p:cNvGrpSpPr/>
                  <p:nvPr/>
                </p:nvGrpSpPr>
                <p:grpSpPr>
                  <a:xfrm>
                    <a:off x="768004" y="1488993"/>
                    <a:ext cx="4827583" cy="307777"/>
                    <a:chOff x="768004" y="1488993"/>
                    <a:chExt cx="4827583" cy="307777"/>
                  </a:xfrm>
                </p:grpSpPr>
                <p:sp>
                  <p:nvSpPr>
                    <p:cNvPr id="177" name="箭头: 五边形 33"/>
                    <p:cNvSpPr/>
                    <p:nvPr/>
                  </p:nvSpPr>
                  <p:spPr>
                    <a:xfrm>
                      <a:off x="1555400" y="1576560"/>
                      <a:ext cx="3130900" cy="123598"/>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78" name="文本框 34"/>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79" name="文本框 35"/>
                    <p:cNvSpPr txBox="1"/>
                    <p:nvPr/>
                  </p:nvSpPr>
                  <p:spPr>
                    <a:xfrm>
                      <a:off x="4691172" y="1488993"/>
                      <a:ext cx="90441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1.88</a:t>
                      </a:r>
                      <a:r>
                        <a:rPr lang="zh-CN" altLang="en-US" sz="1400">
                          <a:latin typeface="微软雅黑" panose="020B0503020204020204" pitchFamily="34" charset="-122"/>
                          <a:ea typeface="微软雅黑" panose="020B0503020204020204" pitchFamily="34" charset="-122"/>
                        </a:rPr>
                        <a:t>亿</a:t>
                      </a:r>
                      <a:r>
                        <a:rPr lang="zh-CN" altLang="en-US" sz="1400" dirty="0">
                          <a:latin typeface="微软雅黑" panose="020B0503020204020204" pitchFamily="34" charset="-122"/>
                          <a:ea typeface="微软雅黑" panose="020B0503020204020204" pitchFamily="34" charset="-122"/>
                        </a:rPr>
                        <a:t>台</a:t>
                      </a:r>
                      <a:endParaRPr lang="zh-CN" altLang="en-US" sz="1400" dirty="0">
                        <a:latin typeface="微软雅黑" panose="020B0503020204020204" pitchFamily="34" charset="-122"/>
                        <a:ea typeface="微软雅黑" panose="020B0503020204020204" pitchFamily="34" charset="-122"/>
                      </a:endParaRPr>
                    </a:p>
                  </p:txBody>
                </p:sp>
              </p:grpSp>
              <p:sp>
                <p:nvSpPr>
                  <p:cNvPr id="176" name="矩形 175"/>
                  <p:cNvSpPr/>
                  <p:nvPr/>
                </p:nvSpPr>
                <p:spPr>
                  <a:xfrm>
                    <a:off x="1302853" y="814463"/>
                    <a:ext cx="1338828"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彩色电视机</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70" name="television_364766"/>
                <p:cNvSpPr>
                  <a:spLocks noChangeAspect="1"/>
                </p:cNvSpPr>
                <p:nvPr/>
              </p:nvSpPr>
              <p:spPr bwMode="auto">
                <a:xfrm>
                  <a:off x="2425180" y="2149171"/>
                  <a:ext cx="182922" cy="182750"/>
                </a:xfrm>
                <a:custGeom>
                  <a:avLst/>
                  <a:gdLst>
                    <a:gd name="connsiteX0" fmla="*/ 491524 w 606914"/>
                    <a:gd name="connsiteY0" fmla="*/ 416021 h 606343"/>
                    <a:gd name="connsiteX1" fmla="*/ 468586 w 606914"/>
                    <a:gd name="connsiteY1" fmla="*/ 439023 h 606343"/>
                    <a:gd name="connsiteX2" fmla="*/ 491524 w 606914"/>
                    <a:gd name="connsiteY2" fmla="*/ 462114 h 606343"/>
                    <a:gd name="connsiteX3" fmla="*/ 514462 w 606914"/>
                    <a:gd name="connsiteY3" fmla="*/ 439023 h 606343"/>
                    <a:gd name="connsiteX4" fmla="*/ 491524 w 606914"/>
                    <a:gd name="connsiteY4" fmla="*/ 416021 h 606343"/>
                    <a:gd name="connsiteX5" fmla="*/ 491524 w 606914"/>
                    <a:gd name="connsiteY5" fmla="*/ 382368 h 606343"/>
                    <a:gd name="connsiteX6" fmla="*/ 548153 w 606914"/>
                    <a:gd name="connsiteY6" fmla="*/ 439023 h 606343"/>
                    <a:gd name="connsiteX7" fmla="*/ 491524 w 606914"/>
                    <a:gd name="connsiteY7" fmla="*/ 495767 h 606343"/>
                    <a:gd name="connsiteX8" fmla="*/ 434895 w 606914"/>
                    <a:gd name="connsiteY8" fmla="*/ 439023 h 606343"/>
                    <a:gd name="connsiteX9" fmla="*/ 491524 w 606914"/>
                    <a:gd name="connsiteY9" fmla="*/ 382368 h 606343"/>
                    <a:gd name="connsiteX10" fmla="*/ 491524 w 606914"/>
                    <a:gd name="connsiteY10" fmla="*/ 273973 h 606343"/>
                    <a:gd name="connsiteX11" fmla="*/ 468586 w 606914"/>
                    <a:gd name="connsiteY11" fmla="*/ 297064 h 606343"/>
                    <a:gd name="connsiteX12" fmla="*/ 491524 w 606914"/>
                    <a:gd name="connsiteY12" fmla="*/ 320066 h 606343"/>
                    <a:gd name="connsiteX13" fmla="*/ 514462 w 606914"/>
                    <a:gd name="connsiteY13" fmla="*/ 297064 h 606343"/>
                    <a:gd name="connsiteX14" fmla="*/ 491524 w 606914"/>
                    <a:gd name="connsiteY14" fmla="*/ 273973 h 606343"/>
                    <a:gd name="connsiteX15" fmla="*/ 118007 w 606914"/>
                    <a:gd name="connsiteY15" fmla="*/ 256649 h 606343"/>
                    <a:gd name="connsiteX16" fmla="*/ 101158 w 606914"/>
                    <a:gd name="connsiteY16" fmla="*/ 273474 h 606343"/>
                    <a:gd name="connsiteX17" fmla="*/ 101158 w 606914"/>
                    <a:gd name="connsiteY17" fmla="*/ 289673 h 606343"/>
                    <a:gd name="connsiteX18" fmla="*/ 141219 w 606914"/>
                    <a:gd name="connsiteY18" fmla="*/ 289673 h 606343"/>
                    <a:gd name="connsiteX19" fmla="*/ 158068 w 606914"/>
                    <a:gd name="connsiteY19" fmla="*/ 306498 h 606343"/>
                    <a:gd name="connsiteX20" fmla="*/ 141219 w 606914"/>
                    <a:gd name="connsiteY20" fmla="*/ 323323 h 606343"/>
                    <a:gd name="connsiteX21" fmla="*/ 101158 w 606914"/>
                    <a:gd name="connsiteY21" fmla="*/ 323323 h 606343"/>
                    <a:gd name="connsiteX22" fmla="*/ 101158 w 606914"/>
                    <a:gd name="connsiteY22" fmla="*/ 356974 h 606343"/>
                    <a:gd name="connsiteX23" fmla="*/ 107521 w 606914"/>
                    <a:gd name="connsiteY23" fmla="*/ 356974 h 606343"/>
                    <a:gd name="connsiteX24" fmla="*/ 124370 w 606914"/>
                    <a:gd name="connsiteY24" fmla="*/ 373799 h 606343"/>
                    <a:gd name="connsiteX25" fmla="*/ 107521 w 606914"/>
                    <a:gd name="connsiteY25" fmla="*/ 390624 h 606343"/>
                    <a:gd name="connsiteX26" fmla="*/ 101158 w 606914"/>
                    <a:gd name="connsiteY26" fmla="*/ 390624 h 606343"/>
                    <a:gd name="connsiteX27" fmla="*/ 101158 w 606914"/>
                    <a:gd name="connsiteY27" fmla="*/ 471260 h 606343"/>
                    <a:gd name="connsiteX28" fmla="*/ 118007 w 606914"/>
                    <a:gd name="connsiteY28" fmla="*/ 488085 h 606343"/>
                    <a:gd name="connsiteX29" fmla="*/ 362403 w 606914"/>
                    <a:gd name="connsiteY29" fmla="*/ 488085 h 606343"/>
                    <a:gd name="connsiteX30" fmla="*/ 379252 w 606914"/>
                    <a:gd name="connsiteY30" fmla="*/ 471260 h 606343"/>
                    <a:gd name="connsiteX31" fmla="*/ 379252 w 606914"/>
                    <a:gd name="connsiteY31" fmla="*/ 273474 h 606343"/>
                    <a:gd name="connsiteX32" fmla="*/ 362403 w 606914"/>
                    <a:gd name="connsiteY32" fmla="*/ 256649 h 606343"/>
                    <a:gd name="connsiteX33" fmla="*/ 491524 w 606914"/>
                    <a:gd name="connsiteY33" fmla="*/ 240320 h 606343"/>
                    <a:gd name="connsiteX34" fmla="*/ 548153 w 606914"/>
                    <a:gd name="connsiteY34" fmla="*/ 297064 h 606343"/>
                    <a:gd name="connsiteX35" fmla="*/ 491524 w 606914"/>
                    <a:gd name="connsiteY35" fmla="*/ 353719 h 606343"/>
                    <a:gd name="connsiteX36" fmla="*/ 434895 w 606914"/>
                    <a:gd name="connsiteY36" fmla="*/ 297064 h 606343"/>
                    <a:gd name="connsiteX37" fmla="*/ 491524 w 606914"/>
                    <a:gd name="connsiteY37" fmla="*/ 240320 h 606343"/>
                    <a:gd name="connsiteX38" fmla="*/ 118007 w 606914"/>
                    <a:gd name="connsiteY38" fmla="*/ 222820 h 606343"/>
                    <a:gd name="connsiteX39" fmla="*/ 362403 w 606914"/>
                    <a:gd name="connsiteY39" fmla="*/ 222820 h 606343"/>
                    <a:gd name="connsiteX40" fmla="*/ 412949 w 606914"/>
                    <a:gd name="connsiteY40" fmla="*/ 273295 h 606343"/>
                    <a:gd name="connsiteX41" fmla="*/ 412949 w 606914"/>
                    <a:gd name="connsiteY41" fmla="*/ 471260 h 606343"/>
                    <a:gd name="connsiteX42" fmla="*/ 362403 w 606914"/>
                    <a:gd name="connsiteY42" fmla="*/ 521735 h 606343"/>
                    <a:gd name="connsiteX43" fmla="*/ 118007 w 606914"/>
                    <a:gd name="connsiteY43" fmla="*/ 521735 h 606343"/>
                    <a:gd name="connsiteX44" fmla="*/ 67461 w 606914"/>
                    <a:gd name="connsiteY44" fmla="*/ 471260 h 606343"/>
                    <a:gd name="connsiteX45" fmla="*/ 67461 w 606914"/>
                    <a:gd name="connsiteY45" fmla="*/ 273295 h 606343"/>
                    <a:gd name="connsiteX46" fmla="*/ 118007 w 606914"/>
                    <a:gd name="connsiteY46" fmla="*/ 222820 h 606343"/>
                    <a:gd name="connsiteX47" fmla="*/ 50546 w 606914"/>
                    <a:gd name="connsiteY47" fmla="*/ 188990 h 606343"/>
                    <a:gd name="connsiteX48" fmla="*/ 33698 w 606914"/>
                    <a:gd name="connsiteY48" fmla="*/ 205813 h 606343"/>
                    <a:gd name="connsiteX49" fmla="*/ 33698 w 606914"/>
                    <a:gd name="connsiteY49" fmla="*/ 538872 h 606343"/>
                    <a:gd name="connsiteX50" fmla="*/ 50546 w 606914"/>
                    <a:gd name="connsiteY50" fmla="*/ 555695 h 606343"/>
                    <a:gd name="connsiteX51" fmla="*/ 556458 w 606914"/>
                    <a:gd name="connsiteY51" fmla="*/ 555695 h 606343"/>
                    <a:gd name="connsiteX52" fmla="*/ 573306 w 606914"/>
                    <a:gd name="connsiteY52" fmla="*/ 538872 h 606343"/>
                    <a:gd name="connsiteX53" fmla="*/ 573217 w 606914"/>
                    <a:gd name="connsiteY53" fmla="*/ 538872 h 606343"/>
                    <a:gd name="connsiteX54" fmla="*/ 573217 w 606914"/>
                    <a:gd name="connsiteY54" fmla="*/ 205813 h 606343"/>
                    <a:gd name="connsiteX55" fmla="*/ 556368 w 606914"/>
                    <a:gd name="connsiteY55" fmla="*/ 188990 h 606343"/>
                    <a:gd name="connsiteX56" fmla="*/ 303457 w 606914"/>
                    <a:gd name="connsiteY56" fmla="*/ 134583 h 606343"/>
                    <a:gd name="connsiteX57" fmla="*/ 270387 w 606914"/>
                    <a:gd name="connsiteY57" fmla="*/ 155165 h 606343"/>
                    <a:gd name="connsiteX58" fmla="*/ 336707 w 606914"/>
                    <a:gd name="connsiteY58" fmla="*/ 155165 h 606343"/>
                    <a:gd name="connsiteX59" fmla="*/ 303457 w 606914"/>
                    <a:gd name="connsiteY59" fmla="*/ 134583 h 606343"/>
                    <a:gd name="connsiteX60" fmla="*/ 231760 w 606914"/>
                    <a:gd name="connsiteY60" fmla="*/ 536 h 606343"/>
                    <a:gd name="connsiteX61" fmla="*/ 252373 w 606914"/>
                    <a:gd name="connsiteY61" fmla="*/ 12617 h 606343"/>
                    <a:gd name="connsiteX62" fmla="*/ 276750 w 606914"/>
                    <a:gd name="connsiteY62" fmla="*/ 106038 h 606343"/>
                    <a:gd name="connsiteX63" fmla="*/ 303457 w 606914"/>
                    <a:gd name="connsiteY63" fmla="*/ 100758 h 606343"/>
                    <a:gd name="connsiteX64" fmla="*/ 337782 w 606914"/>
                    <a:gd name="connsiteY64" fmla="*/ 109617 h 606343"/>
                    <a:gd name="connsiteX65" fmla="*/ 410913 w 606914"/>
                    <a:gd name="connsiteY65" fmla="*/ 20760 h 606343"/>
                    <a:gd name="connsiteX66" fmla="*/ 434663 w 606914"/>
                    <a:gd name="connsiteY66" fmla="*/ 18433 h 606343"/>
                    <a:gd name="connsiteX67" fmla="*/ 436993 w 606914"/>
                    <a:gd name="connsiteY67" fmla="*/ 42236 h 606343"/>
                    <a:gd name="connsiteX68" fmla="*/ 362607 w 606914"/>
                    <a:gd name="connsiteY68" fmla="*/ 132615 h 606343"/>
                    <a:gd name="connsiteX69" fmla="*/ 372465 w 606914"/>
                    <a:gd name="connsiteY69" fmla="*/ 155165 h 606343"/>
                    <a:gd name="connsiteX70" fmla="*/ 556458 w 606914"/>
                    <a:gd name="connsiteY70" fmla="*/ 155165 h 606343"/>
                    <a:gd name="connsiteX71" fmla="*/ 606914 w 606914"/>
                    <a:gd name="connsiteY71" fmla="*/ 205813 h 606343"/>
                    <a:gd name="connsiteX72" fmla="*/ 606914 w 606914"/>
                    <a:gd name="connsiteY72" fmla="*/ 538872 h 606343"/>
                    <a:gd name="connsiteX73" fmla="*/ 556368 w 606914"/>
                    <a:gd name="connsiteY73" fmla="*/ 589341 h 606343"/>
                    <a:gd name="connsiteX74" fmla="*/ 526255 w 606914"/>
                    <a:gd name="connsiteY74" fmla="*/ 589341 h 606343"/>
                    <a:gd name="connsiteX75" fmla="*/ 526255 w 606914"/>
                    <a:gd name="connsiteY75" fmla="*/ 589520 h 606343"/>
                    <a:gd name="connsiteX76" fmla="*/ 509407 w 606914"/>
                    <a:gd name="connsiteY76" fmla="*/ 606343 h 606343"/>
                    <a:gd name="connsiteX77" fmla="*/ 475351 w 606914"/>
                    <a:gd name="connsiteY77" fmla="*/ 606343 h 606343"/>
                    <a:gd name="connsiteX78" fmla="*/ 458502 w 606914"/>
                    <a:gd name="connsiteY78" fmla="*/ 589520 h 606343"/>
                    <a:gd name="connsiteX79" fmla="*/ 458502 w 606914"/>
                    <a:gd name="connsiteY79" fmla="*/ 589341 h 606343"/>
                    <a:gd name="connsiteX80" fmla="*/ 148413 w 606914"/>
                    <a:gd name="connsiteY80" fmla="*/ 589341 h 606343"/>
                    <a:gd name="connsiteX81" fmla="*/ 148413 w 606914"/>
                    <a:gd name="connsiteY81" fmla="*/ 589520 h 606343"/>
                    <a:gd name="connsiteX82" fmla="*/ 131564 w 606914"/>
                    <a:gd name="connsiteY82" fmla="*/ 606343 h 606343"/>
                    <a:gd name="connsiteX83" fmla="*/ 97508 w 606914"/>
                    <a:gd name="connsiteY83" fmla="*/ 606343 h 606343"/>
                    <a:gd name="connsiteX84" fmla="*/ 80659 w 606914"/>
                    <a:gd name="connsiteY84" fmla="*/ 589520 h 606343"/>
                    <a:gd name="connsiteX85" fmla="*/ 80659 w 606914"/>
                    <a:gd name="connsiteY85" fmla="*/ 589341 h 606343"/>
                    <a:gd name="connsiteX86" fmla="*/ 50546 w 606914"/>
                    <a:gd name="connsiteY86" fmla="*/ 589341 h 606343"/>
                    <a:gd name="connsiteX87" fmla="*/ 0 w 606914"/>
                    <a:gd name="connsiteY87" fmla="*/ 538872 h 606343"/>
                    <a:gd name="connsiteX88" fmla="*/ 0 w 606914"/>
                    <a:gd name="connsiteY88" fmla="*/ 205813 h 606343"/>
                    <a:gd name="connsiteX89" fmla="*/ 50546 w 606914"/>
                    <a:gd name="connsiteY89" fmla="*/ 155075 h 606343"/>
                    <a:gd name="connsiteX90" fmla="*/ 234449 w 606914"/>
                    <a:gd name="connsiteY90" fmla="*/ 155075 h 606343"/>
                    <a:gd name="connsiteX91" fmla="*/ 247534 w 606914"/>
                    <a:gd name="connsiteY91" fmla="*/ 128141 h 606343"/>
                    <a:gd name="connsiteX92" fmla="*/ 219751 w 606914"/>
                    <a:gd name="connsiteY92" fmla="*/ 21118 h 606343"/>
                    <a:gd name="connsiteX93" fmla="*/ 231760 w 606914"/>
                    <a:gd name="connsiteY93" fmla="*/ 536 h 6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6914" h="606343">
                      <a:moveTo>
                        <a:pt x="491524" y="416021"/>
                      </a:moveTo>
                      <a:cubicBezTo>
                        <a:pt x="478890" y="416021"/>
                        <a:pt x="468586" y="426403"/>
                        <a:pt x="468586" y="439023"/>
                      </a:cubicBezTo>
                      <a:cubicBezTo>
                        <a:pt x="468586" y="451732"/>
                        <a:pt x="478890" y="462114"/>
                        <a:pt x="491524" y="462114"/>
                      </a:cubicBezTo>
                      <a:cubicBezTo>
                        <a:pt x="504158" y="462114"/>
                        <a:pt x="514462" y="451732"/>
                        <a:pt x="514462" y="439023"/>
                      </a:cubicBezTo>
                      <a:cubicBezTo>
                        <a:pt x="514462" y="426403"/>
                        <a:pt x="504158" y="416021"/>
                        <a:pt x="491524" y="416021"/>
                      </a:cubicBezTo>
                      <a:close/>
                      <a:moveTo>
                        <a:pt x="491524" y="382368"/>
                      </a:moveTo>
                      <a:cubicBezTo>
                        <a:pt x="522706" y="382368"/>
                        <a:pt x="548153" y="407787"/>
                        <a:pt x="548153" y="439023"/>
                      </a:cubicBezTo>
                      <a:cubicBezTo>
                        <a:pt x="548153" y="470349"/>
                        <a:pt x="522706" y="495767"/>
                        <a:pt x="491524" y="495767"/>
                      </a:cubicBezTo>
                      <a:cubicBezTo>
                        <a:pt x="460342" y="495767"/>
                        <a:pt x="434895" y="470349"/>
                        <a:pt x="434895" y="439023"/>
                      </a:cubicBezTo>
                      <a:cubicBezTo>
                        <a:pt x="434895" y="407787"/>
                        <a:pt x="460342" y="382368"/>
                        <a:pt x="491524" y="382368"/>
                      </a:cubicBezTo>
                      <a:close/>
                      <a:moveTo>
                        <a:pt x="491524" y="273973"/>
                      </a:moveTo>
                      <a:cubicBezTo>
                        <a:pt x="478890" y="273973"/>
                        <a:pt x="468586" y="284355"/>
                        <a:pt x="468586" y="297064"/>
                      </a:cubicBezTo>
                      <a:cubicBezTo>
                        <a:pt x="468586" y="309684"/>
                        <a:pt x="478890" y="320066"/>
                        <a:pt x="491524" y="320066"/>
                      </a:cubicBezTo>
                      <a:cubicBezTo>
                        <a:pt x="504158" y="320066"/>
                        <a:pt x="514462" y="309684"/>
                        <a:pt x="514462" y="297064"/>
                      </a:cubicBezTo>
                      <a:cubicBezTo>
                        <a:pt x="514462" y="284355"/>
                        <a:pt x="504158" y="273973"/>
                        <a:pt x="491524" y="273973"/>
                      </a:cubicBezTo>
                      <a:close/>
                      <a:moveTo>
                        <a:pt x="118007" y="256649"/>
                      </a:moveTo>
                      <a:cubicBezTo>
                        <a:pt x="108687" y="256649"/>
                        <a:pt x="101158" y="264167"/>
                        <a:pt x="101158" y="273474"/>
                      </a:cubicBezTo>
                      <a:lnTo>
                        <a:pt x="101158" y="289673"/>
                      </a:lnTo>
                      <a:lnTo>
                        <a:pt x="141219" y="289673"/>
                      </a:lnTo>
                      <a:cubicBezTo>
                        <a:pt x="150539" y="289673"/>
                        <a:pt x="158068" y="297191"/>
                        <a:pt x="158068" y="306498"/>
                      </a:cubicBezTo>
                      <a:cubicBezTo>
                        <a:pt x="158068" y="315806"/>
                        <a:pt x="150539" y="323323"/>
                        <a:pt x="141219" y="323323"/>
                      </a:cubicBezTo>
                      <a:lnTo>
                        <a:pt x="101158" y="323323"/>
                      </a:lnTo>
                      <a:lnTo>
                        <a:pt x="101158" y="356974"/>
                      </a:lnTo>
                      <a:lnTo>
                        <a:pt x="107521" y="356974"/>
                      </a:lnTo>
                      <a:cubicBezTo>
                        <a:pt x="116842" y="356974"/>
                        <a:pt x="124370" y="364491"/>
                        <a:pt x="124370" y="373799"/>
                      </a:cubicBezTo>
                      <a:cubicBezTo>
                        <a:pt x="124370" y="383107"/>
                        <a:pt x="116842" y="390624"/>
                        <a:pt x="107521" y="390624"/>
                      </a:cubicBezTo>
                      <a:lnTo>
                        <a:pt x="101158" y="390624"/>
                      </a:lnTo>
                      <a:lnTo>
                        <a:pt x="101158" y="471260"/>
                      </a:lnTo>
                      <a:cubicBezTo>
                        <a:pt x="101158" y="480567"/>
                        <a:pt x="108687" y="488085"/>
                        <a:pt x="118007" y="488085"/>
                      </a:cubicBezTo>
                      <a:lnTo>
                        <a:pt x="362403" y="488085"/>
                      </a:lnTo>
                      <a:cubicBezTo>
                        <a:pt x="371723" y="488085"/>
                        <a:pt x="379252" y="480567"/>
                        <a:pt x="379252" y="471260"/>
                      </a:cubicBezTo>
                      <a:lnTo>
                        <a:pt x="379252" y="273474"/>
                      </a:lnTo>
                      <a:cubicBezTo>
                        <a:pt x="379252" y="264167"/>
                        <a:pt x="371723" y="256649"/>
                        <a:pt x="362403" y="256649"/>
                      </a:cubicBezTo>
                      <a:close/>
                      <a:moveTo>
                        <a:pt x="491524" y="240320"/>
                      </a:moveTo>
                      <a:cubicBezTo>
                        <a:pt x="522706" y="240320"/>
                        <a:pt x="548153" y="265738"/>
                        <a:pt x="548153" y="297064"/>
                      </a:cubicBezTo>
                      <a:cubicBezTo>
                        <a:pt x="548153" y="328300"/>
                        <a:pt x="522706" y="353719"/>
                        <a:pt x="491524" y="353719"/>
                      </a:cubicBezTo>
                      <a:cubicBezTo>
                        <a:pt x="460342" y="353719"/>
                        <a:pt x="434895" y="328300"/>
                        <a:pt x="434895" y="297064"/>
                      </a:cubicBezTo>
                      <a:cubicBezTo>
                        <a:pt x="434895" y="265738"/>
                        <a:pt x="460342" y="240320"/>
                        <a:pt x="491524" y="240320"/>
                      </a:cubicBezTo>
                      <a:close/>
                      <a:moveTo>
                        <a:pt x="118007" y="222820"/>
                      </a:moveTo>
                      <a:lnTo>
                        <a:pt x="362403" y="222820"/>
                      </a:lnTo>
                      <a:cubicBezTo>
                        <a:pt x="390185" y="222820"/>
                        <a:pt x="412949" y="245552"/>
                        <a:pt x="412949" y="273295"/>
                      </a:cubicBezTo>
                      <a:lnTo>
                        <a:pt x="412949" y="471260"/>
                      </a:lnTo>
                      <a:cubicBezTo>
                        <a:pt x="412949" y="499093"/>
                        <a:pt x="390185" y="521735"/>
                        <a:pt x="362403" y="521735"/>
                      </a:cubicBezTo>
                      <a:lnTo>
                        <a:pt x="118007" y="521735"/>
                      </a:lnTo>
                      <a:cubicBezTo>
                        <a:pt x="90135" y="521735"/>
                        <a:pt x="67461" y="499093"/>
                        <a:pt x="67461" y="471260"/>
                      </a:cubicBezTo>
                      <a:lnTo>
                        <a:pt x="67461" y="273295"/>
                      </a:lnTo>
                      <a:cubicBezTo>
                        <a:pt x="67461" y="245552"/>
                        <a:pt x="90135" y="222820"/>
                        <a:pt x="118007" y="222820"/>
                      </a:cubicBezTo>
                      <a:close/>
                      <a:moveTo>
                        <a:pt x="50546" y="188990"/>
                      </a:moveTo>
                      <a:cubicBezTo>
                        <a:pt x="41226" y="188990"/>
                        <a:pt x="33698" y="196506"/>
                        <a:pt x="33698" y="205813"/>
                      </a:cubicBezTo>
                      <a:lnTo>
                        <a:pt x="33698" y="538872"/>
                      </a:lnTo>
                      <a:cubicBezTo>
                        <a:pt x="33698" y="548179"/>
                        <a:pt x="41226" y="555695"/>
                        <a:pt x="50546" y="555695"/>
                      </a:cubicBezTo>
                      <a:lnTo>
                        <a:pt x="556458" y="555695"/>
                      </a:lnTo>
                      <a:cubicBezTo>
                        <a:pt x="565778" y="555695"/>
                        <a:pt x="573306" y="548179"/>
                        <a:pt x="573306" y="538872"/>
                      </a:cubicBezTo>
                      <a:lnTo>
                        <a:pt x="573217" y="538872"/>
                      </a:lnTo>
                      <a:lnTo>
                        <a:pt x="573217" y="205813"/>
                      </a:lnTo>
                      <a:cubicBezTo>
                        <a:pt x="573217" y="196506"/>
                        <a:pt x="565689" y="188990"/>
                        <a:pt x="556368" y="188990"/>
                      </a:cubicBezTo>
                      <a:close/>
                      <a:moveTo>
                        <a:pt x="303457" y="134583"/>
                      </a:moveTo>
                      <a:cubicBezTo>
                        <a:pt x="288939" y="134583"/>
                        <a:pt x="276481" y="142995"/>
                        <a:pt x="270387" y="155165"/>
                      </a:cubicBezTo>
                      <a:lnTo>
                        <a:pt x="336707" y="155165"/>
                      </a:lnTo>
                      <a:cubicBezTo>
                        <a:pt x="330523" y="142995"/>
                        <a:pt x="318065" y="134583"/>
                        <a:pt x="303457" y="134583"/>
                      </a:cubicBezTo>
                      <a:close/>
                      <a:moveTo>
                        <a:pt x="231760" y="536"/>
                      </a:moveTo>
                      <a:cubicBezTo>
                        <a:pt x="240722" y="-1790"/>
                        <a:pt x="249953" y="3668"/>
                        <a:pt x="252373" y="12617"/>
                      </a:cubicBezTo>
                      <a:lnTo>
                        <a:pt x="276750" y="106038"/>
                      </a:lnTo>
                      <a:cubicBezTo>
                        <a:pt x="284995" y="102727"/>
                        <a:pt x="294047" y="100758"/>
                        <a:pt x="303457" y="100758"/>
                      </a:cubicBezTo>
                      <a:cubicBezTo>
                        <a:pt x="315915" y="100758"/>
                        <a:pt x="327655" y="103980"/>
                        <a:pt x="337782" y="109617"/>
                      </a:cubicBezTo>
                      <a:lnTo>
                        <a:pt x="410913" y="20760"/>
                      </a:lnTo>
                      <a:cubicBezTo>
                        <a:pt x="416918" y="13601"/>
                        <a:pt x="427493" y="12617"/>
                        <a:pt x="434663" y="18433"/>
                      </a:cubicBezTo>
                      <a:cubicBezTo>
                        <a:pt x="441832" y="24429"/>
                        <a:pt x="442818" y="35077"/>
                        <a:pt x="436993" y="42236"/>
                      </a:cubicBezTo>
                      <a:lnTo>
                        <a:pt x="362607" y="132615"/>
                      </a:lnTo>
                      <a:cubicBezTo>
                        <a:pt x="367088" y="139416"/>
                        <a:pt x="370404" y="147111"/>
                        <a:pt x="372465" y="155165"/>
                      </a:cubicBezTo>
                      <a:lnTo>
                        <a:pt x="556458" y="155165"/>
                      </a:lnTo>
                      <a:cubicBezTo>
                        <a:pt x="584330" y="155165"/>
                        <a:pt x="607004" y="177894"/>
                        <a:pt x="606914" y="205813"/>
                      </a:cubicBezTo>
                      <a:lnTo>
                        <a:pt x="606914" y="538872"/>
                      </a:lnTo>
                      <a:cubicBezTo>
                        <a:pt x="606914" y="566702"/>
                        <a:pt x="584151" y="589341"/>
                        <a:pt x="556368" y="589341"/>
                      </a:cubicBezTo>
                      <a:lnTo>
                        <a:pt x="526255" y="589341"/>
                      </a:lnTo>
                      <a:lnTo>
                        <a:pt x="526255" y="589520"/>
                      </a:lnTo>
                      <a:cubicBezTo>
                        <a:pt x="526255" y="598827"/>
                        <a:pt x="518727" y="606343"/>
                        <a:pt x="509407" y="606343"/>
                      </a:cubicBezTo>
                      <a:lnTo>
                        <a:pt x="475351" y="606343"/>
                      </a:lnTo>
                      <a:cubicBezTo>
                        <a:pt x="466030" y="606343"/>
                        <a:pt x="458502" y="598827"/>
                        <a:pt x="458502" y="589520"/>
                      </a:cubicBezTo>
                      <a:lnTo>
                        <a:pt x="458502" y="589341"/>
                      </a:lnTo>
                      <a:lnTo>
                        <a:pt x="148413" y="589341"/>
                      </a:lnTo>
                      <a:lnTo>
                        <a:pt x="148413" y="589520"/>
                      </a:lnTo>
                      <a:cubicBezTo>
                        <a:pt x="148413" y="598827"/>
                        <a:pt x="140884" y="606343"/>
                        <a:pt x="131564" y="606343"/>
                      </a:cubicBezTo>
                      <a:lnTo>
                        <a:pt x="97508" y="606343"/>
                      </a:lnTo>
                      <a:cubicBezTo>
                        <a:pt x="88187" y="606343"/>
                        <a:pt x="80659" y="598827"/>
                        <a:pt x="80659" y="589520"/>
                      </a:cubicBezTo>
                      <a:lnTo>
                        <a:pt x="80659" y="589341"/>
                      </a:lnTo>
                      <a:lnTo>
                        <a:pt x="50546" y="589341"/>
                      </a:lnTo>
                      <a:cubicBezTo>
                        <a:pt x="22674" y="589341"/>
                        <a:pt x="0" y="566702"/>
                        <a:pt x="0" y="538872"/>
                      </a:cubicBezTo>
                      <a:lnTo>
                        <a:pt x="0" y="205813"/>
                      </a:lnTo>
                      <a:cubicBezTo>
                        <a:pt x="0" y="177894"/>
                        <a:pt x="22674" y="155165"/>
                        <a:pt x="50546" y="155075"/>
                      </a:cubicBezTo>
                      <a:lnTo>
                        <a:pt x="234449" y="155075"/>
                      </a:lnTo>
                      <a:cubicBezTo>
                        <a:pt x="236958" y="145053"/>
                        <a:pt x="241439" y="136015"/>
                        <a:pt x="247534" y="128141"/>
                      </a:cubicBezTo>
                      <a:lnTo>
                        <a:pt x="219751" y="21118"/>
                      </a:lnTo>
                      <a:cubicBezTo>
                        <a:pt x="217331" y="12169"/>
                        <a:pt x="222798" y="2953"/>
                        <a:pt x="231760" y="536"/>
                      </a:cubicBezTo>
                      <a:close/>
                    </a:path>
                  </a:pathLst>
                </a:custGeom>
                <a:solidFill>
                  <a:srgbClr val="3F9B67"/>
                </a:solidFill>
                <a:ln>
                  <a:noFill/>
                </a:ln>
              </p:spPr>
              <p:txBody>
                <a:bodyPr/>
                <a:lstStyle/>
                <a:p>
                  <a:endParaRPr lang="zh-CN" altLang="en-US"/>
                </a:p>
              </p:txBody>
            </p:sp>
            <p:sp>
              <p:nvSpPr>
                <p:cNvPr id="171" name="television_364766"/>
                <p:cNvSpPr>
                  <a:spLocks noChangeAspect="1"/>
                </p:cNvSpPr>
                <p:nvPr/>
              </p:nvSpPr>
              <p:spPr bwMode="auto">
                <a:xfrm>
                  <a:off x="2614465" y="2320658"/>
                  <a:ext cx="182922" cy="182750"/>
                </a:xfrm>
                <a:custGeom>
                  <a:avLst/>
                  <a:gdLst>
                    <a:gd name="connsiteX0" fmla="*/ 491524 w 606914"/>
                    <a:gd name="connsiteY0" fmla="*/ 416021 h 606343"/>
                    <a:gd name="connsiteX1" fmla="*/ 468586 w 606914"/>
                    <a:gd name="connsiteY1" fmla="*/ 439023 h 606343"/>
                    <a:gd name="connsiteX2" fmla="*/ 491524 w 606914"/>
                    <a:gd name="connsiteY2" fmla="*/ 462114 h 606343"/>
                    <a:gd name="connsiteX3" fmla="*/ 514462 w 606914"/>
                    <a:gd name="connsiteY3" fmla="*/ 439023 h 606343"/>
                    <a:gd name="connsiteX4" fmla="*/ 491524 w 606914"/>
                    <a:gd name="connsiteY4" fmla="*/ 416021 h 606343"/>
                    <a:gd name="connsiteX5" fmla="*/ 491524 w 606914"/>
                    <a:gd name="connsiteY5" fmla="*/ 382368 h 606343"/>
                    <a:gd name="connsiteX6" fmla="*/ 548153 w 606914"/>
                    <a:gd name="connsiteY6" fmla="*/ 439023 h 606343"/>
                    <a:gd name="connsiteX7" fmla="*/ 491524 w 606914"/>
                    <a:gd name="connsiteY7" fmla="*/ 495767 h 606343"/>
                    <a:gd name="connsiteX8" fmla="*/ 434895 w 606914"/>
                    <a:gd name="connsiteY8" fmla="*/ 439023 h 606343"/>
                    <a:gd name="connsiteX9" fmla="*/ 491524 w 606914"/>
                    <a:gd name="connsiteY9" fmla="*/ 382368 h 606343"/>
                    <a:gd name="connsiteX10" fmla="*/ 491524 w 606914"/>
                    <a:gd name="connsiteY10" fmla="*/ 273973 h 606343"/>
                    <a:gd name="connsiteX11" fmla="*/ 468586 w 606914"/>
                    <a:gd name="connsiteY11" fmla="*/ 297064 h 606343"/>
                    <a:gd name="connsiteX12" fmla="*/ 491524 w 606914"/>
                    <a:gd name="connsiteY12" fmla="*/ 320066 h 606343"/>
                    <a:gd name="connsiteX13" fmla="*/ 514462 w 606914"/>
                    <a:gd name="connsiteY13" fmla="*/ 297064 h 606343"/>
                    <a:gd name="connsiteX14" fmla="*/ 491524 w 606914"/>
                    <a:gd name="connsiteY14" fmla="*/ 273973 h 606343"/>
                    <a:gd name="connsiteX15" fmla="*/ 118007 w 606914"/>
                    <a:gd name="connsiteY15" fmla="*/ 256649 h 606343"/>
                    <a:gd name="connsiteX16" fmla="*/ 101158 w 606914"/>
                    <a:gd name="connsiteY16" fmla="*/ 273474 h 606343"/>
                    <a:gd name="connsiteX17" fmla="*/ 101158 w 606914"/>
                    <a:gd name="connsiteY17" fmla="*/ 289673 h 606343"/>
                    <a:gd name="connsiteX18" fmla="*/ 141219 w 606914"/>
                    <a:gd name="connsiteY18" fmla="*/ 289673 h 606343"/>
                    <a:gd name="connsiteX19" fmla="*/ 158068 w 606914"/>
                    <a:gd name="connsiteY19" fmla="*/ 306498 h 606343"/>
                    <a:gd name="connsiteX20" fmla="*/ 141219 w 606914"/>
                    <a:gd name="connsiteY20" fmla="*/ 323323 h 606343"/>
                    <a:gd name="connsiteX21" fmla="*/ 101158 w 606914"/>
                    <a:gd name="connsiteY21" fmla="*/ 323323 h 606343"/>
                    <a:gd name="connsiteX22" fmla="*/ 101158 w 606914"/>
                    <a:gd name="connsiteY22" fmla="*/ 356974 h 606343"/>
                    <a:gd name="connsiteX23" fmla="*/ 107521 w 606914"/>
                    <a:gd name="connsiteY23" fmla="*/ 356974 h 606343"/>
                    <a:gd name="connsiteX24" fmla="*/ 124370 w 606914"/>
                    <a:gd name="connsiteY24" fmla="*/ 373799 h 606343"/>
                    <a:gd name="connsiteX25" fmla="*/ 107521 w 606914"/>
                    <a:gd name="connsiteY25" fmla="*/ 390624 h 606343"/>
                    <a:gd name="connsiteX26" fmla="*/ 101158 w 606914"/>
                    <a:gd name="connsiteY26" fmla="*/ 390624 h 606343"/>
                    <a:gd name="connsiteX27" fmla="*/ 101158 w 606914"/>
                    <a:gd name="connsiteY27" fmla="*/ 471260 h 606343"/>
                    <a:gd name="connsiteX28" fmla="*/ 118007 w 606914"/>
                    <a:gd name="connsiteY28" fmla="*/ 488085 h 606343"/>
                    <a:gd name="connsiteX29" fmla="*/ 362403 w 606914"/>
                    <a:gd name="connsiteY29" fmla="*/ 488085 h 606343"/>
                    <a:gd name="connsiteX30" fmla="*/ 379252 w 606914"/>
                    <a:gd name="connsiteY30" fmla="*/ 471260 h 606343"/>
                    <a:gd name="connsiteX31" fmla="*/ 379252 w 606914"/>
                    <a:gd name="connsiteY31" fmla="*/ 273474 h 606343"/>
                    <a:gd name="connsiteX32" fmla="*/ 362403 w 606914"/>
                    <a:gd name="connsiteY32" fmla="*/ 256649 h 606343"/>
                    <a:gd name="connsiteX33" fmla="*/ 491524 w 606914"/>
                    <a:gd name="connsiteY33" fmla="*/ 240320 h 606343"/>
                    <a:gd name="connsiteX34" fmla="*/ 548153 w 606914"/>
                    <a:gd name="connsiteY34" fmla="*/ 297064 h 606343"/>
                    <a:gd name="connsiteX35" fmla="*/ 491524 w 606914"/>
                    <a:gd name="connsiteY35" fmla="*/ 353719 h 606343"/>
                    <a:gd name="connsiteX36" fmla="*/ 434895 w 606914"/>
                    <a:gd name="connsiteY36" fmla="*/ 297064 h 606343"/>
                    <a:gd name="connsiteX37" fmla="*/ 491524 w 606914"/>
                    <a:gd name="connsiteY37" fmla="*/ 240320 h 606343"/>
                    <a:gd name="connsiteX38" fmla="*/ 118007 w 606914"/>
                    <a:gd name="connsiteY38" fmla="*/ 222820 h 606343"/>
                    <a:gd name="connsiteX39" fmla="*/ 362403 w 606914"/>
                    <a:gd name="connsiteY39" fmla="*/ 222820 h 606343"/>
                    <a:gd name="connsiteX40" fmla="*/ 412949 w 606914"/>
                    <a:gd name="connsiteY40" fmla="*/ 273295 h 606343"/>
                    <a:gd name="connsiteX41" fmla="*/ 412949 w 606914"/>
                    <a:gd name="connsiteY41" fmla="*/ 471260 h 606343"/>
                    <a:gd name="connsiteX42" fmla="*/ 362403 w 606914"/>
                    <a:gd name="connsiteY42" fmla="*/ 521735 h 606343"/>
                    <a:gd name="connsiteX43" fmla="*/ 118007 w 606914"/>
                    <a:gd name="connsiteY43" fmla="*/ 521735 h 606343"/>
                    <a:gd name="connsiteX44" fmla="*/ 67461 w 606914"/>
                    <a:gd name="connsiteY44" fmla="*/ 471260 h 606343"/>
                    <a:gd name="connsiteX45" fmla="*/ 67461 w 606914"/>
                    <a:gd name="connsiteY45" fmla="*/ 273295 h 606343"/>
                    <a:gd name="connsiteX46" fmla="*/ 118007 w 606914"/>
                    <a:gd name="connsiteY46" fmla="*/ 222820 h 606343"/>
                    <a:gd name="connsiteX47" fmla="*/ 50546 w 606914"/>
                    <a:gd name="connsiteY47" fmla="*/ 188990 h 606343"/>
                    <a:gd name="connsiteX48" fmla="*/ 33698 w 606914"/>
                    <a:gd name="connsiteY48" fmla="*/ 205813 h 606343"/>
                    <a:gd name="connsiteX49" fmla="*/ 33698 w 606914"/>
                    <a:gd name="connsiteY49" fmla="*/ 538872 h 606343"/>
                    <a:gd name="connsiteX50" fmla="*/ 50546 w 606914"/>
                    <a:gd name="connsiteY50" fmla="*/ 555695 h 606343"/>
                    <a:gd name="connsiteX51" fmla="*/ 556458 w 606914"/>
                    <a:gd name="connsiteY51" fmla="*/ 555695 h 606343"/>
                    <a:gd name="connsiteX52" fmla="*/ 573306 w 606914"/>
                    <a:gd name="connsiteY52" fmla="*/ 538872 h 606343"/>
                    <a:gd name="connsiteX53" fmla="*/ 573217 w 606914"/>
                    <a:gd name="connsiteY53" fmla="*/ 538872 h 606343"/>
                    <a:gd name="connsiteX54" fmla="*/ 573217 w 606914"/>
                    <a:gd name="connsiteY54" fmla="*/ 205813 h 606343"/>
                    <a:gd name="connsiteX55" fmla="*/ 556368 w 606914"/>
                    <a:gd name="connsiteY55" fmla="*/ 188990 h 606343"/>
                    <a:gd name="connsiteX56" fmla="*/ 303457 w 606914"/>
                    <a:gd name="connsiteY56" fmla="*/ 134583 h 606343"/>
                    <a:gd name="connsiteX57" fmla="*/ 270387 w 606914"/>
                    <a:gd name="connsiteY57" fmla="*/ 155165 h 606343"/>
                    <a:gd name="connsiteX58" fmla="*/ 336707 w 606914"/>
                    <a:gd name="connsiteY58" fmla="*/ 155165 h 606343"/>
                    <a:gd name="connsiteX59" fmla="*/ 303457 w 606914"/>
                    <a:gd name="connsiteY59" fmla="*/ 134583 h 606343"/>
                    <a:gd name="connsiteX60" fmla="*/ 231760 w 606914"/>
                    <a:gd name="connsiteY60" fmla="*/ 536 h 606343"/>
                    <a:gd name="connsiteX61" fmla="*/ 252373 w 606914"/>
                    <a:gd name="connsiteY61" fmla="*/ 12617 h 606343"/>
                    <a:gd name="connsiteX62" fmla="*/ 276750 w 606914"/>
                    <a:gd name="connsiteY62" fmla="*/ 106038 h 606343"/>
                    <a:gd name="connsiteX63" fmla="*/ 303457 w 606914"/>
                    <a:gd name="connsiteY63" fmla="*/ 100758 h 606343"/>
                    <a:gd name="connsiteX64" fmla="*/ 337782 w 606914"/>
                    <a:gd name="connsiteY64" fmla="*/ 109617 h 606343"/>
                    <a:gd name="connsiteX65" fmla="*/ 410913 w 606914"/>
                    <a:gd name="connsiteY65" fmla="*/ 20760 h 606343"/>
                    <a:gd name="connsiteX66" fmla="*/ 434663 w 606914"/>
                    <a:gd name="connsiteY66" fmla="*/ 18433 h 606343"/>
                    <a:gd name="connsiteX67" fmla="*/ 436993 w 606914"/>
                    <a:gd name="connsiteY67" fmla="*/ 42236 h 606343"/>
                    <a:gd name="connsiteX68" fmla="*/ 362607 w 606914"/>
                    <a:gd name="connsiteY68" fmla="*/ 132615 h 606343"/>
                    <a:gd name="connsiteX69" fmla="*/ 372465 w 606914"/>
                    <a:gd name="connsiteY69" fmla="*/ 155165 h 606343"/>
                    <a:gd name="connsiteX70" fmla="*/ 556458 w 606914"/>
                    <a:gd name="connsiteY70" fmla="*/ 155165 h 606343"/>
                    <a:gd name="connsiteX71" fmla="*/ 606914 w 606914"/>
                    <a:gd name="connsiteY71" fmla="*/ 205813 h 606343"/>
                    <a:gd name="connsiteX72" fmla="*/ 606914 w 606914"/>
                    <a:gd name="connsiteY72" fmla="*/ 538872 h 606343"/>
                    <a:gd name="connsiteX73" fmla="*/ 556368 w 606914"/>
                    <a:gd name="connsiteY73" fmla="*/ 589341 h 606343"/>
                    <a:gd name="connsiteX74" fmla="*/ 526255 w 606914"/>
                    <a:gd name="connsiteY74" fmla="*/ 589341 h 606343"/>
                    <a:gd name="connsiteX75" fmla="*/ 526255 w 606914"/>
                    <a:gd name="connsiteY75" fmla="*/ 589520 h 606343"/>
                    <a:gd name="connsiteX76" fmla="*/ 509407 w 606914"/>
                    <a:gd name="connsiteY76" fmla="*/ 606343 h 606343"/>
                    <a:gd name="connsiteX77" fmla="*/ 475351 w 606914"/>
                    <a:gd name="connsiteY77" fmla="*/ 606343 h 606343"/>
                    <a:gd name="connsiteX78" fmla="*/ 458502 w 606914"/>
                    <a:gd name="connsiteY78" fmla="*/ 589520 h 606343"/>
                    <a:gd name="connsiteX79" fmla="*/ 458502 w 606914"/>
                    <a:gd name="connsiteY79" fmla="*/ 589341 h 606343"/>
                    <a:gd name="connsiteX80" fmla="*/ 148413 w 606914"/>
                    <a:gd name="connsiteY80" fmla="*/ 589341 h 606343"/>
                    <a:gd name="connsiteX81" fmla="*/ 148413 w 606914"/>
                    <a:gd name="connsiteY81" fmla="*/ 589520 h 606343"/>
                    <a:gd name="connsiteX82" fmla="*/ 131564 w 606914"/>
                    <a:gd name="connsiteY82" fmla="*/ 606343 h 606343"/>
                    <a:gd name="connsiteX83" fmla="*/ 97508 w 606914"/>
                    <a:gd name="connsiteY83" fmla="*/ 606343 h 606343"/>
                    <a:gd name="connsiteX84" fmla="*/ 80659 w 606914"/>
                    <a:gd name="connsiteY84" fmla="*/ 589520 h 606343"/>
                    <a:gd name="connsiteX85" fmla="*/ 80659 w 606914"/>
                    <a:gd name="connsiteY85" fmla="*/ 589341 h 606343"/>
                    <a:gd name="connsiteX86" fmla="*/ 50546 w 606914"/>
                    <a:gd name="connsiteY86" fmla="*/ 589341 h 606343"/>
                    <a:gd name="connsiteX87" fmla="*/ 0 w 606914"/>
                    <a:gd name="connsiteY87" fmla="*/ 538872 h 606343"/>
                    <a:gd name="connsiteX88" fmla="*/ 0 w 606914"/>
                    <a:gd name="connsiteY88" fmla="*/ 205813 h 606343"/>
                    <a:gd name="connsiteX89" fmla="*/ 50546 w 606914"/>
                    <a:gd name="connsiteY89" fmla="*/ 155075 h 606343"/>
                    <a:gd name="connsiteX90" fmla="*/ 234449 w 606914"/>
                    <a:gd name="connsiteY90" fmla="*/ 155075 h 606343"/>
                    <a:gd name="connsiteX91" fmla="*/ 247534 w 606914"/>
                    <a:gd name="connsiteY91" fmla="*/ 128141 h 606343"/>
                    <a:gd name="connsiteX92" fmla="*/ 219751 w 606914"/>
                    <a:gd name="connsiteY92" fmla="*/ 21118 h 606343"/>
                    <a:gd name="connsiteX93" fmla="*/ 231760 w 606914"/>
                    <a:gd name="connsiteY93" fmla="*/ 536 h 6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6914" h="606343">
                      <a:moveTo>
                        <a:pt x="491524" y="416021"/>
                      </a:moveTo>
                      <a:cubicBezTo>
                        <a:pt x="478890" y="416021"/>
                        <a:pt x="468586" y="426403"/>
                        <a:pt x="468586" y="439023"/>
                      </a:cubicBezTo>
                      <a:cubicBezTo>
                        <a:pt x="468586" y="451732"/>
                        <a:pt x="478890" y="462114"/>
                        <a:pt x="491524" y="462114"/>
                      </a:cubicBezTo>
                      <a:cubicBezTo>
                        <a:pt x="504158" y="462114"/>
                        <a:pt x="514462" y="451732"/>
                        <a:pt x="514462" y="439023"/>
                      </a:cubicBezTo>
                      <a:cubicBezTo>
                        <a:pt x="514462" y="426403"/>
                        <a:pt x="504158" y="416021"/>
                        <a:pt x="491524" y="416021"/>
                      </a:cubicBezTo>
                      <a:close/>
                      <a:moveTo>
                        <a:pt x="491524" y="382368"/>
                      </a:moveTo>
                      <a:cubicBezTo>
                        <a:pt x="522706" y="382368"/>
                        <a:pt x="548153" y="407787"/>
                        <a:pt x="548153" y="439023"/>
                      </a:cubicBezTo>
                      <a:cubicBezTo>
                        <a:pt x="548153" y="470349"/>
                        <a:pt x="522706" y="495767"/>
                        <a:pt x="491524" y="495767"/>
                      </a:cubicBezTo>
                      <a:cubicBezTo>
                        <a:pt x="460342" y="495767"/>
                        <a:pt x="434895" y="470349"/>
                        <a:pt x="434895" y="439023"/>
                      </a:cubicBezTo>
                      <a:cubicBezTo>
                        <a:pt x="434895" y="407787"/>
                        <a:pt x="460342" y="382368"/>
                        <a:pt x="491524" y="382368"/>
                      </a:cubicBezTo>
                      <a:close/>
                      <a:moveTo>
                        <a:pt x="491524" y="273973"/>
                      </a:moveTo>
                      <a:cubicBezTo>
                        <a:pt x="478890" y="273973"/>
                        <a:pt x="468586" y="284355"/>
                        <a:pt x="468586" y="297064"/>
                      </a:cubicBezTo>
                      <a:cubicBezTo>
                        <a:pt x="468586" y="309684"/>
                        <a:pt x="478890" y="320066"/>
                        <a:pt x="491524" y="320066"/>
                      </a:cubicBezTo>
                      <a:cubicBezTo>
                        <a:pt x="504158" y="320066"/>
                        <a:pt x="514462" y="309684"/>
                        <a:pt x="514462" y="297064"/>
                      </a:cubicBezTo>
                      <a:cubicBezTo>
                        <a:pt x="514462" y="284355"/>
                        <a:pt x="504158" y="273973"/>
                        <a:pt x="491524" y="273973"/>
                      </a:cubicBezTo>
                      <a:close/>
                      <a:moveTo>
                        <a:pt x="118007" y="256649"/>
                      </a:moveTo>
                      <a:cubicBezTo>
                        <a:pt x="108687" y="256649"/>
                        <a:pt x="101158" y="264167"/>
                        <a:pt x="101158" y="273474"/>
                      </a:cubicBezTo>
                      <a:lnTo>
                        <a:pt x="101158" y="289673"/>
                      </a:lnTo>
                      <a:lnTo>
                        <a:pt x="141219" y="289673"/>
                      </a:lnTo>
                      <a:cubicBezTo>
                        <a:pt x="150539" y="289673"/>
                        <a:pt x="158068" y="297191"/>
                        <a:pt x="158068" y="306498"/>
                      </a:cubicBezTo>
                      <a:cubicBezTo>
                        <a:pt x="158068" y="315806"/>
                        <a:pt x="150539" y="323323"/>
                        <a:pt x="141219" y="323323"/>
                      </a:cubicBezTo>
                      <a:lnTo>
                        <a:pt x="101158" y="323323"/>
                      </a:lnTo>
                      <a:lnTo>
                        <a:pt x="101158" y="356974"/>
                      </a:lnTo>
                      <a:lnTo>
                        <a:pt x="107521" y="356974"/>
                      </a:lnTo>
                      <a:cubicBezTo>
                        <a:pt x="116842" y="356974"/>
                        <a:pt x="124370" y="364491"/>
                        <a:pt x="124370" y="373799"/>
                      </a:cubicBezTo>
                      <a:cubicBezTo>
                        <a:pt x="124370" y="383107"/>
                        <a:pt x="116842" y="390624"/>
                        <a:pt x="107521" y="390624"/>
                      </a:cubicBezTo>
                      <a:lnTo>
                        <a:pt x="101158" y="390624"/>
                      </a:lnTo>
                      <a:lnTo>
                        <a:pt x="101158" y="471260"/>
                      </a:lnTo>
                      <a:cubicBezTo>
                        <a:pt x="101158" y="480567"/>
                        <a:pt x="108687" y="488085"/>
                        <a:pt x="118007" y="488085"/>
                      </a:cubicBezTo>
                      <a:lnTo>
                        <a:pt x="362403" y="488085"/>
                      </a:lnTo>
                      <a:cubicBezTo>
                        <a:pt x="371723" y="488085"/>
                        <a:pt x="379252" y="480567"/>
                        <a:pt x="379252" y="471260"/>
                      </a:cubicBezTo>
                      <a:lnTo>
                        <a:pt x="379252" y="273474"/>
                      </a:lnTo>
                      <a:cubicBezTo>
                        <a:pt x="379252" y="264167"/>
                        <a:pt x="371723" y="256649"/>
                        <a:pt x="362403" y="256649"/>
                      </a:cubicBezTo>
                      <a:close/>
                      <a:moveTo>
                        <a:pt x="491524" y="240320"/>
                      </a:moveTo>
                      <a:cubicBezTo>
                        <a:pt x="522706" y="240320"/>
                        <a:pt x="548153" y="265738"/>
                        <a:pt x="548153" y="297064"/>
                      </a:cubicBezTo>
                      <a:cubicBezTo>
                        <a:pt x="548153" y="328300"/>
                        <a:pt x="522706" y="353719"/>
                        <a:pt x="491524" y="353719"/>
                      </a:cubicBezTo>
                      <a:cubicBezTo>
                        <a:pt x="460342" y="353719"/>
                        <a:pt x="434895" y="328300"/>
                        <a:pt x="434895" y="297064"/>
                      </a:cubicBezTo>
                      <a:cubicBezTo>
                        <a:pt x="434895" y="265738"/>
                        <a:pt x="460342" y="240320"/>
                        <a:pt x="491524" y="240320"/>
                      </a:cubicBezTo>
                      <a:close/>
                      <a:moveTo>
                        <a:pt x="118007" y="222820"/>
                      </a:moveTo>
                      <a:lnTo>
                        <a:pt x="362403" y="222820"/>
                      </a:lnTo>
                      <a:cubicBezTo>
                        <a:pt x="390185" y="222820"/>
                        <a:pt x="412949" y="245552"/>
                        <a:pt x="412949" y="273295"/>
                      </a:cubicBezTo>
                      <a:lnTo>
                        <a:pt x="412949" y="471260"/>
                      </a:lnTo>
                      <a:cubicBezTo>
                        <a:pt x="412949" y="499093"/>
                        <a:pt x="390185" y="521735"/>
                        <a:pt x="362403" y="521735"/>
                      </a:cubicBezTo>
                      <a:lnTo>
                        <a:pt x="118007" y="521735"/>
                      </a:lnTo>
                      <a:cubicBezTo>
                        <a:pt x="90135" y="521735"/>
                        <a:pt x="67461" y="499093"/>
                        <a:pt x="67461" y="471260"/>
                      </a:cubicBezTo>
                      <a:lnTo>
                        <a:pt x="67461" y="273295"/>
                      </a:lnTo>
                      <a:cubicBezTo>
                        <a:pt x="67461" y="245552"/>
                        <a:pt x="90135" y="222820"/>
                        <a:pt x="118007" y="222820"/>
                      </a:cubicBezTo>
                      <a:close/>
                      <a:moveTo>
                        <a:pt x="50546" y="188990"/>
                      </a:moveTo>
                      <a:cubicBezTo>
                        <a:pt x="41226" y="188990"/>
                        <a:pt x="33698" y="196506"/>
                        <a:pt x="33698" y="205813"/>
                      </a:cubicBezTo>
                      <a:lnTo>
                        <a:pt x="33698" y="538872"/>
                      </a:lnTo>
                      <a:cubicBezTo>
                        <a:pt x="33698" y="548179"/>
                        <a:pt x="41226" y="555695"/>
                        <a:pt x="50546" y="555695"/>
                      </a:cubicBezTo>
                      <a:lnTo>
                        <a:pt x="556458" y="555695"/>
                      </a:lnTo>
                      <a:cubicBezTo>
                        <a:pt x="565778" y="555695"/>
                        <a:pt x="573306" y="548179"/>
                        <a:pt x="573306" y="538872"/>
                      </a:cubicBezTo>
                      <a:lnTo>
                        <a:pt x="573217" y="538872"/>
                      </a:lnTo>
                      <a:lnTo>
                        <a:pt x="573217" y="205813"/>
                      </a:lnTo>
                      <a:cubicBezTo>
                        <a:pt x="573217" y="196506"/>
                        <a:pt x="565689" y="188990"/>
                        <a:pt x="556368" y="188990"/>
                      </a:cubicBezTo>
                      <a:close/>
                      <a:moveTo>
                        <a:pt x="303457" y="134583"/>
                      </a:moveTo>
                      <a:cubicBezTo>
                        <a:pt x="288939" y="134583"/>
                        <a:pt x="276481" y="142995"/>
                        <a:pt x="270387" y="155165"/>
                      </a:cubicBezTo>
                      <a:lnTo>
                        <a:pt x="336707" y="155165"/>
                      </a:lnTo>
                      <a:cubicBezTo>
                        <a:pt x="330523" y="142995"/>
                        <a:pt x="318065" y="134583"/>
                        <a:pt x="303457" y="134583"/>
                      </a:cubicBezTo>
                      <a:close/>
                      <a:moveTo>
                        <a:pt x="231760" y="536"/>
                      </a:moveTo>
                      <a:cubicBezTo>
                        <a:pt x="240722" y="-1790"/>
                        <a:pt x="249953" y="3668"/>
                        <a:pt x="252373" y="12617"/>
                      </a:cubicBezTo>
                      <a:lnTo>
                        <a:pt x="276750" y="106038"/>
                      </a:lnTo>
                      <a:cubicBezTo>
                        <a:pt x="284995" y="102727"/>
                        <a:pt x="294047" y="100758"/>
                        <a:pt x="303457" y="100758"/>
                      </a:cubicBezTo>
                      <a:cubicBezTo>
                        <a:pt x="315915" y="100758"/>
                        <a:pt x="327655" y="103980"/>
                        <a:pt x="337782" y="109617"/>
                      </a:cubicBezTo>
                      <a:lnTo>
                        <a:pt x="410913" y="20760"/>
                      </a:lnTo>
                      <a:cubicBezTo>
                        <a:pt x="416918" y="13601"/>
                        <a:pt x="427493" y="12617"/>
                        <a:pt x="434663" y="18433"/>
                      </a:cubicBezTo>
                      <a:cubicBezTo>
                        <a:pt x="441832" y="24429"/>
                        <a:pt x="442818" y="35077"/>
                        <a:pt x="436993" y="42236"/>
                      </a:cubicBezTo>
                      <a:lnTo>
                        <a:pt x="362607" y="132615"/>
                      </a:lnTo>
                      <a:cubicBezTo>
                        <a:pt x="367088" y="139416"/>
                        <a:pt x="370404" y="147111"/>
                        <a:pt x="372465" y="155165"/>
                      </a:cubicBezTo>
                      <a:lnTo>
                        <a:pt x="556458" y="155165"/>
                      </a:lnTo>
                      <a:cubicBezTo>
                        <a:pt x="584330" y="155165"/>
                        <a:pt x="607004" y="177894"/>
                        <a:pt x="606914" y="205813"/>
                      </a:cubicBezTo>
                      <a:lnTo>
                        <a:pt x="606914" y="538872"/>
                      </a:lnTo>
                      <a:cubicBezTo>
                        <a:pt x="606914" y="566702"/>
                        <a:pt x="584151" y="589341"/>
                        <a:pt x="556368" y="589341"/>
                      </a:cubicBezTo>
                      <a:lnTo>
                        <a:pt x="526255" y="589341"/>
                      </a:lnTo>
                      <a:lnTo>
                        <a:pt x="526255" y="589520"/>
                      </a:lnTo>
                      <a:cubicBezTo>
                        <a:pt x="526255" y="598827"/>
                        <a:pt x="518727" y="606343"/>
                        <a:pt x="509407" y="606343"/>
                      </a:cubicBezTo>
                      <a:lnTo>
                        <a:pt x="475351" y="606343"/>
                      </a:lnTo>
                      <a:cubicBezTo>
                        <a:pt x="466030" y="606343"/>
                        <a:pt x="458502" y="598827"/>
                        <a:pt x="458502" y="589520"/>
                      </a:cubicBezTo>
                      <a:lnTo>
                        <a:pt x="458502" y="589341"/>
                      </a:lnTo>
                      <a:lnTo>
                        <a:pt x="148413" y="589341"/>
                      </a:lnTo>
                      <a:lnTo>
                        <a:pt x="148413" y="589520"/>
                      </a:lnTo>
                      <a:cubicBezTo>
                        <a:pt x="148413" y="598827"/>
                        <a:pt x="140884" y="606343"/>
                        <a:pt x="131564" y="606343"/>
                      </a:cubicBezTo>
                      <a:lnTo>
                        <a:pt x="97508" y="606343"/>
                      </a:lnTo>
                      <a:cubicBezTo>
                        <a:pt x="88187" y="606343"/>
                        <a:pt x="80659" y="598827"/>
                        <a:pt x="80659" y="589520"/>
                      </a:cubicBezTo>
                      <a:lnTo>
                        <a:pt x="80659" y="589341"/>
                      </a:lnTo>
                      <a:lnTo>
                        <a:pt x="50546" y="589341"/>
                      </a:lnTo>
                      <a:cubicBezTo>
                        <a:pt x="22674" y="589341"/>
                        <a:pt x="0" y="566702"/>
                        <a:pt x="0" y="538872"/>
                      </a:cubicBezTo>
                      <a:lnTo>
                        <a:pt x="0" y="205813"/>
                      </a:lnTo>
                      <a:cubicBezTo>
                        <a:pt x="0" y="177894"/>
                        <a:pt x="22674" y="155165"/>
                        <a:pt x="50546" y="155075"/>
                      </a:cubicBezTo>
                      <a:lnTo>
                        <a:pt x="234449" y="155075"/>
                      </a:lnTo>
                      <a:cubicBezTo>
                        <a:pt x="236958" y="145053"/>
                        <a:pt x="241439" y="136015"/>
                        <a:pt x="247534" y="128141"/>
                      </a:cubicBezTo>
                      <a:lnTo>
                        <a:pt x="219751" y="21118"/>
                      </a:lnTo>
                      <a:cubicBezTo>
                        <a:pt x="217331" y="12169"/>
                        <a:pt x="222798" y="2953"/>
                        <a:pt x="231760" y="536"/>
                      </a:cubicBezTo>
                      <a:close/>
                    </a:path>
                  </a:pathLst>
                </a:custGeom>
                <a:solidFill>
                  <a:srgbClr val="3F9B67"/>
                </a:solidFill>
                <a:ln>
                  <a:noFill/>
                </a:ln>
              </p:spPr>
              <p:txBody>
                <a:bodyPr/>
                <a:lstStyle/>
                <a:p>
                  <a:endParaRPr lang="zh-CN" altLang="en-US"/>
                </a:p>
              </p:txBody>
            </p:sp>
            <p:sp>
              <p:nvSpPr>
                <p:cNvPr id="172" name="television_364766"/>
                <p:cNvSpPr>
                  <a:spLocks noChangeAspect="1"/>
                </p:cNvSpPr>
                <p:nvPr/>
              </p:nvSpPr>
              <p:spPr bwMode="auto">
                <a:xfrm>
                  <a:off x="5569941" y="2466945"/>
                  <a:ext cx="182922" cy="182750"/>
                </a:xfrm>
                <a:custGeom>
                  <a:avLst/>
                  <a:gdLst>
                    <a:gd name="connsiteX0" fmla="*/ 491524 w 606914"/>
                    <a:gd name="connsiteY0" fmla="*/ 416021 h 606343"/>
                    <a:gd name="connsiteX1" fmla="*/ 468586 w 606914"/>
                    <a:gd name="connsiteY1" fmla="*/ 439023 h 606343"/>
                    <a:gd name="connsiteX2" fmla="*/ 491524 w 606914"/>
                    <a:gd name="connsiteY2" fmla="*/ 462114 h 606343"/>
                    <a:gd name="connsiteX3" fmla="*/ 514462 w 606914"/>
                    <a:gd name="connsiteY3" fmla="*/ 439023 h 606343"/>
                    <a:gd name="connsiteX4" fmla="*/ 491524 w 606914"/>
                    <a:gd name="connsiteY4" fmla="*/ 416021 h 606343"/>
                    <a:gd name="connsiteX5" fmla="*/ 491524 w 606914"/>
                    <a:gd name="connsiteY5" fmla="*/ 382368 h 606343"/>
                    <a:gd name="connsiteX6" fmla="*/ 548153 w 606914"/>
                    <a:gd name="connsiteY6" fmla="*/ 439023 h 606343"/>
                    <a:gd name="connsiteX7" fmla="*/ 491524 w 606914"/>
                    <a:gd name="connsiteY7" fmla="*/ 495767 h 606343"/>
                    <a:gd name="connsiteX8" fmla="*/ 434895 w 606914"/>
                    <a:gd name="connsiteY8" fmla="*/ 439023 h 606343"/>
                    <a:gd name="connsiteX9" fmla="*/ 491524 w 606914"/>
                    <a:gd name="connsiteY9" fmla="*/ 382368 h 606343"/>
                    <a:gd name="connsiteX10" fmla="*/ 491524 w 606914"/>
                    <a:gd name="connsiteY10" fmla="*/ 273973 h 606343"/>
                    <a:gd name="connsiteX11" fmla="*/ 468586 w 606914"/>
                    <a:gd name="connsiteY11" fmla="*/ 297064 h 606343"/>
                    <a:gd name="connsiteX12" fmla="*/ 491524 w 606914"/>
                    <a:gd name="connsiteY12" fmla="*/ 320066 h 606343"/>
                    <a:gd name="connsiteX13" fmla="*/ 514462 w 606914"/>
                    <a:gd name="connsiteY13" fmla="*/ 297064 h 606343"/>
                    <a:gd name="connsiteX14" fmla="*/ 491524 w 606914"/>
                    <a:gd name="connsiteY14" fmla="*/ 273973 h 606343"/>
                    <a:gd name="connsiteX15" fmla="*/ 118007 w 606914"/>
                    <a:gd name="connsiteY15" fmla="*/ 256649 h 606343"/>
                    <a:gd name="connsiteX16" fmla="*/ 101158 w 606914"/>
                    <a:gd name="connsiteY16" fmla="*/ 273474 h 606343"/>
                    <a:gd name="connsiteX17" fmla="*/ 101158 w 606914"/>
                    <a:gd name="connsiteY17" fmla="*/ 289673 h 606343"/>
                    <a:gd name="connsiteX18" fmla="*/ 141219 w 606914"/>
                    <a:gd name="connsiteY18" fmla="*/ 289673 h 606343"/>
                    <a:gd name="connsiteX19" fmla="*/ 158068 w 606914"/>
                    <a:gd name="connsiteY19" fmla="*/ 306498 h 606343"/>
                    <a:gd name="connsiteX20" fmla="*/ 141219 w 606914"/>
                    <a:gd name="connsiteY20" fmla="*/ 323323 h 606343"/>
                    <a:gd name="connsiteX21" fmla="*/ 101158 w 606914"/>
                    <a:gd name="connsiteY21" fmla="*/ 323323 h 606343"/>
                    <a:gd name="connsiteX22" fmla="*/ 101158 w 606914"/>
                    <a:gd name="connsiteY22" fmla="*/ 356974 h 606343"/>
                    <a:gd name="connsiteX23" fmla="*/ 107521 w 606914"/>
                    <a:gd name="connsiteY23" fmla="*/ 356974 h 606343"/>
                    <a:gd name="connsiteX24" fmla="*/ 124370 w 606914"/>
                    <a:gd name="connsiteY24" fmla="*/ 373799 h 606343"/>
                    <a:gd name="connsiteX25" fmla="*/ 107521 w 606914"/>
                    <a:gd name="connsiteY25" fmla="*/ 390624 h 606343"/>
                    <a:gd name="connsiteX26" fmla="*/ 101158 w 606914"/>
                    <a:gd name="connsiteY26" fmla="*/ 390624 h 606343"/>
                    <a:gd name="connsiteX27" fmla="*/ 101158 w 606914"/>
                    <a:gd name="connsiteY27" fmla="*/ 471260 h 606343"/>
                    <a:gd name="connsiteX28" fmla="*/ 118007 w 606914"/>
                    <a:gd name="connsiteY28" fmla="*/ 488085 h 606343"/>
                    <a:gd name="connsiteX29" fmla="*/ 362403 w 606914"/>
                    <a:gd name="connsiteY29" fmla="*/ 488085 h 606343"/>
                    <a:gd name="connsiteX30" fmla="*/ 379252 w 606914"/>
                    <a:gd name="connsiteY30" fmla="*/ 471260 h 606343"/>
                    <a:gd name="connsiteX31" fmla="*/ 379252 w 606914"/>
                    <a:gd name="connsiteY31" fmla="*/ 273474 h 606343"/>
                    <a:gd name="connsiteX32" fmla="*/ 362403 w 606914"/>
                    <a:gd name="connsiteY32" fmla="*/ 256649 h 606343"/>
                    <a:gd name="connsiteX33" fmla="*/ 491524 w 606914"/>
                    <a:gd name="connsiteY33" fmla="*/ 240320 h 606343"/>
                    <a:gd name="connsiteX34" fmla="*/ 548153 w 606914"/>
                    <a:gd name="connsiteY34" fmla="*/ 297064 h 606343"/>
                    <a:gd name="connsiteX35" fmla="*/ 491524 w 606914"/>
                    <a:gd name="connsiteY35" fmla="*/ 353719 h 606343"/>
                    <a:gd name="connsiteX36" fmla="*/ 434895 w 606914"/>
                    <a:gd name="connsiteY36" fmla="*/ 297064 h 606343"/>
                    <a:gd name="connsiteX37" fmla="*/ 491524 w 606914"/>
                    <a:gd name="connsiteY37" fmla="*/ 240320 h 606343"/>
                    <a:gd name="connsiteX38" fmla="*/ 118007 w 606914"/>
                    <a:gd name="connsiteY38" fmla="*/ 222820 h 606343"/>
                    <a:gd name="connsiteX39" fmla="*/ 362403 w 606914"/>
                    <a:gd name="connsiteY39" fmla="*/ 222820 h 606343"/>
                    <a:gd name="connsiteX40" fmla="*/ 412949 w 606914"/>
                    <a:gd name="connsiteY40" fmla="*/ 273295 h 606343"/>
                    <a:gd name="connsiteX41" fmla="*/ 412949 w 606914"/>
                    <a:gd name="connsiteY41" fmla="*/ 471260 h 606343"/>
                    <a:gd name="connsiteX42" fmla="*/ 362403 w 606914"/>
                    <a:gd name="connsiteY42" fmla="*/ 521735 h 606343"/>
                    <a:gd name="connsiteX43" fmla="*/ 118007 w 606914"/>
                    <a:gd name="connsiteY43" fmla="*/ 521735 h 606343"/>
                    <a:gd name="connsiteX44" fmla="*/ 67461 w 606914"/>
                    <a:gd name="connsiteY44" fmla="*/ 471260 h 606343"/>
                    <a:gd name="connsiteX45" fmla="*/ 67461 w 606914"/>
                    <a:gd name="connsiteY45" fmla="*/ 273295 h 606343"/>
                    <a:gd name="connsiteX46" fmla="*/ 118007 w 606914"/>
                    <a:gd name="connsiteY46" fmla="*/ 222820 h 606343"/>
                    <a:gd name="connsiteX47" fmla="*/ 50546 w 606914"/>
                    <a:gd name="connsiteY47" fmla="*/ 188990 h 606343"/>
                    <a:gd name="connsiteX48" fmla="*/ 33698 w 606914"/>
                    <a:gd name="connsiteY48" fmla="*/ 205813 h 606343"/>
                    <a:gd name="connsiteX49" fmla="*/ 33698 w 606914"/>
                    <a:gd name="connsiteY49" fmla="*/ 538872 h 606343"/>
                    <a:gd name="connsiteX50" fmla="*/ 50546 w 606914"/>
                    <a:gd name="connsiteY50" fmla="*/ 555695 h 606343"/>
                    <a:gd name="connsiteX51" fmla="*/ 556458 w 606914"/>
                    <a:gd name="connsiteY51" fmla="*/ 555695 h 606343"/>
                    <a:gd name="connsiteX52" fmla="*/ 573306 w 606914"/>
                    <a:gd name="connsiteY52" fmla="*/ 538872 h 606343"/>
                    <a:gd name="connsiteX53" fmla="*/ 573217 w 606914"/>
                    <a:gd name="connsiteY53" fmla="*/ 538872 h 606343"/>
                    <a:gd name="connsiteX54" fmla="*/ 573217 w 606914"/>
                    <a:gd name="connsiteY54" fmla="*/ 205813 h 606343"/>
                    <a:gd name="connsiteX55" fmla="*/ 556368 w 606914"/>
                    <a:gd name="connsiteY55" fmla="*/ 188990 h 606343"/>
                    <a:gd name="connsiteX56" fmla="*/ 303457 w 606914"/>
                    <a:gd name="connsiteY56" fmla="*/ 134583 h 606343"/>
                    <a:gd name="connsiteX57" fmla="*/ 270387 w 606914"/>
                    <a:gd name="connsiteY57" fmla="*/ 155165 h 606343"/>
                    <a:gd name="connsiteX58" fmla="*/ 336707 w 606914"/>
                    <a:gd name="connsiteY58" fmla="*/ 155165 h 606343"/>
                    <a:gd name="connsiteX59" fmla="*/ 303457 w 606914"/>
                    <a:gd name="connsiteY59" fmla="*/ 134583 h 606343"/>
                    <a:gd name="connsiteX60" fmla="*/ 231760 w 606914"/>
                    <a:gd name="connsiteY60" fmla="*/ 536 h 606343"/>
                    <a:gd name="connsiteX61" fmla="*/ 252373 w 606914"/>
                    <a:gd name="connsiteY61" fmla="*/ 12617 h 606343"/>
                    <a:gd name="connsiteX62" fmla="*/ 276750 w 606914"/>
                    <a:gd name="connsiteY62" fmla="*/ 106038 h 606343"/>
                    <a:gd name="connsiteX63" fmla="*/ 303457 w 606914"/>
                    <a:gd name="connsiteY63" fmla="*/ 100758 h 606343"/>
                    <a:gd name="connsiteX64" fmla="*/ 337782 w 606914"/>
                    <a:gd name="connsiteY64" fmla="*/ 109617 h 606343"/>
                    <a:gd name="connsiteX65" fmla="*/ 410913 w 606914"/>
                    <a:gd name="connsiteY65" fmla="*/ 20760 h 606343"/>
                    <a:gd name="connsiteX66" fmla="*/ 434663 w 606914"/>
                    <a:gd name="connsiteY66" fmla="*/ 18433 h 606343"/>
                    <a:gd name="connsiteX67" fmla="*/ 436993 w 606914"/>
                    <a:gd name="connsiteY67" fmla="*/ 42236 h 606343"/>
                    <a:gd name="connsiteX68" fmla="*/ 362607 w 606914"/>
                    <a:gd name="connsiteY68" fmla="*/ 132615 h 606343"/>
                    <a:gd name="connsiteX69" fmla="*/ 372465 w 606914"/>
                    <a:gd name="connsiteY69" fmla="*/ 155165 h 606343"/>
                    <a:gd name="connsiteX70" fmla="*/ 556458 w 606914"/>
                    <a:gd name="connsiteY70" fmla="*/ 155165 h 606343"/>
                    <a:gd name="connsiteX71" fmla="*/ 606914 w 606914"/>
                    <a:gd name="connsiteY71" fmla="*/ 205813 h 606343"/>
                    <a:gd name="connsiteX72" fmla="*/ 606914 w 606914"/>
                    <a:gd name="connsiteY72" fmla="*/ 538872 h 606343"/>
                    <a:gd name="connsiteX73" fmla="*/ 556368 w 606914"/>
                    <a:gd name="connsiteY73" fmla="*/ 589341 h 606343"/>
                    <a:gd name="connsiteX74" fmla="*/ 526255 w 606914"/>
                    <a:gd name="connsiteY74" fmla="*/ 589341 h 606343"/>
                    <a:gd name="connsiteX75" fmla="*/ 526255 w 606914"/>
                    <a:gd name="connsiteY75" fmla="*/ 589520 h 606343"/>
                    <a:gd name="connsiteX76" fmla="*/ 509407 w 606914"/>
                    <a:gd name="connsiteY76" fmla="*/ 606343 h 606343"/>
                    <a:gd name="connsiteX77" fmla="*/ 475351 w 606914"/>
                    <a:gd name="connsiteY77" fmla="*/ 606343 h 606343"/>
                    <a:gd name="connsiteX78" fmla="*/ 458502 w 606914"/>
                    <a:gd name="connsiteY78" fmla="*/ 589520 h 606343"/>
                    <a:gd name="connsiteX79" fmla="*/ 458502 w 606914"/>
                    <a:gd name="connsiteY79" fmla="*/ 589341 h 606343"/>
                    <a:gd name="connsiteX80" fmla="*/ 148413 w 606914"/>
                    <a:gd name="connsiteY80" fmla="*/ 589341 h 606343"/>
                    <a:gd name="connsiteX81" fmla="*/ 148413 w 606914"/>
                    <a:gd name="connsiteY81" fmla="*/ 589520 h 606343"/>
                    <a:gd name="connsiteX82" fmla="*/ 131564 w 606914"/>
                    <a:gd name="connsiteY82" fmla="*/ 606343 h 606343"/>
                    <a:gd name="connsiteX83" fmla="*/ 97508 w 606914"/>
                    <a:gd name="connsiteY83" fmla="*/ 606343 h 606343"/>
                    <a:gd name="connsiteX84" fmla="*/ 80659 w 606914"/>
                    <a:gd name="connsiteY84" fmla="*/ 589520 h 606343"/>
                    <a:gd name="connsiteX85" fmla="*/ 80659 w 606914"/>
                    <a:gd name="connsiteY85" fmla="*/ 589341 h 606343"/>
                    <a:gd name="connsiteX86" fmla="*/ 50546 w 606914"/>
                    <a:gd name="connsiteY86" fmla="*/ 589341 h 606343"/>
                    <a:gd name="connsiteX87" fmla="*/ 0 w 606914"/>
                    <a:gd name="connsiteY87" fmla="*/ 538872 h 606343"/>
                    <a:gd name="connsiteX88" fmla="*/ 0 w 606914"/>
                    <a:gd name="connsiteY88" fmla="*/ 205813 h 606343"/>
                    <a:gd name="connsiteX89" fmla="*/ 50546 w 606914"/>
                    <a:gd name="connsiteY89" fmla="*/ 155075 h 606343"/>
                    <a:gd name="connsiteX90" fmla="*/ 234449 w 606914"/>
                    <a:gd name="connsiteY90" fmla="*/ 155075 h 606343"/>
                    <a:gd name="connsiteX91" fmla="*/ 247534 w 606914"/>
                    <a:gd name="connsiteY91" fmla="*/ 128141 h 606343"/>
                    <a:gd name="connsiteX92" fmla="*/ 219751 w 606914"/>
                    <a:gd name="connsiteY92" fmla="*/ 21118 h 606343"/>
                    <a:gd name="connsiteX93" fmla="*/ 231760 w 606914"/>
                    <a:gd name="connsiteY93" fmla="*/ 536 h 60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6914" h="606343">
                      <a:moveTo>
                        <a:pt x="491524" y="416021"/>
                      </a:moveTo>
                      <a:cubicBezTo>
                        <a:pt x="478890" y="416021"/>
                        <a:pt x="468586" y="426403"/>
                        <a:pt x="468586" y="439023"/>
                      </a:cubicBezTo>
                      <a:cubicBezTo>
                        <a:pt x="468586" y="451732"/>
                        <a:pt x="478890" y="462114"/>
                        <a:pt x="491524" y="462114"/>
                      </a:cubicBezTo>
                      <a:cubicBezTo>
                        <a:pt x="504158" y="462114"/>
                        <a:pt x="514462" y="451732"/>
                        <a:pt x="514462" y="439023"/>
                      </a:cubicBezTo>
                      <a:cubicBezTo>
                        <a:pt x="514462" y="426403"/>
                        <a:pt x="504158" y="416021"/>
                        <a:pt x="491524" y="416021"/>
                      </a:cubicBezTo>
                      <a:close/>
                      <a:moveTo>
                        <a:pt x="491524" y="382368"/>
                      </a:moveTo>
                      <a:cubicBezTo>
                        <a:pt x="522706" y="382368"/>
                        <a:pt x="548153" y="407787"/>
                        <a:pt x="548153" y="439023"/>
                      </a:cubicBezTo>
                      <a:cubicBezTo>
                        <a:pt x="548153" y="470349"/>
                        <a:pt x="522706" y="495767"/>
                        <a:pt x="491524" y="495767"/>
                      </a:cubicBezTo>
                      <a:cubicBezTo>
                        <a:pt x="460342" y="495767"/>
                        <a:pt x="434895" y="470349"/>
                        <a:pt x="434895" y="439023"/>
                      </a:cubicBezTo>
                      <a:cubicBezTo>
                        <a:pt x="434895" y="407787"/>
                        <a:pt x="460342" y="382368"/>
                        <a:pt x="491524" y="382368"/>
                      </a:cubicBezTo>
                      <a:close/>
                      <a:moveTo>
                        <a:pt x="491524" y="273973"/>
                      </a:moveTo>
                      <a:cubicBezTo>
                        <a:pt x="478890" y="273973"/>
                        <a:pt x="468586" y="284355"/>
                        <a:pt x="468586" y="297064"/>
                      </a:cubicBezTo>
                      <a:cubicBezTo>
                        <a:pt x="468586" y="309684"/>
                        <a:pt x="478890" y="320066"/>
                        <a:pt x="491524" y="320066"/>
                      </a:cubicBezTo>
                      <a:cubicBezTo>
                        <a:pt x="504158" y="320066"/>
                        <a:pt x="514462" y="309684"/>
                        <a:pt x="514462" y="297064"/>
                      </a:cubicBezTo>
                      <a:cubicBezTo>
                        <a:pt x="514462" y="284355"/>
                        <a:pt x="504158" y="273973"/>
                        <a:pt x="491524" y="273973"/>
                      </a:cubicBezTo>
                      <a:close/>
                      <a:moveTo>
                        <a:pt x="118007" y="256649"/>
                      </a:moveTo>
                      <a:cubicBezTo>
                        <a:pt x="108687" y="256649"/>
                        <a:pt x="101158" y="264167"/>
                        <a:pt x="101158" y="273474"/>
                      </a:cubicBezTo>
                      <a:lnTo>
                        <a:pt x="101158" y="289673"/>
                      </a:lnTo>
                      <a:lnTo>
                        <a:pt x="141219" y="289673"/>
                      </a:lnTo>
                      <a:cubicBezTo>
                        <a:pt x="150539" y="289673"/>
                        <a:pt x="158068" y="297191"/>
                        <a:pt x="158068" y="306498"/>
                      </a:cubicBezTo>
                      <a:cubicBezTo>
                        <a:pt x="158068" y="315806"/>
                        <a:pt x="150539" y="323323"/>
                        <a:pt x="141219" y="323323"/>
                      </a:cubicBezTo>
                      <a:lnTo>
                        <a:pt x="101158" y="323323"/>
                      </a:lnTo>
                      <a:lnTo>
                        <a:pt x="101158" y="356974"/>
                      </a:lnTo>
                      <a:lnTo>
                        <a:pt x="107521" y="356974"/>
                      </a:lnTo>
                      <a:cubicBezTo>
                        <a:pt x="116842" y="356974"/>
                        <a:pt x="124370" y="364491"/>
                        <a:pt x="124370" y="373799"/>
                      </a:cubicBezTo>
                      <a:cubicBezTo>
                        <a:pt x="124370" y="383107"/>
                        <a:pt x="116842" y="390624"/>
                        <a:pt x="107521" y="390624"/>
                      </a:cubicBezTo>
                      <a:lnTo>
                        <a:pt x="101158" y="390624"/>
                      </a:lnTo>
                      <a:lnTo>
                        <a:pt x="101158" y="471260"/>
                      </a:lnTo>
                      <a:cubicBezTo>
                        <a:pt x="101158" y="480567"/>
                        <a:pt x="108687" y="488085"/>
                        <a:pt x="118007" y="488085"/>
                      </a:cubicBezTo>
                      <a:lnTo>
                        <a:pt x="362403" y="488085"/>
                      </a:lnTo>
                      <a:cubicBezTo>
                        <a:pt x="371723" y="488085"/>
                        <a:pt x="379252" y="480567"/>
                        <a:pt x="379252" y="471260"/>
                      </a:cubicBezTo>
                      <a:lnTo>
                        <a:pt x="379252" y="273474"/>
                      </a:lnTo>
                      <a:cubicBezTo>
                        <a:pt x="379252" y="264167"/>
                        <a:pt x="371723" y="256649"/>
                        <a:pt x="362403" y="256649"/>
                      </a:cubicBezTo>
                      <a:close/>
                      <a:moveTo>
                        <a:pt x="491524" y="240320"/>
                      </a:moveTo>
                      <a:cubicBezTo>
                        <a:pt x="522706" y="240320"/>
                        <a:pt x="548153" y="265738"/>
                        <a:pt x="548153" y="297064"/>
                      </a:cubicBezTo>
                      <a:cubicBezTo>
                        <a:pt x="548153" y="328300"/>
                        <a:pt x="522706" y="353719"/>
                        <a:pt x="491524" y="353719"/>
                      </a:cubicBezTo>
                      <a:cubicBezTo>
                        <a:pt x="460342" y="353719"/>
                        <a:pt x="434895" y="328300"/>
                        <a:pt x="434895" y="297064"/>
                      </a:cubicBezTo>
                      <a:cubicBezTo>
                        <a:pt x="434895" y="265738"/>
                        <a:pt x="460342" y="240320"/>
                        <a:pt x="491524" y="240320"/>
                      </a:cubicBezTo>
                      <a:close/>
                      <a:moveTo>
                        <a:pt x="118007" y="222820"/>
                      </a:moveTo>
                      <a:lnTo>
                        <a:pt x="362403" y="222820"/>
                      </a:lnTo>
                      <a:cubicBezTo>
                        <a:pt x="390185" y="222820"/>
                        <a:pt x="412949" y="245552"/>
                        <a:pt x="412949" y="273295"/>
                      </a:cubicBezTo>
                      <a:lnTo>
                        <a:pt x="412949" y="471260"/>
                      </a:lnTo>
                      <a:cubicBezTo>
                        <a:pt x="412949" y="499093"/>
                        <a:pt x="390185" y="521735"/>
                        <a:pt x="362403" y="521735"/>
                      </a:cubicBezTo>
                      <a:lnTo>
                        <a:pt x="118007" y="521735"/>
                      </a:lnTo>
                      <a:cubicBezTo>
                        <a:pt x="90135" y="521735"/>
                        <a:pt x="67461" y="499093"/>
                        <a:pt x="67461" y="471260"/>
                      </a:cubicBezTo>
                      <a:lnTo>
                        <a:pt x="67461" y="273295"/>
                      </a:lnTo>
                      <a:cubicBezTo>
                        <a:pt x="67461" y="245552"/>
                        <a:pt x="90135" y="222820"/>
                        <a:pt x="118007" y="222820"/>
                      </a:cubicBezTo>
                      <a:close/>
                      <a:moveTo>
                        <a:pt x="50546" y="188990"/>
                      </a:moveTo>
                      <a:cubicBezTo>
                        <a:pt x="41226" y="188990"/>
                        <a:pt x="33698" y="196506"/>
                        <a:pt x="33698" y="205813"/>
                      </a:cubicBezTo>
                      <a:lnTo>
                        <a:pt x="33698" y="538872"/>
                      </a:lnTo>
                      <a:cubicBezTo>
                        <a:pt x="33698" y="548179"/>
                        <a:pt x="41226" y="555695"/>
                        <a:pt x="50546" y="555695"/>
                      </a:cubicBezTo>
                      <a:lnTo>
                        <a:pt x="556458" y="555695"/>
                      </a:lnTo>
                      <a:cubicBezTo>
                        <a:pt x="565778" y="555695"/>
                        <a:pt x="573306" y="548179"/>
                        <a:pt x="573306" y="538872"/>
                      </a:cubicBezTo>
                      <a:lnTo>
                        <a:pt x="573217" y="538872"/>
                      </a:lnTo>
                      <a:lnTo>
                        <a:pt x="573217" y="205813"/>
                      </a:lnTo>
                      <a:cubicBezTo>
                        <a:pt x="573217" y="196506"/>
                        <a:pt x="565689" y="188990"/>
                        <a:pt x="556368" y="188990"/>
                      </a:cubicBezTo>
                      <a:close/>
                      <a:moveTo>
                        <a:pt x="303457" y="134583"/>
                      </a:moveTo>
                      <a:cubicBezTo>
                        <a:pt x="288939" y="134583"/>
                        <a:pt x="276481" y="142995"/>
                        <a:pt x="270387" y="155165"/>
                      </a:cubicBezTo>
                      <a:lnTo>
                        <a:pt x="336707" y="155165"/>
                      </a:lnTo>
                      <a:cubicBezTo>
                        <a:pt x="330523" y="142995"/>
                        <a:pt x="318065" y="134583"/>
                        <a:pt x="303457" y="134583"/>
                      </a:cubicBezTo>
                      <a:close/>
                      <a:moveTo>
                        <a:pt x="231760" y="536"/>
                      </a:moveTo>
                      <a:cubicBezTo>
                        <a:pt x="240722" y="-1790"/>
                        <a:pt x="249953" y="3668"/>
                        <a:pt x="252373" y="12617"/>
                      </a:cubicBezTo>
                      <a:lnTo>
                        <a:pt x="276750" y="106038"/>
                      </a:lnTo>
                      <a:cubicBezTo>
                        <a:pt x="284995" y="102727"/>
                        <a:pt x="294047" y="100758"/>
                        <a:pt x="303457" y="100758"/>
                      </a:cubicBezTo>
                      <a:cubicBezTo>
                        <a:pt x="315915" y="100758"/>
                        <a:pt x="327655" y="103980"/>
                        <a:pt x="337782" y="109617"/>
                      </a:cubicBezTo>
                      <a:lnTo>
                        <a:pt x="410913" y="20760"/>
                      </a:lnTo>
                      <a:cubicBezTo>
                        <a:pt x="416918" y="13601"/>
                        <a:pt x="427493" y="12617"/>
                        <a:pt x="434663" y="18433"/>
                      </a:cubicBezTo>
                      <a:cubicBezTo>
                        <a:pt x="441832" y="24429"/>
                        <a:pt x="442818" y="35077"/>
                        <a:pt x="436993" y="42236"/>
                      </a:cubicBezTo>
                      <a:lnTo>
                        <a:pt x="362607" y="132615"/>
                      </a:lnTo>
                      <a:cubicBezTo>
                        <a:pt x="367088" y="139416"/>
                        <a:pt x="370404" y="147111"/>
                        <a:pt x="372465" y="155165"/>
                      </a:cubicBezTo>
                      <a:lnTo>
                        <a:pt x="556458" y="155165"/>
                      </a:lnTo>
                      <a:cubicBezTo>
                        <a:pt x="584330" y="155165"/>
                        <a:pt x="607004" y="177894"/>
                        <a:pt x="606914" y="205813"/>
                      </a:cubicBezTo>
                      <a:lnTo>
                        <a:pt x="606914" y="538872"/>
                      </a:lnTo>
                      <a:cubicBezTo>
                        <a:pt x="606914" y="566702"/>
                        <a:pt x="584151" y="589341"/>
                        <a:pt x="556368" y="589341"/>
                      </a:cubicBezTo>
                      <a:lnTo>
                        <a:pt x="526255" y="589341"/>
                      </a:lnTo>
                      <a:lnTo>
                        <a:pt x="526255" y="589520"/>
                      </a:lnTo>
                      <a:cubicBezTo>
                        <a:pt x="526255" y="598827"/>
                        <a:pt x="518727" y="606343"/>
                        <a:pt x="509407" y="606343"/>
                      </a:cubicBezTo>
                      <a:lnTo>
                        <a:pt x="475351" y="606343"/>
                      </a:lnTo>
                      <a:cubicBezTo>
                        <a:pt x="466030" y="606343"/>
                        <a:pt x="458502" y="598827"/>
                        <a:pt x="458502" y="589520"/>
                      </a:cubicBezTo>
                      <a:lnTo>
                        <a:pt x="458502" y="589341"/>
                      </a:lnTo>
                      <a:lnTo>
                        <a:pt x="148413" y="589341"/>
                      </a:lnTo>
                      <a:lnTo>
                        <a:pt x="148413" y="589520"/>
                      </a:lnTo>
                      <a:cubicBezTo>
                        <a:pt x="148413" y="598827"/>
                        <a:pt x="140884" y="606343"/>
                        <a:pt x="131564" y="606343"/>
                      </a:cubicBezTo>
                      <a:lnTo>
                        <a:pt x="97508" y="606343"/>
                      </a:lnTo>
                      <a:cubicBezTo>
                        <a:pt x="88187" y="606343"/>
                        <a:pt x="80659" y="598827"/>
                        <a:pt x="80659" y="589520"/>
                      </a:cubicBezTo>
                      <a:lnTo>
                        <a:pt x="80659" y="589341"/>
                      </a:lnTo>
                      <a:lnTo>
                        <a:pt x="50546" y="589341"/>
                      </a:lnTo>
                      <a:cubicBezTo>
                        <a:pt x="22674" y="589341"/>
                        <a:pt x="0" y="566702"/>
                        <a:pt x="0" y="538872"/>
                      </a:cubicBezTo>
                      <a:lnTo>
                        <a:pt x="0" y="205813"/>
                      </a:lnTo>
                      <a:cubicBezTo>
                        <a:pt x="0" y="177894"/>
                        <a:pt x="22674" y="155165"/>
                        <a:pt x="50546" y="155075"/>
                      </a:cubicBezTo>
                      <a:lnTo>
                        <a:pt x="234449" y="155075"/>
                      </a:lnTo>
                      <a:cubicBezTo>
                        <a:pt x="236958" y="145053"/>
                        <a:pt x="241439" y="136015"/>
                        <a:pt x="247534" y="128141"/>
                      </a:cubicBezTo>
                      <a:lnTo>
                        <a:pt x="219751" y="21118"/>
                      </a:lnTo>
                      <a:cubicBezTo>
                        <a:pt x="217331" y="12169"/>
                        <a:pt x="222798" y="2953"/>
                        <a:pt x="231760" y="536"/>
                      </a:cubicBezTo>
                      <a:close/>
                    </a:path>
                  </a:pathLst>
                </a:custGeom>
                <a:solidFill>
                  <a:srgbClr val="3F9B67"/>
                </a:solidFill>
                <a:ln>
                  <a:noFill/>
                </a:ln>
              </p:spPr>
              <p:txBody>
                <a:bodyPr/>
                <a:lstStyle/>
                <a:p>
                  <a:endParaRPr lang="zh-CN" altLang="en-US"/>
                </a:p>
              </p:txBody>
            </p:sp>
          </p:grpSp>
          <p:grpSp>
            <p:nvGrpSpPr>
              <p:cNvPr id="115" name="组合 114"/>
              <p:cNvGrpSpPr/>
              <p:nvPr/>
            </p:nvGrpSpPr>
            <p:grpSpPr>
              <a:xfrm>
                <a:off x="768004" y="2835269"/>
                <a:ext cx="4392617" cy="982307"/>
                <a:chOff x="768004" y="2701958"/>
                <a:chExt cx="4392617" cy="982307"/>
              </a:xfrm>
            </p:grpSpPr>
            <p:grpSp>
              <p:nvGrpSpPr>
                <p:cNvPr id="152" name="组合 151"/>
                <p:cNvGrpSpPr/>
                <p:nvPr/>
              </p:nvGrpSpPr>
              <p:grpSpPr>
                <a:xfrm>
                  <a:off x="768004" y="2701958"/>
                  <a:ext cx="4100159" cy="982307"/>
                  <a:chOff x="768004" y="814463"/>
                  <a:chExt cx="4100159" cy="982307"/>
                </a:xfrm>
              </p:grpSpPr>
              <p:grpSp>
                <p:nvGrpSpPr>
                  <p:cNvPr id="156" name="组合 155"/>
                  <p:cNvGrpSpPr/>
                  <p:nvPr/>
                </p:nvGrpSpPr>
                <p:grpSpPr>
                  <a:xfrm>
                    <a:off x="768005" y="1147205"/>
                    <a:ext cx="1727271" cy="307777"/>
                    <a:chOff x="768005" y="1147205"/>
                    <a:chExt cx="1727271" cy="307777"/>
                  </a:xfrm>
                </p:grpSpPr>
                <p:sp>
                  <p:nvSpPr>
                    <p:cNvPr id="166" name="箭头: 五边形 64"/>
                    <p:cNvSpPr/>
                    <p:nvPr/>
                  </p:nvSpPr>
                  <p:spPr>
                    <a:xfrm>
                      <a:off x="1555401" y="1234771"/>
                      <a:ext cx="89598" cy="13264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67" name="文本框 65"/>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68" name="文本框 66"/>
                    <p:cNvSpPr txBox="1"/>
                    <p:nvPr/>
                  </p:nvSpPr>
                  <p:spPr>
                    <a:xfrm>
                      <a:off x="1627731" y="1147205"/>
                      <a:ext cx="86754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100</a:t>
                      </a:r>
                      <a:r>
                        <a:rPr lang="zh-CN" altLang="en-US" sz="1400">
                          <a:latin typeface="微软雅黑" panose="020B0503020204020204" pitchFamily="34" charset="-122"/>
                          <a:ea typeface="微软雅黑" panose="020B0503020204020204" pitchFamily="34" charset="-122"/>
                        </a:rPr>
                        <a:t>辆</a:t>
                      </a:r>
                      <a:endParaRPr lang="zh-CN" altLang="en-US" sz="1400" dirty="0">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768005" y="1318524"/>
                    <a:ext cx="2098772" cy="307777"/>
                    <a:chOff x="768005" y="1318524"/>
                    <a:chExt cx="2098772" cy="307777"/>
                  </a:xfrm>
                </p:grpSpPr>
                <p:sp>
                  <p:nvSpPr>
                    <p:cNvPr id="163" name="箭头: 五边形 61"/>
                    <p:cNvSpPr/>
                    <p:nvPr/>
                  </p:nvSpPr>
                  <p:spPr>
                    <a:xfrm>
                      <a:off x="1555400" y="1406090"/>
                      <a:ext cx="474587" cy="13179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64" name="文本框 62"/>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65" name="文本框 63"/>
                    <p:cNvSpPr txBox="1"/>
                    <p:nvPr/>
                  </p:nvSpPr>
                  <p:spPr>
                    <a:xfrm>
                      <a:off x="2111442" y="1318524"/>
                      <a:ext cx="75533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15</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辆</a:t>
                      </a:r>
                      <a:endParaRPr lang="zh-CN" altLang="en-US" sz="1400" dirty="0">
                        <a:latin typeface="微软雅黑" panose="020B0503020204020204" pitchFamily="34" charset="-122"/>
                        <a:ea typeface="微软雅黑" panose="020B0503020204020204" pitchFamily="34" charset="-122"/>
                      </a:endParaRPr>
                    </a:p>
                  </p:txBody>
                </p:sp>
              </p:grpSp>
              <p:grpSp>
                <p:nvGrpSpPr>
                  <p:cNvPr id="158" name="组合 157"/>
                  <p:cNvGrpSpPr/>
                  <p:nvPr/>
                </p:nvGrpSpPr>
                <p:grpSpPr>
                  <a:xfrm>
                    <a:off x="768004" y="1488993"/>
                    <a:ext cx="4100159" cy="307777"/>
                    <a:chOff x="768004" y="1488993"/>
                    <a:chExt cx="4100159" cy="307777"/>
                  </a:xfrm>
                </p:grpSpPr>
                <p:sp>
                  <p:nvSpPr>
                    <p:cNvPr id="160" name="箭头: 五边形 58"/>
                    <p:cNvSpPr/>
                    <p:nvPr/>
                  </p:nvSpPr>
                  <p:spPr>
                    <a:xfrm>
                      <a:off x="1555400" y="1576559"/>
                      <a:ext cx="2275121" cy="133495"/>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61" name="文本框 59"/>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62" name="文本框 60"/>
                    <p:cNvSpPr txBox="1"/>
                    <p:nvPr/>
                  </p:nvSpPr>
                  <p:spPr>
                    <a:xfrm>
                      <a:off x="3901232" y="1488993"/>
                      <a:ext cx="96693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2782</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辆</a:t>
                      </a:r>
                      <a:endParaRPr lang="zh-CN" altLang="en-US" sz="1400" dirty="0">
                        <a:latin typeface="微软雅黑" panose="020B0503020204020204" pitchFamily="34" charset="-122"/>
                        <a:ea typeface="微软雅黑" panose="020B0503020204020204" pitchFamily="34" charset="-122"/>
                      </a:endParaRPr>
                    </a:p>
                  </p:txBody>
                </p:sp>
              </p:grpSp>
              <p:sp>
                <p:nvSpPr>
                  <p:cNvPr id="159" name="矩形 158"/>
                  <p:cNvSpPr/>
                  <p:nvPr/>
                </p:nvSpPr>
                <p:spPr>
                  <a:xfrm>
                    <a:off x="1302853" y="814463"/>
                    <a:ext cx="646331"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汽车</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53" name="car_64342"/>
                <p:cNvSpPr>
                  <a:spLocks noChangeAspect="1"/>
                </p:cNvSpPr>
                <p:nvPr/>
              </p:nvSpPr>
              <p:spPr bwMode="auto">
                <a:xfrm>
                  <a:off x="2472829" y="3086747"/>
                  <a:ext cx="304842" cy="119272"/>
                </a:xfrm>
                <a:custGeom>
                  <a:avLst/>
                  <a:gdLst>
                    <a:gd name="T0" fmla="*/ 5938 w 6005"/>
                    <a:gd name="T1" fmla="*/ 1431 h 2353"/>
                    <a:gd name="T2" fmla="*/ 5908 w 6005"/>
                    <a:gd name="T3" fmla="*/ 1431 h 2353"/>
                    <a:gd name="T4" fmla="*/ 5745 w 6005"/>
                    <a:gd name="T5" fmla="*/ 965 h 2353"/>
                    <a:gd name="T6" fmla="*/ 5615 w 6005"/>
                    <a:gd name="T7" fmla="*/ 892 h 2353"/>
                    <a:gd name="T8" fmla="*/ 4377 w 6005"/>
                    <a:gd name="T9" fmla="*/ 668 h 2353"/>
                    <a:gd name="T10" fmla="*/ 3264 w 6005"/>
                    <a:gd name="T11" fmla="*/ 1 h 2353"/>
                    <a:gd name="T12" fmla="*/ 1868 w 6005"/>
                    <a:gd name="T13" fmla="*/ 0 h 2353"/>
                    <a:gd name="T14" fmla="*/ 1109 w 6005"/>
                    <a:gd name="T15" fmla="*/ 445 h 2353"/>
                    <a:gd name="T16" fmla="*/ 699 w 6005"/>
                    <a:gd name="T17" fmla="*/ 792 h 2353"/>
                    <a:gd name="T18" fmla="*/ 139 w 6005"/>
                    <a:gd name="T19" fmla="*/ 866 h 2353"/>
                    <a:gd name="T20" fmla="*/ 0 w 6005"/>
                    <a:gd name="T21" fmla="*/ 1057 h 2353"/>
                    <a:gd name="T22" fmla="*/ 0 w 6005"/>
                    <a:gd name="T23" fmla="*/ 1699 h 2353"/>
                    <a:gd name="T24" fmla="*/ 200 w 6005"/>
                    <a:gd name="T25" fmla="*/ 1899 h 2353"/>
                    <a:gd name="T26" fmla="*/ 737 w 6005"/>
                    <a:gd name="T27" fmla="*/ 1899 h 2353"/>
                    <a:gd name="T28" fmla="*/ 1392 w 6005"/>
                    <a:gd name="T29" fmla="*/ 2353 h 2353"/>
                    <a:gd name="T30" fmla="*/ 2048 w 6005"/>
                    <a:gd name="T31" fmla="*/ 1899 h 2353"/>
                    <a:gd name="T32" fmla="*/ 3980 w 6005"/>
                    <a:gd name="T33" fmla="*/ 1899 h 2353"/>
                    <a:gd name="T34" fmla="*/ 4636 w 6005"/>
                    <a:gd name="T35" fmla="*/ 2353 h 2353"/>
                    <a:gd name="T36" fmla="*/ 5292 w 6005"/>
                    <a:gd name="T37" fmla="*/ 1899 h 2353"/>
                    <a:gd name="T38" fmla="*/ 5938 w 6005"/>
                    <a:gd name="T39" fmla="*/ 1899 h 2353"/>
                    <a:gd name="T40" fmla="*/ 6005 w 6005"/>
                    <a:gd name="T41" fmla="*/ 1832 h 2353"/>
                    <a:gd name="T42" fmla="*/ 6005 w 6005"/>
                    <a:gd name="T43" fmla="*/ 1497 h 2353"/>
                    <a:gd name="T44" fmla="*/ 5938 w 6005"/>
                    <a:gd name="T45" fmla="*/ 1431 h 2353"/>
                    <a:gd name="T46" fmla="*/ 1392 w 6005"/>
                    <a:gd name="T47" fmla="*/ 1918 h 2353"/>
                    <a:gd name="T48" fmla="*/ 1125 w 6005"/>
                    <a:gd name="T49" fmla="*/ 1651 h 2353"/>
                    <a:gd name="T50" fmla="*/ 1392 w 6005"/>
                    <a:gd name="T51" fmla="*/ 1384 h 2353"/>
                    <a:gd name="T52" fmla="*/ 1660 w 6005"/>
                    <a:gd name="T53" fmla="*/ 1651 h 2353"/>
                    <a:gd name="T54" fmla="*/ 1392 w 6005"/>
                    <a:gd name="T55" fmla="*/ 1918 h 2353"/>
                    <a:gd name="T56" fmla="*/ 4636 w 6005"/>
                    <a:gd name="T57" fmla="*/ 1918 h 2353"/>
                    <a:gd name="T58" fmla="*/ 4369 w 6005"/>
                    <a:gd name="T59" fmla="*/ 1651 h 2353"/>
                    <a:gd name="T60" fmla="*/ 4636 w 6005"/>
                    <a:gd name="T61" fmla="*/ 1384 h 2353"/>
                    <a:gd name="T62" fmla="*/ 4903 w 6005"/>
                    <a:gd name="T63" fmla="*/ 1651 h 2353"/>
                    <a:gd name="T64" fmla="*/ 4636 w 6005"/>
                    <a:gd name="T65" fmla="*/ 1918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05" h="2353">
                      <a:moveTo>
                        <a:pt x="5938" y="1431"/>
                      </a:moveTo>
                      <a:lnTo>
                        <a:pt x="5908" y="1431"/>
                      </a:lnTo>
                      <a:cubicBezTo>
                        <a:pt x="5867" y="1203"/>
                        <a:pt x="5781" y="1009"/>
                        <a:pt x="5745" y="965"/>
                      </a:cubicBezTo>
                      <a:cubicBezTo>
                        <a:pt x="5713" y="925"/>
                        <a:pt x="5666" y="899"/>
                        <a:pt x="5615" y="892"/>
                      </a:cubicBezTo>
                      <a:lnTo>
                        <a:pt x="4377" y="668"/>
                      </a:lnTo>
                      <a:cubicBezTo>
                        <a:pt x="4377" y="668"/>
                        <a:pt x="3679" y="1"/>
                        <a:pt x="3264" y="1"/>
                      </a:cubicBezTo>
                      <a:lnTo>
                        <a:pt x="1868" y="0"/>
                      </a:lnTo>
                      <a:cubicBezTo>
                        <a:pt x="1597" y="0"/>
                        <a:pt x="1371" y="207"/>
                        <a:pt x="1109" y="445"/>
                      </a:cubicBezTo>
                      <a:cubicBezTo>
                        <a:pt x="986" y="558"/>
                        <a:pt x="850" y="682"/>
                        <a:pt x="699" y="792"/>
                      </a:cubicBezTo>
                      <a:lnTo>
                        <a:pt x="139" y="866"/>
                      </a:lnTo>
                      <a:cubicBezTo>
                        <a:pt x="59" y="892"/>
                        <a:pt x="0" y="968"/>
                        <a:pt x="0" y="1057"/>
                      </a:cubicBezTo>
                      <a:lnTo>
                        <a:pt x="0" y="1699"/>
                      </a:lnTo>
                      <a:cubicBezTo>
                        <a:pt x="0" y="1809"/>
                        <a:pt x="90" y="1899"/>
                        <a:pt x="200" y="1899"/>
                      </a:cubicBezTo>
                      <a:lnTo>
                        <a:pt x="737" y="1899"/>
                      </a:lnTo>
                      <a:cubicBezTo>
                        <a:pt x="837" y="2164"/>
                        <a:pt x="1093" y="2353"/>
                        <a:pt x="1392" y="2353"/>
                      </a:cubicBezTo>
                      <a:cubicBezTo>
                        <a:pt x="1692" y="2353"/>
                        <a:pt x="1948" y="2164"/>
                        <a:pt x="2048" y="1899"/>
                      </a:cubicBezTo>
                      <a:lnTo>
                        <a:pt x="3980" y="1899"/>
                      </a:lnTo>
                      <a:cubicBezTo>
                        <a:pt x="4080" y="2164"/>
                        <a:pt x="4336" y="2353"/>
                        <a:pt x="4636" y="2353"/>
                      </a:cubicBezTo>
                      <a:cubicBezTo>
                        <a:pt x="4935" y="2353"/>
                        <a:pt x="5191" y="2164"/>
                        <a:pt x="5292" y="1899"/>
                      </a:cubicBezTo>
                      <a:lnTo>
                        <a:pt x="5938" y="1899"/>
                      </a:lnTo>
                      <a:cubicBezTo>
                        <a:pt x="5975" y="1899"/>
                        <a:pt x="6005" y="1869"/>
                        <a:pt x="6005" y="1832"/>
                      </a:cubicBezTo>
                      <a:lnTo>
                        <a:pt x="6005" y="1497"/>
                      </a:lnTo>
                      <a:cubicBezTo>
                        <a:pt x="6005" y="1460"/>
                        <a:pt x="5975" y="1431"/>
                        <a:pt x="5938" y="1431"/>
                      </a:cubicBezTo>
                      <a:close/>
                      <a:moveTo>
                        <a:pt x="1392" y="1918"/>
                      </a:moveTo>
                      <a:cubicBezTo>
                        <a:pt x="1245" y="1918"/>
                        <a:pt x="1125" y="1798"/>
                        <a:pt x="1125" y="1651"/>
                      </a:cubicBezTo>
                      <a:cubicBezTo>
                        <a:pt x="1125" y="1504"/>
                        <a:pt x="1245" y="1384"/>
                        <a:pt x="1392" y="1384"/>
                      </a:cubicBezTo>
                      <a:cubicBezTo>
                        <a:pt x="1540" y="1384"/>
                        <a:pt x="1660" y="1504"/>
                        <a:pt x="1660" y="1651"/>
                      </a:cubicBezTo>
                      <a:cubicBezTo>
                        <a:pt x="1660" y="1798"/>
                        <a:pt x="1540" y="1918"/>
                        <a:pt x="1392" y="1918"/>
                      </a:cubicBezTo>
                      <a:close/>
                      <a:moveTo>
                        <a:pt x="4636" y="1918"/>
                      </a:moveTo>
                      <a:cubicBezTo>
                        <a:pt x="4488" y="1918"/>
                        <a:pt x="4369" y="1798"/>
                        <a:pt x="4369" y="1651"/>
                      </a:cubicBezTo>
                      <a:cubicBezTo>
                        <a:pt x="4369" y="1504"/>
                        <a:pt x="4488" y="1384"/>
                        <a:pt x="4636" y="1384"/>
                      </a:cubicBezTo>
                      <a:cubicBezTo>
                        <a:pt x="4783" y="1384"/>
                        <a:pt x="4903" y="1504"/>
                        <a:pt x="4903" y="1651"/>
                      </a:cubicBezTo>
                      <a:cubicBezTo>
                        <a:pt x="4903" y="1798"/>
                        <a:pt x="4783" y="1918"/>
                        <a:pt x="4636" y="1918"/>
                      </a:cubicBezTo>
                      <a:close/>
                    </a:path>
                  </a:pathLst>
                </a:custGeom>
                <a:solidFill>
                  <a:srgbClr val="3F9B67"/>
                </a:solidFill>
                <a:ln>
                  <a:noFill/>
                </a:ln>
              </p:spPr>
              <p:txBody>
                <a:bodyPr/>
                <a:lstStyle/>
                <a:p>
                  <a:endParaRPr lang="zh-CN" altLang="en-US"/>
                </a:p>
              </p:txBody>
            </p:sp>
            <p:sp>
              <p:nvSpPr>
                <p:cNvPr id="154" name="car_64342"/>
                <p:cNvSpPr>
                  <a:spLocks noChangeAspect="1"/>
                </p:cNvSpPr>
                <p:nvPr/>
              </p:nvSpPr>
              <p:spPr bwMode="auto">
                <a:xfrm>
                  <a:off x="4855779" y="3470740"/>
                  <a:ext cx="304842" cy="119272"/>
                </a:xfrm>
                <a:custGeom>
                  <a:avLst/>
                  <a:gdLst>
                    <a:gd name="T0" fmla="*/ 5938 w 6005"/>
                    <a:gd name="T1" fmla="*/ 1431 h 2353"/>
                    <a:gd name="T2" fmla="*/ 5908 w 6005"/>
                    <a:gd name="T3" fmla="*/ 1431 h 2353"/>
                    <a:gd name="T4" fmla="*/ 5745 w 6005"/>
                    <a:gd name="T5" fmla="*/ 965 h 2353"/>
                    <a:gd name="T6" fmla="*/ 5615 w 6005"/>
                    <a:gd name="T7" fmla="*/ 892 h 2353"/>
                    <a:gd name="T8" fmla="*/ 4377 w 6005"/>
                    <a:gd name="T9" fmla="*/ 668 h 2353"/>
                    <a:gd name="T10" fmla="*/ 3264 w 6005"/>
                    <a:gd name="T11" fmla="*/ 1 h 2353"/>
                    <a:gd name="T12" fmla="*/ 1868 w 6005"/>
                    <a:gd name="T13" fmla="*/ 0 h 2353"/>
                    <a:gd name="T14" fmla="*/ 1109 w 6005"/>
                    <a:gd name="T15" fmla="*/ 445 h 2353"/>
                    <a:gd name="T16" fmla="*/ 699 w 6005"/>
                    <a:gd name="T17" fmla="*/ 792 h 2353"/>
                    <a:gd name="T18" fmla="*/ 139 w 6005"/>
                    <a:gd name="T19" fmla="*/ 866 h 2353"/>
                    <a:gd name="T20" fmla="*/ 0 w 6005"/>
                    <a:gd name="T21" fmla="*/ 1057 h 2353"/>
                    <a:gd name="T22" fmla="*/ 0 w 6005"/>
                    <a:gd name="T23" fmla="*/ 1699 h 2353"/>
                    <a:gd name="T24" fmla="*/ 200 w 6005"/>
                    <a:gd name="T25" fmla="*/ 1899 h 2353"/>
                    <a:gd name="T26" fmla="*/ 737 w 6005"/>
                    <a:gd name="T27" fmla="*/ 1899 h 2353"/>
                    <a:gd name="T28" fmla="*/ 1392 w 6005"/>
                    <a:gd name="T29" fmla="*/ 2353 h 2353"/>
                    <a:gd name="T30" fmla="*/ 2048 w 6005"/>
                    <a:gd name="T31" fmla="*/ 1899 h 2353"/>
                    <a:gd name="T32" fmla="*/ 3980 w 6005"/>
                    <a:gd name="T33" fmla="*/ 1899 h 2353"/>
                    <a:gd name="T34" fmla="*/ 4636 w 6005"/>
                    <a:gd name="T35" fmla="*/ 2353 h 2353"/>
                    <a:gd name="T36" fmla="*/ 5292 w 6005"/>
                    <a:gd name="T37" fmla="*/ 1899 h 2353"/>
                    <a:gd name="T38" fmla="*/ 5938 w 6005"/>
                    <a:gd name="T39" fmla="*/ 1899 h 2353"/>
                    <a:gd name="T40" fmla="*/ 6005 w 6005"/>
                    <a:gd name="T41" fmla="*/ 1832 h 2353"/>
                    <a:gd name="T42" fmla="*/ 6005 w 6005"/>
                    <a:gd name="T43" fmla="*/ 1497 h 2353"/>
                    <a:gd name="T44" fmla="*/ 5938 w 6005"/>
                    <a:gd name="T45" fmla="*/ 1431 h 2353"/>
                    <a:gd name="T46" fmla="*/ 1392 w 6005"/>
                    <a:gd name="T47" fmla="*/ 1918 h 2353"/>
                    <a:gd name="T48" fmla="*/ 1125 w 6005"/>
                    <a:gd name="T49" fmla="*/ 1651 h 2353"/>
                    <a:gd name="T50" fmla="*/ 1392 w 6005"/>
                    <a:gd name="T51" fmla="*/ 1384 h 2353"/>
                    <a:gd name="T52" fmla="*/ 1660 w 6005"/>
                    <a:gd name="T53" fmla="*/ 1651 h 2353"/>
                    <a:gd name="T54" fmla="*/ 1392 w 6005"/>
                    <a:gd name="T55" fmla="*/ 1918 h 2353"/>
                    <a:gd name="T56" fmla="*/ 4636 w 6005"/>
                    <a:gd name="T57" fmla="*/ 1918 h 2353"/>
                    <a:gd name="T58" fmla="*/ 4369 w 6005"/>
                    <a:gd name="T59" fmla="*/ 1651 h 2353"/>
                    <a:gd name="T60" fmla="*/ 4636 w 6005"/>
                    <a:gd name="T61" fmla="*/ 1384 h 2353"/>
                    <a:gd name="T62" fmla="*/ 4903 w 6005"/>
                    <a:gd name="T63" fmla="*/ 1651 h 2353"/>
                    <a:gd name="T64" fmla="*/ 4636 w 6005"/>
                    <a:gd name="T65" fmla="*/ 1918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05" h="2353">
                      <a:moveTo>
                        <a:pt x="5938" y="1431"/>
                      </a:moveTo>
                      <a:lnTo>
                        <a:pt x="5908" y="1431"/>
                      </a:lnTo>
                      <a:cubicBezTo>
                        <a:pt x="5867" y="1203"/>
                        <a:pt x="5781" y="1009"/>
                        <a:pt x="5745" y="965"/>
                      </a:cubicBezTo>
                      <a:cubicBezTo>
                        <a:pt x="5713" y="925"/>
                        <a:pt x="5666" y="899"/>
                        <a:pt x="5615" y="892"/>
                      </a:cubicBezTo>
                      <a:lnTo>
                        <a:pt x="4377" y="668"/>
                      </a:lnTo>
                      <a:cubicBezTo>
                        <a:pt x="4377" y="668"/>
                        <a:pt x="3679" y="1"/>
                        <a:pt x="3264" y="1"/>
                      </a:cubicBezTo>
                      <a:lnTo>
                        <a:pt x="1868" y="0"/>
                      </a:lnTo>
                      <a:cubicBezTo>
                        <a:pt x="1597" y="0"/>
                        <a:pt x="1371" y="207"/>
                        <a:pt x="1109" y="445"/>
                      </a:cubicBezTo>
                      <a:cubicBezTo>
                        <a:pt x="986" y="558"/>
                        <a:pt x="850" y="682"/>
                        <a:pt x="699" y="792"/>
                      </a:cubicBezTo>
                      <a:lnTo>
                        <a:pt x="139" y="866"/>
                      </a:lnTo>
                      <a:cubicBezTo>
                        <a:pt x="59" y="892"/>
                        <a:pt x="0" y="968"/>
                        <a:pt x="0" y="1057"/>
                      </a:cubicBezTo>
                      <a:lnTo>
                        <a:pt x="0" y="1699"/>
                      </a:lnTo>
                      <a:cubicBezTo>
                        <a:pt x="0" y="1809"/>
                        <a:pt x="90" y="1899"/>
                        <a:pt x="200" y="1899"/>
                      </a:cubicBezTo>
                      <a:lnTo>
                        <a:pt x="737" y="1899"/>
                      </a:lnTo>
                      <a:cubicBezTo>
                        <a:pt x="837" y="2164"/>
                        <a:pt x="1093" y="2353"/>
                        <a:pt x="1392" y="2353"/>
                      </a:cubicBezTo>
                      <a:cubicBezTo>
                        <a:pt x="1692" y="2353"/>
                        <a:pt x="1948" y="2164"/>
                        <a:pt x="2048" y="1899"/>
                      </a:cubicBezTo>
                      <a:lnTo>
                        <a:pt x="3980" y="1899"/>
                      </a:lnTo>
                      <a:cubicBezTo>
                        <a:pt x="4080" y="2164"/>
                        <a:pt x="4336" y="2353"/>
                        <a:pt x="4636" y="2353"/>
                      </a:cubicBezTo>
                      <a:cubicBezTo>
                        <a:pt x="4935" y="2353"/>
                        <a:pt x="5191" y="2164"/>
                        <a:pt x="5292" y="1899"/>
                      </a:cubicBezTo>
                      <a:lnTo>
                        <a:pt x="5938" y="1899"/>
                      </a:lnTo>
                      <a:cubicBezTo>
                        <a:pt x="5975" y="1899"/>
                        <a:pt x="6005" y="1869"/>
                        <a:pt x="6005" y="1832"/>
                      </a:cubicBezTo>
                      <a:lnTo>
                        <a:pt x="6005" y="1497"/>
                      </a:lnTo>
                      <a:cubicBezTo>
                        <a:pt x="6005" y="1460"/>
                        <a:pt x="5975" y="1431"/>
                        <a:pt x="5938" y="1431"/>
                      </a:cubicBezTo>
                      <a:close/>
                      <a:moveTo>
                        <a:pt x="1392" y="1918"/>
                      </a:moveTo>
                      <a:cubicBezTo>
                        <a:pt x="1245" y="1918"/>
                        <a:pt x="1125" y="1798"/>
                        <a:pt x="1125" y="1651"/>
                      </a:cubicBezTo>
                      <a:cubicBezTo>
                        <a:pt x="1125" y="1504"/>
                        <a:pt x="1245" y="1384"/>
                        <a:pt x="1392" y="1384"/>
                      </a:cubicBezTo>
                      <a:cubicBezTo>
                        <a:pt x="1540" y="1384"/>
                        <a:pt x="1660" y="1504"/>
                        <a:pt x="1660" y="1651"/>
                      </a:cubicBezTo>
                      <a:cubicBezTo>
                        <a:pt x="1660" y="1798"/>
                        <a:pt x="1540" y="1918"/>
                        <a:pt x="1392" y="1918"/>
                      </a:cubicBezTo>
                      <a:close/>
                      <a:moveTo>
                        <a:pt x="4636" y="1918"/>
                      </a:moveTo>
                      <a:cubicBezTo>
                        <a:pt x="4488" y="1918"/>
                        <a:pt x="4369" y="1798"/>
                        <a:pt x="4369" y="1651"/>
                      </a:cubicBezTo>
                      <a:cubicBezTo>
                        <a:pt x="4369" y="1504"/>
                        <a:pt x="4488" y="1384"/>
                        <a:pt x="4636" y="1384"/>
                      </a:cubicBezTo>
                      <a:cubicBezTo>
                        <a:pt x="4783" y="1384"/>
                        <a:pt x="4903" y="1504"/>
                        <a:pt x="4903" y="1651"/>
                      </a:cubicBezTo>
                      <a:cubicBezTo>
                        <a:pt x="4903" y="1798"/>
                        <a:pt x="4783" y="1918"/>
                        <a:pt x="4636" y="1918"/>
                      </a:cubicBezTo>
                      <a:close/>
                    </a:path>
                  </a:pathLst>
                </a:custGeom>
                <a:solidFill>
                  <a:srgbClr val="3F9B67"/>
                </a:solidFill>
                <a:ln>
                  <a:noFill/>
                </a:ln>
              </p:spPr>
              <p:txBody>
                <a:bodyPr/>
                <a:lstStyle/>
                <a:p>
                  <a:endParaRPr lang="zh-CN" altLang="en-US"/>
                </a:p>
              </p:txBody>
            </p:sp>
            <p:sp>
              <p:nvSpPr>
                <p:cNvPr id="155" name="car_64342"/>
                <p:cNvSpPr>
                  <a:spLocks noChangeAspect="1"/>
                </p:cNvSpPr>
                <p:nvPr/>
              </p:nvSpPr>
              <p:spPr bwMode="auto">
                <a:xfrm>
                  <a:off x="2861968" y="3298783"/>
                  <a:ext cx="304842" cy="119272"/>
                </a:xfrm>
                <a:custGeom>
                  <a:avLst/>
                  <a:gdLst>
                    <a:gd name="T0" fmla="*/ 5938 w 6005"/>
                    <a:gd name="T1" fmla="*/ 1431 h 2353"/>
                    <a:gd name="T2" fmla="*/ 5908 w 6005"/>
                    <a:gd name="T3" fmla="*/ 1431 h 2353"/>
                    <a:gd name="T4" fmla="*/ 5745 w 6005"/>
                    <a:gd name="T5" fmla="*/ 965 h 2353"/>
                    <a:gd name="T6" fmla="*/ 5615 w 6005"/>
                    <a:gd name="T7" fmla="*/ 892 h 2353"/>
                    <a:gd name="T8" fmla="*/ 4377 w 6005"/>
                    <a:gd name="T9" fmla="*/ 668 h 2353"/>
                    <a:gd name="T10" fmla="*/ 3264 w 6005"/>
                    <a:gd name="T11" fmla="*/ 1 h 2353"/>
                    <a:gd name="T12" fmla="*/ 1868 w 6005"/>
                    <a:gd name="T13" fmla="*/ 0 h 2353"/>
                    <a:gd name="T14" fmla="*/ 1109 w 6005"/>
                    <a:gd name="T15" fmla="*/ 445 h 2353"/>
                    <a:gd name="T16" fmla="*/ 699 w 6005"/>
                    <a:gd name="T17" fmla="*/ 792 h 2353"/>
                    <a:gd name="T18" fmla="*/ 139 w 6005"/>
                    <a:gd name="T19" fmla="*/ 866 h 2353"/>
                    <a:gd name="T20" fmla="*/ 0 w 6005"/>
                    <a:gd name="T21" fmla="*/ 1057 h 2353"/>
                    <a:gd name="T22" fmla="*/ 0 w 6005"/>
                    <a:gd name="T23" fmla="*/ 1699 h 2353"/>
                    <a:gd name="T24" fmla="*/ 200 w 6005"/>
                    <a:gd name="T25" fmla="*/ 1899 h 2353"/>
                    <a:gd name="T26" fmla="*/ 737 w 6005"/>
                    <a:gd name="T27" fmla="*/ 1899 h 2353"/>
                    <a:gd name="T28" fmla="*/ 1392 w 6005"/>
                    <a:gd name="T29" fmla="*/ 2353 h 2353"/>
                    <a:gd name="T30" fmla="*/ 2048 w 6005"/>
                    <a:gd name="T31" fmla="*/ 1899 h 2353"/>
                    <a:gd name="T32" fmla="*/ 3980 w 6005"/>
                    <a:gd name="T33" fmla="*/ 1899 h 2353"/>
                    <a:gd name="T34" fmla="*/ 4636 w 6005"/>
                    <a:gd name="T35" fmla="*/ 2353 h 2353"/>
                    <a:gd name="T36" fmla="*/ 5292 w 6005"/>
                    <a:gd name="T37" fmla="*/ 1899 h 2353"/>
                    <a:gd name="T38" fmla="*/ 5938 w 6005"/>
                    <a:gd name="T39" fmla="*/ 1899 h 2353"/>
                    <a:gd name="T40" fmla="*/ 6005 w 6005"/>
                    <a:gd name="T41" fmla="*/ 1832 h 2353"/>
                    <a:gd name="T42" fmla="*/ 6005 w 6005"/>
                    <a:gd name="T43" fmla="*/ 1497 h 2353"/>
                    <a:gd name="T44" fmla="*/ 5938 w 6005"/>
                    <a:gd name="T45" fmla="*/ 1431 h 2353"/>
                    <a:gd name="T46" fmla="*/ 1392 w 6005"/>
                    <a:gd name="T47" fmla="*/ 1918 h 2353"/>
                    <a:gd name="T48" fmla="*/ 1125 w 6005"/>
                    <a:gd name="T49" fmla="*/ 1651 h 2353"/>
                    <a:gd name="T50" fmla="*/ 1392 w 6005"/>
                    <a:gd name="T51" fmla="*/ 1384 h 2353"/>
                    <a:gd name="T52" fmla="*/ 1660 w 6005"/>
                    <a:gd name="T53" fmla="*/ 1651 h 2353"/>
                    <a:gd name="T54" fmla="*/ 1392 w 6005"/>
                    <a:gd name="T55" fmla="*/ 1918 h 2353"/>
                    <a:gd name="T56" fmla="*/ 4636 w 6005"/>
                    <a:gd name="T57" fmla="*/ 1918 h 2353"/>
                    <a:gd name="T58" fmla="*/ 4369 w 6005"/>
                    <a:gd name="T59" fmla="*/ 1651 h 2353"/>
                    <a:gd name="T60" fmla="*/ 4636 w 6005"/>
                    <a:gd name="T61" fmla="*/ 1384 h 2353"/>
                    <a:gd name="T62" fmla="*/ 4903 w 6005"/>
                    <a:gd name="T63" fmla="*/ 1651 h 2353"/>
                    <a:gd name="T64" fmla="*/ 4636 w 6005"/>
                    <a:gd name="T65" fmla="*/ 1918 h 2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05" h="2353">
                      <a:moveTo>
                        <a:pt x="5938" y="1431"/>
                      </a:moveTo>
                      <a:lnTo>
                        <a:pt x="5908" y="1431"/>
                      </a:lnTo>
                      <a:cubicBezTo>
                        <a:pt x="5867" y="1203"/>
                        <a:pt x="5781" y="1009"/>
                        <a:pt x="5745" y="965"/>
                      </a:cubicBezTo>
                      <a:cubicBezTo>
                        <a:pt x="5713" y="925"/>
                        <a:pt x="5666" y="899"/>
                        <a:pt x="5615" y="892"/>
                      </a:cubicBezTo>
                      <a:lnTo>
                        <a:pt x="4377" y="668"/>
                      </a:lnTo>
                      <a:cubicBezTo>
                        <a:pt x="4377" y="668"/>
                        <a:pt x="3679" y="1"/>
                        <a:pt x="3264" y="1"/>
                      </a:cubicBezTo>
                      <a:lnTo>
                        <a:pt x="1868" y="0"/>
                      </a:lnTo>
                      <a:cubicBezTo>
                        <a:pt x="1597" y="0"/>
                        <a:pt x="1371" y="207"/>
                        <a:pt x="1109" y="445"/>
                      </a:cubicBezTo>
                      <a:cubicBezTo>
                        <a:pt x="986" y="558"/>
                        <a:pt x="850" y="682"/>
                        <a:pt x="699" y="792"/>
                      </a:cubicBezTo>
                      <a:lnTo>
                        <a:pt x="139" y="866"/>
                      </a:lnTo>
                      <a:cubicBezTo>
                        <a:pt x="59" y="892"/>
                        <a:pt x="0" y="968"/>
                        <a:pt x="0" y="1057"/>
                      </a:cubicBezTo>
                      <a:lnTo>
                        <a:pt x="0" y="1699"/>
                      </a:lnTo>
                      <a:cubicBezTo>
                        <a:pt x="0" y="1809"/>
                        <a:pt x="90" y="1899"/>
                        <a:pt x="200" y="1899"/>
                      </a:cubicBezTo>
                      <a:lnTo>
                        <a:pt x="737" y="1899"/>
                      </a:lnTo>
                      <a:cubicBezTo>
                        <a:pt x="837" y="2164"/>
                        <a:pt x="1093" y="2353"/>
                        <a:pt x="1392" y="2353"/>
                      </a:cubicBezTo>
                      <a:cubicBezTo>
                        <a:pt x="1692" y="2353"/>
                        <a:pt x="1948" y="2164"/>
                        <a:pt x="2048" y="1899"/>
                      </a:cubicBezTo>
                      <a:lnTo>
                        <a:pt x="3980" y="1899"/>
                      </a:lnTo>
                      <a:cubicBezTo>
                        <a:pt x="4080" y="2164"/>
                        <a:pt x="4336" y="2353"/>
                        <a:pt x="4636" y="2353"/>
                      </a:cubicBezTo>
                      <a:cubicBezTo>
                        <a:pt x="4935" y="2353"/>
                        <a:pt x="5191" y="2164"/>
                        <a:pt x="5292" y="1899"/>
                      </a:cubicBezTo>
                      <a:lnTo>
                        <a:pt x="5938" y="1899"/>
                      </a:lnTo>
                      <a:cubicBezTo>
                        <a:pt x="5975" y="1899"/>
                        <a:pt x="6005" y="1869"/>
                        <a:pt x="6005" y="1832"/>
                      </a:cubicBezTo>
                      <a:lnTo>
                        <a:pt x="6005" y="1497"/>
                      </a:lnTo>
                      <a:cubicBezTo>
                        <a:pt x="6005" y="1460"/>
                        <a:pt x="5975" y="1431"/>
                        <a:pt x="5938" y="1431"/>
                      </a:cubicBezTo>
                      <a:close/>
                      <a:moveTo>
                        <a:pt x="1392" y="1918"/>
                      </a:moveTo>
                      <a:cubicBezTo>
                        <a:pt x="1245" y="1918"/>
                        <a:pt x="1125" y="1798"/>
                        <a:pt x="1125" y="1651"/>
                      </a:cubicBezTo>
                      <a:cubicBezTo>
                        <a:pt x="1125" y="1504"/>
                        <a:pt x="1245" y="1384"/>
                        <a:pt x="1392" y="1384"/>
                      </a:cubicBezTo>
                      <a:cubicBezTo>
                        <a:pt x="1540" y="1384"/>
                        <a:pt x="1660" y="1504"/>
                        <a:pt x="1660" y="1651"/>
                      </a:cubicBezTo>
                      <a:cubicBezTo>
                        <a:pt x="1660" y="1798"/>
                        <a:pt x="1540" y="1918"/>
                        <a:pt x="1392" y="1918"/>
                      </a:cubicBezTo>
                      <a:close/>
                      <a:moveTo>
                        <a:pt x="4636" y="1918"/>
                      </a:moveTo>
                      <a:cubicBezTo>
                        <a:pt x="4488" y="1918"/>
                        <a:pt x="4369" y="1798"/>
                        <a:pt x="4369" y="1651"/>
                      </a:cubicBezTo>
                      <a:cubicBezTo>
                        <a:pt x="4369" y="1504"/>
                        <a:pt x="4488" y="1384"/>
                        <a:pt x="4636" y="1384"/>
                      </a:cubicBezTo>
                      <a:cubicBezTo>
                        <a:pt x="4783" y="1384"/>
                        <a:pt x="4903" y="1504"/>
                        <a:pt x="4903" y="1651"/>
                      </a:cubicBezTo>
                      <a:cubicBezTo>
                        <a:pt x="4903" y="1798"/>
                        <a:pt x="4783" y="1918"/>
                        <a:pt x="4636" y="1918"/>
                      </a:cubicBezTo>
                      <a:close/>
                    </a:path>
                  </a:pathLst>
                </a:custGeom>
                <a:solidFill>
                  <a:srgbClr val="3F9B67"/>
                </a:solidFill>
                <a:ln>
                  <a:noFill/>
                </a:ln>
              </p:spPr>
              <p:txBody>
                <a:bodyPr/>
                <a:lstStyle/>
                <a:p>
                  <a:endParaRPr lang="zh-CN" altLang="en-US"/>
                </a:p>
              </p:txBody>
            </p:sp>
          </p:grpSp>
          <p:grpSp>
            <p:nvGrpSpPr>
              <p:cNvPr id="116" name="组合 115"/>
              <p:cNvGrpSpPr/>
              <p:nvPr/>
            </p:nvGrpSpPr>
            <p:grpSpPr>
              <a:xfrm>
                <a:off x="768004" y="3845672"/>
                <a:ext cx="5037815" cy="982307"/>
                <a:chOff x="768004" y="3718276"/>
                <a:chExt cx="5037815" cy="982307"/>
              </a:xfrm>
            </p:grpSpPr>
            <p:grpSp>
              <p:nvGrpSpPr>
                <p:cNvPr id="135" name="组合 134"/>
                <p:cNvGrpSpPr/>
                <p:nvPr/>
              </p:nvGrpSpPr>
              <p:grpSpPr>
                <a:xfrm>
                  <a:off x="768004" y="3718276"/>
                  <a:ext cx="4879024" cy="982307"/>
                  <a:chOff x="768004" y="814463"/>
                  <a:chExt cx="4879024" cy="982307"/>
                </a:xfrm>
              </p:grpSpPr>
              <p:grpSp>
                <p:nvGrpSpPr>
                  <p:cNvPr id="139" name="组合 138"/>
                  <p:cNvGrpSpPr/>
                  <p:nvPr/>
                </p:nvGrpSpPr>
                <p:grpSpPr>
                  <a:xfrm>
                    <a:off x="768005" y="1147205"/>
                    <a:ext cx="1640459" cy="307777"/>
                    <a:chOff x="768005" y="1147205"/>
                    <a:chExt cx="1640459" cy="307777"/>
                  </a:xfrm>
                </p:grpSpPr>
                <p:sp>
                  <p:nvSpPr>
                    <p:cNvPr id="149" name="箭头: 五边形 86"/>
                    <p:cNvSpPr/>
                    <p:nvPr/>
                  </p:nvSpPr>
                  <p:spPr>
                    <a:xfrm>
                      <a:off x="1555401" y="1234772"/>
                      <a:ext cx="89598" cy="113398"/>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50" name="文本框 87"/>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51" name="文本框 88"/>
                    <p:cNvSpPr txBox="1"/>
                    <p:nvPr/>
                  </p:nvSpPr>
                  <p:spPr>
                    <a:xfrm>
                      <a:off x="1653129" y="1147205"/>
                      <a:ext cx="75533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13</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768005" y="1318524"/>
                    <a:ext cx="2217231" cy="307777"/>
                    <a:chOff x="768005" y="1318524"/>
                    <a:chExt cx="2217231" cy="307777"/>
                  </a:xfrm>
                </p:grpSpPr>
                <p:sp>
                  <p:nvSpPr>
                    <p:cNvPr id="146" name="箭头: 五边形 83"/>
                    <p:cNvSpPr/>
                    <p:nvPr/>
                  </p:nvSpPr>
                  <p:spPr>
                    <a:xfrm>
                      <a:off x="1555400" y="1406090"/>
                      <a:ext cx="365542" cy="122952"/>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47" name="文本框 84"/>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48" name="文本框 85"/>
                    <p:cNvSpPr txBox="1"/>
                    <p:nvPr/>
                  </p:nvSpPr>
                  <p:spPr>
                    <a:xfrm>
                      <a:off x="2018305" y="1318524"/>
                      <a:ext cx="96693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2208</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41" name="组合 140"/>
                  <p:cNvGrpSpPr/>
                  <p:nvPr/>
                </p:nvGrpSpPr>
                <p:grpSpPr>
                  <a:xfrm>
                    <a:off x="768004" y="1488993"/>
                    <a:ext cx="4879024" cy="307777"/>
                    <a:chOff x="768004" y="1488993"/>
                    <a:chExt cx="4879024" cy="307777"/>
                  </a:xfrm>
                </p:grpSpPr>
                <p:sp>
                  <p:nvSpPr>
                    <p:cNvPr id="143" name="箭头: 五边形 80"/>
                    <p:cNvSpPr/>
                    <p:nvPr/>
                  </p:nvSpPr>
                  <p:spPr>
                    <a:xfrm>
                      <a:off x="1555400" y="1576559"/>
                      <a:ext cx="2872421" cy="122749"/>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44" name="文本框 81"/>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45" name="文本框 82"/>
                    <p:cNvSpPr txBox="1"/>
                    <p:nvPr/>
                  </p:nvSpPr>
                  <p:spPr>
                    <a:xfrm>
                      <a:off x="4468500" y="1488993"/>
                      <a:ext cx="1178528"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110552</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sp>
                <p:nvSpPr>
                  <p:cNvPr id="142" name="矩形 141"/>
                  <p:cNvSpPr/>
                  <p:nvPr/>
                </p:nvSpPr>
                <p:spPr>
                  <a:xfrm>
                    <a:off x="1302853" y="814463"/>
                    <a:ext cx="646331"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钢材</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36" name="hot-pot_465"/>
                <p:cNvSpPr>
                  <a:spLocks noChangeAspect="1"/>
                </p:cNvSpPr>
                <p:nvPr/>
              </p:nvSpPr>
              <p:spPr bwMode="auto">
                <a:xfrm>
                  <a:off x="2379648" y="4033425"/>
                  <a:ext cx="237278" cy="236954"/>
                </a:xfrm>
                <a:custGeom>
                  <a:avLst/>
                  <a:gdLst>
                    <a:gd name="connsiteX0" fmla="*/ 0 w 607200"/>
                    <a:gd name="connsiteY0" fmla="*/ 314783 h 606372"/>
                    <a:gd name="connsiteX1" fmla="*/ 76223 w 607200"/>
                    <a:gd name="connsiteY1" fmla="*/ 314783 h 606372"/>
                    <a:gd name="connsiteX2" fmla="*/ 77515 w 607200"/>
                    <a:gd name="connsiteY2" fmla="*/ 314783 h 606372"/>
                    <a:gd name="connsiteX3" fmla="*/ 533561 w 607200"/>
                    <a:gd name="connsiteY3" fmla="*/ 314783 h 606372"/>
                    <a:gd name="connsiteX4" fmla="*/ 533561 w 607200"/>
                    <a:gd name="connsiteY4" fmla="*/ 321234 h 606372"/>
                    <a:gd name="connsiteX5" fmla="*/ 607200 w 607200"/>
                    <a:gd name="connsiteY5" fmla="*/ 321234 h 606372"/>
                    <a:gd name="connsiteX6" fmla="*/ 607200 w 607200"/>
                    <a:gd name="connsiteY6" fmla="*/ 352199 h 606372"/>
                    <a:gd name="connsiteX7" fmla="*/ 533561 w 607200"/>
                    <a:gd name="connsiteY7" fmla="*/ 352199 h 606372"/>
                    <a:gd name="connsiteX8" fmla="*/ 533561 w 607200"/>
                    <a:gd name="connsiteY8" fmla="*/ 532830 h 606372"/>
                    <a:gd name="connsiteX9" fmla="*/ 461214 w 607200"/>
                    <a:gd name="connsiteY9" fmla="*/ 606372 h 606372"/>
                    <a:gd name="connsiteX10" fmla="*/ 148570 w 607200"/>
                    <a:gd name="connsiteY10" fmla="*/ 606372 h 606372"/>
                    <a:gd name="connsiteX11" fmla="*/ 76223 w 607200"/>
                    <a:gd name="connsiteY11" fmla="*/ 532830 h 606372"/>
                    <a:gd name="connsiteX12" fmla="*/ 76223 w 607200"/>
                    <a:gd name="connsiteY12" fmla="*/ 345748 h 606372"/>
                    <a:gd name="connsiteX13" fmla="*/ 0 w 607200"/>
                    <a:gd name="connsiteY13" fmla="*/ 345748 h 606372"/>
                    <a:gd name="connsiteX14" fmla="*/ 278981 w 607200"/>
                    <a:gd name="connsiteY14" fmla="*/ 175409 h 606372"/>
                    <a:gd name="connsiteX15" fmla="*/ 331946 w 607200"/>
                    <a:gd name="connsiteY15" fmla="*/ 175409 h 606372"/>
                    <a:gd name="connsiteX16" fmla="*/ 352616 w 607200"/>
                    <a:gd name="connsiteY16" fmla="*/ 197361 h 606372"/>
                    <a:gd name="connsiteX17" fmla="*/ 331946 w 607200"/>
                    <a:gd name="connsiteY17" fmla="*/ 218022 h 606372"/>
                    <a:gd name="connsiteX18" fmla="*/ 461131 w 607200"/>
                    <a:gd name="connsiteY18" fmla="*/ 218022 h 606372"/>
                    <a:gd name="connsiteX19" fmla="*/ 533474 w 607200"/>
                    <a:gd name="connsiteY19" fmla="*/ 285169 h 606372"/>
                    <a:gd name="connsiteX20" fmla="*/ 77453 w 607200"/>
                    <a:gd name="connsiteY20" fmla="*/ 285169 h 606372"/>
                    <a:gd name="connsiteX21" fmla="*/ 148504 w 607200"/>
                    <a:gd name="connsiteY21" fmla="*/ 218022 h 606372"/>
                    <a:gd name="connsiteX22" fmla="*/ 278981 w 607200"/>
                    <a:gd name="connsiteY22" fmla="*/ 218022 h 606372"/>
                    <a:gd name="connsiteX23" fmla="*/ 257019 w 607200"/>
                    <a:gd name="connsiteY23" fmla="*/ 197361 h 606372"/>
                    <a:gd name="connsiteX24" fmla="*/ 278981 w 607200"/>
                    <a:gd name="connsiteY24" fmla="*/ 175409 h 606372"/>
                    <a:gd name="connsiteX25" fmla="*/ 363008 w 607200"/>
                    <a:gd name="connsiteY25" fmla="*/ 0 h 606372"/>
                    <a:gd name="connsiteX26" fmla="*/ 357836 w 607200"/>
                    <a:gd name="connsiteY26" fmla="*/ 32233 h 606372"/>
                    <a:gd name="connsiteX27" fmla="*/ 368181 w 607200"/>
                    <a:gd name="connsiteY27" fmla="*/ 55441 h 606372"/>
                    <a:gd name="connsiteX28" fmla="*/ 373354 w 607200"/>
                    <a:gd name="connsiteY28" fmla="*/ 60599 h 606372"/>
                    <a:gd name="connsiteX29" fmla="*/ 378526 w 607200"/>
                    <a:gd name="connsiteY29" fmla="*/ 68335 h 606372"/>
                    <a:gd name="connsiteX30" fmla="*/ 388872 w 607200"/>
                    <a:gd name="connsiteY30" fmla="*/ 87675 h 606372"/>
                    <a:gd name="connsiteX31" fmla="*/ 390165 w 607200"/>
                    <a:gd name="connsiteY31" fmla="*/ 100568 h 606372"/>
                    <a:gd name="connsiteX32" fmla="*/ 383699 w 607200"/>
                    <a:gd name="connsiteY32" fmla="*/ 113461 h 606372"/>
                    <a:gd name="connsiteX33" fmla="*/ 373354 w 607200"/>
                    <a:gd name="connsiteY33" fmla="*/ 119908 h 606372"/>
                    <a:gd name="connsiteX34" fmla="*/ 363008 w 607200"/>
                    <a:gd name="connsiteY34" fmla="*/ 118619 h 606372"/>
                    <a:gd name="connsiteX35" fmla="*/ 369474 w 607200"/>
                    <a:gd name="connsiteY35" fmla="*/ 112172 h 606372"/>
                    <a:gd name="connsiteX36" fmla="*/ 372061 w 607200"/>
                    <a:gd name="connsiteY36" fmla="*/ 105725 h 606372"/>
                    <a:gd name="connsiteX37" fmla="*/ 369474 w 607200"/>
                    <a:gd name="connsiteY37" fmla="*/ 101857 h 606372"/>
                    <a:gd name="connsiteX38" fmla="*/ 366888 w 607200"/>
                    <a:gd name="connsiteY38" fmla="*/ 97989 h 606372"/>
                    <a:gd name="connsiteX39" fmla="*/ 356542 w 607200"/>
                    <a:gd name="connsiteY39" fmla="*/ 86385 h 606372"/>
                    <a:gd name="connsiteX40" fmla="*/ 350077 w 607200"/>
                    <a:gd name="connsiteY40" fmla="*/ 81228 h 606372"/>
                    <a:gd name="connsiteX41" fmla="*/ 343611 w 607200"/>
                    <a:gd name="connsiteY41" fmla="*/ 72203 h 606372"/>
                    <a:gd name="connsiteX42" fmla="*/ 334558 w 607200"/>
                    <a:gd name="connsiteY42" fmla="*/ 52863 h 606372"/>
                    <a:gd name="connsiteX43" fmla="*/ 333265 w 607200"/>
                    <a:gd name="connsiteY43" fmla="*/ 29655 h 606372"/>
                    <a:gd name="connsiteX44" fmla="*/ 363008 w 607200"/>
                    <a:gd name="connsiteY44" fmla="*/ 0 h 606372"/>
                    <a:gd name="connsiteX45" fmla="*/ 290622 w 607200"/>
                    <a:gd name="connsiteY45" fmla="*/ 0 h 606372"/>
                    <a:gd name="connsiteX46" fmla="*/ 285468 w 607200"/>
                    <a:gd name="connsiteY46" fmla="*/ 32233 h 606372"/>
                    <a:gd name="connsiteX47" fmla="*/ 297065 w 607200"/>
                    <a:gd name="connsiteY47" fmla="*/ 55441 h 606372"/>
                    <a:gd name="connsiteX48" fmla="*/ 300930 w 607200"/>
                    <a:gd name="connsiteY48" fmla="*/ 60599 h 606372"/>
                    <a:gd name="connsiteX49" fmla="*/ 307373 w 607200"/>
                    <a:gd name="connsiteY49" fmla="*/ 68335 h 606372"/>
                    <a:gd name="connsiteX50" fmla="*/ 316393 w 607200"/>
                    <a:gd name="connsiteY50" fmla="*/ 87675 h 606372"/>
                    <a:gd name="connsiteX51" fmla="*/ 317682 w 607200"/>
                    <a:gd name="connsiteY51" fmla="*/ 100568 h 606372"/>
                    <a:gd name="connsiteX52" fmla="*/ 312528 w 607200"/>
                    <a:gd name="connsiteY52" fmla="*/ 113461 h 606372"/>
                    <a:gd name="connsiteX53" fmla="*/ 300930 w 607200"/>
                    <a:gd name="connsiteY53" fmla="*/ 119908 h 606372"/>
                    <a:gd name="connsiteX54" fmla="*/ 290622 w 607200"/>
                    <a:gd name="connsiteY54" fmla="*/ 118619 h 606372"/>
                    <a:gd name="connsiteX55" fmla="*/ 297065 w 607200"/>
                    <a:gd name="connsiteY55" fmla="*/ 112172 h 606372"/>
                    <a:gd name="connsiteX56" fmla="*/ 299642 w 607200"/>
                    <a:gd name="connsiteY56" fmla="*/ 105725 h 606372"/>
                    <a:gd name="connsiteX57" fmla="*/ 298353 w 607200"/>
                    <a:gd name="connsiteY57" fmla="*/ 101857 h 606372"/>
                    <a:gd name="connsiteX58" fmla="*/ 294488 w 607200"/>
                    <a:gd name="connsiteY58" fmla="*/ 97989 h 606372"/>
                    <a:gd name="connsiteX59" fmla="*/ 285468 w 607200"/>
                    <a:gd name="connsiteY59" fmla="*/ 86385 h 606372"/>
                    <a:gd name="connsiteX60" fmla="*/ 279025 w 607200"/>
                    <a:gd name="connsiteY60" fmla="*/ 81228 h 606372"/>
                    <a:gd name="connsiteX61" fmla="*/ 272582 w 607200"/>
                    <a:gd name="connsiteY61" fmla="*/ 72203 h 606372"/>
                    <a:gd name="connsiteX62" fmla="*/ 262273 w 607200"/>
                    <a:gd name="connsiteY62" fmla="*/ 52863 h 606372"/>
                    <a:gd name="connsiteX63" fmla="*/ 262273 w 607200"/>
                    <a:gd name="connsiteY63" fmla="*/ 29655 h 606372"/>
                    <a:gd name="connsiteX64" fmla="*/ 290622 w 607200"/>
                    <a:gd name="connsiteY64" fmla="*/ 0 h 606372"/>
                    <a:gd name="connsiteX65" fmla="*/ 211803 w 607200"/>
                    <a:gd name="connsiteY65" fmla="*/ 0 h 606372"/>
                    <a:gd name="connsiteX66" fmla="*/ 206635 w 607200"/>
                    <a:gd name="connsiteY66" fmla="*/ 32233 h 606372"/>
                    <a:gd name="connsiteX67" fmla="*/ 218264 w 607200"/>
                    <a:gd name="connsiteY67" fmla="*/ 55441 h 606372"/>
                    <a:gd name="connsiteX68" fmla="*/ 222140 w 607200"/>
                    <a:gd name="connsiteY68" fmla="*/ 60599 h 606372"/>
                    <a:gd name="connsiteX69" fmla="*/ 228600 w 607200"/>
                    <a:gd name="connsiteY69" fmla="*/ 68335 h 606372"/>
                    <a:gd name="connsiteX70" fmla="*/ 237645 w 607200"/>
                    <a:gd name="connsiteY70" fmla="*/ 87675 h 606372"/>
                    <a:gd name="connsiteX71" fmla="*/ 238937 w 607200"/>
                    <a:gd name="connsiteY71" fmla="*/ 100568 h 606372"/>
                    <a:gd name="connsiteX72" fmla="*/ 233769 w 607200"/>
                    <a:gd name="connsiteY72" fmla="*/ 113461 h 606372"/>
                    <a:gd name="connsiteX73" fmla="*/ 222140 w 607200"/>
                    <a:gd name="connsiteY73" fmla="*/ 119908 h 606372"/>
                    <a:gd name="connsiteX74" fmla="*/ 211803 w 607200"/>
                    <a:gd name="connsiteY74" fmla="*/ 118619 h 606372"/>
                    <a:gd name="connsiteX75" fmla="*/ 218264 w 607200"/>
                    <a:gd name="connsiteY75" fmla="*/ 112172 h 606372"/>
                    <a:gd name="connsiteX76" fmla="*/ 220848 w 607200"/>
                    <a:gd name="connsiteY76" fmla="*/ 105725 h 606372"/>
                    <a:gd name="connsiteX77" fmla="*/ 219556 w 607200"/>
                    <a:gd name="connsiteY77" fmla="*/ 101857 h 606372"/>
                    <a:gd name="connsiteX78" fmla="*/ 215679 w 607200"/>
                    <a:gd name="connsiteY78" fmla="*/ 97989 h 606372"/>
                    <a:gd name="connsiteX79" fmla="*/ 206635 w 607200"/>
                    <a:gd name="connsiteY79" fmla="*/ 86385 h 606372"/>
                    <a:gd name="connsiteX80" fmla="*/ 200174 w 607200"/>
                    <a:gd name="connsiteY80" fmla="*/ 81228 h 606372"/>
                    <a:gd name="connsiteX81" fmla="*/ 193714 w 607200"/>
                    <a:gd name="connsiteY81" fmla="*/ 72203 h 606372"/>
                    <a:gd name="connsiteX82" fmla="*/ 183377 w 607200"/>
                    <a:gd name="connsiteY82" fmla="*/ 52863 h 606372"/>
                    <a:gd name="connsiteX83" fmla="*/ 183377 w 607200"/>
                    <a:gd name="connsiteY83" fmla="*/ 29655 h 606372"/>
                    <a:gd name="connsiteX84" fmla="*/ 211803 w 607200"/>
                    <a:gd name="connsiteY84" fmla="*/ 0 h 6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00" h="606372">
                      <a:moveTo>
                        <a:pt x="0" y="314783"/>
                      </a:moveTo>
                      <a:lnTo>
                        <a:pt x="76223" y="314783"/>
                      </a:lnTo>
                      <a:lnTo>
                        <a:pt x="77515" y="314783"/>
                      </a:lnTo>
                      <a:lnTo>
                        <a:pt x="533561" y="314783"/>
                      </a:lnTo>
                      <a:lnTo>
                        <a:pt x="533561" y="321234"/>
                      </a:lnTo>
                      <a:lnTo>
                        <a:pt x="607200" y="321234"/>
                      </a:lnTo>
                      <a:lnTo>
                        <a:pt x="607200" y="352199"/>
                      </a:lnTo>
                      <a:lnTo>
                        <a:pt x="533561" y="352199"/>
                      </a:lnTo>
                      <a:lnTo>
                        <a:pt x="533561" y="532830"/>
                      </a:lnTo>
                      <a:cubicBezTo>
                        <a:pt x="533561" y="574117"/>
                        <a:pt x="501263" y="606372"/>
                        <a:pt x="461214" y="606372"/>
                      </a:cubicBezTo>
                      <a:lnTo>
                        <a:pt x="148570" y="606372"/>
                      </a:lnTo>
                      <a:cubicBezTo>
                        <a:pt x="108521" y="606372"/>
                        <a:pt x="76223" y="574117"/>
                        <a:pt x="76223" y="532830"/>
                      </a:cubicBezTo>
                      <a:lnTo>
                        <a:pt x="76223" y="345748"/>
                      </a:lnTo>
                      <a:lnTo>
                        <a:pt x="0" y="345748"/>
                      </a:lnTo>
                      <a:close/>
                      <a:moveTo>
                        <a:pt x="278981" y="175409"/>
                      </a:moveTo>
                      <a:lnTo>
                        <a:pt x="331946" y="175409"/>
                      </a:lnTo>
                      <a:cubicBezTo>
                        <a:pt x="343573" y="175409"/>
                        <a:pt x="352616" y="185739"/>
                        <a:pt x="352616" y="197361"/>
                      </a:cubicBezTo>
                      <a:cubicBezTo>
                        <a:pt x="352616" y="208983"/>
                        <a:pt x="343573" y="218022"/>
                        <a:pt x="331946" y="218022"/>
                      </a:cubicBezTo>
                      <a:lnTo>
                        <a:pt x="461131" y="218022"/>
                      </a:lnTo>
                      <a:cubicBezTo>
                        <a:pt x="497302" y="218022"/>
                        <a:pt x="527015" y="250304"/>
                        <a:pt x="533474" y="285169"/>
                      </a:cubicBezTo>
                      <a:lnTo>
                        <a:pt x="77453" y="285169"/>
                      </a:lnTo>
                      <a:cubicBezTo>
                        <a:pt x="82620" y="250304"/>
                        <a:pt x="112333" y="218022"/>
                        <a:pt x="148504" y="218022"/>
                      </a:cubicBezTo>
                      <a:lnTo>
                        <a:pt x="278981" y="218022"/>
                      </a:lnTo>
                      <a:cubicBezTo>
                        <a:pt x="267354" y="218022"/>
                        <a:pt x="257019" y="208983"/>
                        <a:pt x="257019" y="197361"/>
                      </a:cubicBezTo>
                      <a:cubicBezTo>
                        <a:pt x="257019" y="185739"/>
                        <a:pt x="267354" y="175409"/>
                        <a:pt x="278981" y="175409"/>
                      </a:cubicBezTo>
                      <a:close/>
                      <a:moveTo>
                        <a:pt x="363008" y="0"/>
                      </a:moveTo>
                      <a:cubicBezTo>
                        <a:pt x="357836" y="12893"/>
                        <a:pt x="355249" y="23208"/>
                        <a:pt x="357836" y="32233"/>
                      </a:cubicBezTo>
                      <a:cubicBezTo>
                        <a:pt x="359129" y="39969"/>
                        <a:pt x="363008" y="47705"/>
                        <a:pt x="368181" y="55441"/>
                      </a:cubicBezTo>
                      <a:cubicBezTo>
                        <a:pt x="369474" y="56731"/>
                        <a:pt x="372061" y="59309"/>
                        <a:pt x="373354" y="60599"/>
                      </a:cubicBezTo>
                      <a:cubicBezTo>
                        <a:pt x="374647" y="63177"/>
                        <a:pt x="377233" y="65756"/>
                        <a:pt x="378526" y="68335"/>
                      </a:cubicBezTo>
                      <a:cubicBezTo>
                        <a:pt x="382406" y="74781"/>
                        <a:pt x="386285" y="79939"/>
                        <a:pt x="388872" y="87675"/>
                      </a:cubicBezTo>
                      <a:cubicBezTo>
                        <a:pt x="388872" y="91543"/>
                        <a:pt x="390165" y="95411"/>
                        <a:pt x="390165" y="100568"/>
                      </a:cubicBezTo>
                      <a:cubicBezTo>
                        <a:pt x="388872" y="105725"/>
                        <a:pt x="387579" y="110883"/>
                        <a:pt x="383699" y="113461"/>
                      </a:cubicBezTo>
                      <a:cubicBezTo>
                        <a:pt x="381113" y="117329"/>
                        <a:pt x="377233" y="118619"/>
                        <a:pt x="373354" y="119908"/>
                      </a:cubicBezTo>
                      <a:cubicBezTo>
                        <a:pt x="369474" y="119908"/>
                        <a:pt x="365595" y="119908"/>
                        <a:pt x="363008" y="118619"/>
                      </a:cubicBezTo>
                      <a:cubicBezTo>
                        <a:pt x="365595" y="116040"/>
                        <a:pt x="368181" y="113461"/>
                        <a:pt x="369474" y="112172"/>
                      </a:cubicBezTo>
                      <a:cubicBezTo>
                        <a:pt x="370767" y="109593"/>
                        <a:pt x="372061" y="107015"/>
                        <a:pt x="372061" y="105725"/>
                      </a:cubicBezTo>
                      <a:cubicBezTo>
                        <a:pt x="372061" y="104436"/>
                        <a:pt x="370767" y="103147"/>
                        <a:pt x="369474" y="101857"/>
                      </a:cubicBezTo>
                      <a:cubicBezTo>
                        <a:pt x="369474" y="100568"/>
                        <a:pt x="368181" y="99279"/>
                        <a:pt x="366888" y="97989"/>
                      </a:cubicBezTo>
                      <a:cubicBezTo>
                        <a:pt x="364301" y="94121"/>
                        <a:pt x="360422" y="90253"/>
                        <a:pt x="356542" y="86385"/>
                      </a:cubicBezTo>
                      <a:lnTo>
                        <a:pt x="350077" y="81228"/>
                      </a:lnTo>
                      <a:cubicBezTo>
                        <a:pt x="348783" y="78649"/>
                        <a:pt x="346197" y="76071"/>
                        <a:pt x="343611" y="72203"/>
                      </a:cubicBezTo>
                      <a:cubicBezTo>
                        <a:pt x="339731" y="67045"/>
                        <a:pt x="335852" y="60599"/>
                        <a:pt x="334558" y="52863"/>
                      </a:cubicBezTo>
                      <a:cubicBezTo>
                        <a:pt x="331972" y="45127"/>
                        <a:pt x="331972" y="37391"/>
                        <a:pt x="333265" y="29655"/>
                      </a:cubicBezTo>
                      <a:cubicBezTo>
                        <a:pt x="337145" y="14183"/>
                        <a:pt x="348783" y="2579"/>
                        <a:pt x="363008" y="0"/>
                      </a:cubicBezTo>
                      <a:close/>
                      <a:moveTo>
                        <a:pt x="290622" y="0"/>
                      </a:moveTo>
                      <a:cubicBezTo>
                        <a:pt x="285468" y="12893"/>
                        <a:pt x="284179" y="23208"/>
                        <a:pt x="285468" y="32233"/>
                      </a:cubicBezTo>
                      <a:cubicBezTo>
                        <a:pt x="286756" y="39969"/>
                        <a:pt x="290622" y="47705"/>
                        <a:pt x="297065" y="55441"/>
                      </a:cubicBezTo>
                      <a:cubicBezTo>
                        <a:pt x="298353" y="56731"/>
                        <a:pt x="299642" y="59309"/>
                        <a:pt x="300930" y="60599"/>
                      </a:cubicBezTo>
                      <a:cubicBezTo>
                        <a:pt x="303508" y="63177"/>
                        <a:pt x="304796" y="65756"/>
                        <a:pt x="307373" y="68335"/>
                      </a:cubicBezTo>
                      <a:cubicBezTo>
                        <a:pt x="311239" y="74781"/>
                        <a:pt x="313816" y="79939"/>
                        <a:pt x="316393" y="87675"/>
                      </a:cubicBezTo>
                      <a:cubicBezTo>
                        <a:pt x="317682" y="91543"/>
                        <a:pt x="317682" y="95411"/>
                        <a:pt x="317682" y="100568"/>
                      </a:cubicBezTo>
                      <a:cubicBezTo>
                        <a:pt x="317682" y="105725"/>
                        <a:pt x="316393" y="110883"/>
                        <a:pt x="312528" y="113461"/>
                      </a:cubicBezTo>
                      <a:cubicBezTo>
                        <a:pt x="308662" y="117329"/>
                        <a:pt x="304796" y="118619"/>
                        <a:pt x="300930" y="119908"/>
                      </a:cubicBezTo>
                      <a:cubicBezTo>
                        <a:pt x="297065" y="119908"/>
                        <a:pt x="294488" y="119908"/>
                        <a:pt x="290622" y="118619"/>
                      </a:cubicBezTo>
                      <a:cubicBezTo>
                        <a:pt x="293199" y="116040"/>
                        <a:pt x="295776" y="113461"/>
                        <a:pt x="297065" y="112172"/>
                      </a:cubicBezTo>
                      <a:cubicBezTo>
                        <a:pt x="299642" y="109593"/>
                        <a:pt x="299642" y="107015"/>
                        <a:pt x="299642" y="105725"/>
                      </a:cubicBezTo>
                      <a:cubicBezTo>
                        <a:pt x="299642" y="104436"/>
                        <a:pt x="298353" y="103147"/>
                        <a:pt x="298353" y="101857"/>
                      </a:cubicBezTo>
                      <a:cubicBezTo>
                        <a:pt x="297065" y="100568"/>
                        <a:pt x="295776" y="99279"/>
                        <a:pt x="294488" y="97989"/>
                      </a:cubicBezTo>
                      <a:cubicBezTo>
                        <a:pt x="291910" y="94121"/>
                        <a:pt x="288045" y="90253"/>
                        <a:pt x="285468" y="86385"/>
                      </a:cubicBezTo>
                      <a:lnTo>
                        <a:pt x="279025" y="81228"/>
                      </a:lnTo>
                      <a:cubicBezTo>
                        <a:pt x="276447" y="78649"/>
                        <a:pt x="273870" y="76071"/>
                        <a:pt x="272582" y="72203"/>
                      </a:cubicBezTo>
                      <a:cubicBezTo>
                        <a:pt x="268716" y="67045"/>
                        <a:pt x="264850" y="60599"/>
                        <a:pt x="262273" y="52863"/>
                      </a:cubicBezTo>
                      <a:cubicBezTo>
                        <a:pt x="260985" y="45127"/>
                        <a:pt x="259696" y="37391"/>
                        <a:pt x="262273" y="29655"/>
                      </a:cubicBezTo>
                      <a:cubicBezTo>
                        <a:pt x="266139" y="14183"/>
                        <a:pt x="277736" y="2579"/>
                        <a:pt x="290622" y="0"/>
                      </a:cubicBezTo>
                      <a:close/>
                      <a:moveTo>
                        <a:pt x="211803" y="0"/>
                      </a:moveTo>
                      <a:cubicBezTo>
                        <a:pt x="206635" y="12893"/>
                        <a:pt x="205343" y="23208"/>
                        <a:pt x="206635" y="32233"/>
                      </a:cubicBezTo>
                      <a:cubicBezTo>
                        <a:pt x="207927" y="39969"/>
                        <a:pt x="211803" y="47705"/>
                        <a:pt x="218264" y="55441"/>
                      </a:cubicBezTo>
                      <a:cubicBezTo>
                        <a:pt x="219556" y="56731"/>
                        <a:pt x="220848" y="59309"/>
                        <a:pt x="222140" y="60599"/>
                      </a:cubicBezTo>
                      <a:cubicBezTo>
                        <a:pt x="224724" y="63177"/>
                        <a:pt x="226016" y="65756"/>
                        <a:pt x="228600" y="68335"/>
                      </a:cubicBezTo>
                      <a:cubicBezTo>
                        <a:pt x="232476" y="74781"/>
                        <a:pt x="236353" y="79939"/>
                        <a:pt x="237645" y="87675"/>
                      </a:cubicBezTo>
                      <a:cubicBezTo>
                        <a:pt x="238937" y="91543"/>
                        <a:pt x="240229" y="95411"/>
                        <a:pt x="238937" y="100568"/>
                      </a:cubicBezTo>
                      <a:cubicBezTo>
                        <a:pt x="238937" y="105725"/>
                        <a:pt x="237645" y="110883"/>
                        <a:pt x="233769" y="113461"/>
                      </a:cubicBezTo>
                      <a:cubicBezTo>
                        <a:pt x="229892" y="117329"/>
                        <a:pt x="226016" y="118619"/>
                        <a:pt x="222140" y="119908"/>
                      </a:cubicBezTo>
                      <a:cubicBezTo>
                        <a:pt x="219556" y="119908"/>
                        <a:pt x="215679" y="119908"/>
                        <a:pt x="211803" y="118619"/>
                      </a:cubicBezTo>
                      <a:cubicBezTo>
                        <a:pt x="214387" y="116040"/>
                        <a:pt x="216971" y="113461"/>
                        <a:pt x="218264" y="112172"/>
                      </a:cubicBezTo>
                      <a:cubicBezTo>
                        <a:pt x="220848" y="109593"/>
                        <a:pt x="220848" y="107015"/>
                        <a:pt x="220848" y="105725"/>
                      </a:cubicBezTo>
                      <a:cubicBezTo>
                        <a:pt x="220848" y="104436"/>
                        <a:pt x="220848" y="103147"/>
                        <a:pt x="219556" y="101857"/>
                      </a:cubicBezTo>
                      <a:cubicBezTo>
                        <a:pt x="218264" y="100568"/>
                        <a:pt x="216971" y="99279"/>
                        <a:pt x="215679" y="97989"/>
                      </a:cubicBezTo>
                      <a:cubicBezTo>
                        <a:pt x="213095" y="94121"/>
                        <a:pt x="210511" y="90253"/>
                        <a:pt x="206635" y="86385"/>
                      </a:cubicBezTo>
                      <a:lnTo>
                        <a:pt x="200174" y="81228"/>
                      </a:lnTo>
                      <a:cubicBezTo>
                        <a:pt x="197590" y="78649"/>
                        <a:pt x="196298" y="76071"/>
                        <a:pt x="193714" y="72203"/>
                      </a:cubicBezTo>
                      <a:cubicBezTo>
                        <a:pt x="189838" y="67045"/>
                        <a:pt x="185961" y="60599"/>
                        <a:pt x="183377" y="52863"/>
                      </a:cubicBezTo>
                      <a:cubicBezTo>
                        <a:pt x="182085" y="45127"/>
                        <a:pt x="180793" y="37391"/>
                        <a:pt x="183377" y="29655"/>
                      </a:cubicBezTo>
                      <a:cubicBezTo>
                        <a:pt x="187253" y="14183"/>
                        <a:pt x="198882" y="2579"/>
                        <a:pt x="211803" y="0"/>
                      </a:cubicBezTo>
                      <a:close/>
                    </a:path>
                  </a:pathLst>
                </a:custGeom>
                <a:solidFill>
                  <a:srgbClr val="3F9B67"/>
                </a:solidFill>
                <a:ln>
                  <a:noFill/>
                </a:ln>
              </p:spPr>
              <p:txBody>
                <a:bodyPr/>
                <a:lstStyle/>
                <a:p>
                  <a:endParaRPr lang="zh-CN" altLang="en-US"/>
                </a:p>
              </p:txBody>
            </p:sp>
            <p:sp>
              <p:nvSpPr>
                <p:cNvPr id="137" name="hot-pot_465"/>
                <p:cNvSpPr>
                  <a:spLocks noChangeAspect="1"/>
                </p:cNvSpPr>
                <p:nvPr/>
              </p:nvSpPr>
              <p:spPr bwMode="auto">
                <a:xfrm>
                  <a:off x="2983159" y="4195901"/>
                  <a:ext cx="237278" cy="236954"/>
                </a:xfrm>
                <a:custGeom>
                  <a:avLst/>
                  <a:gdLst>
                    <a:gd name="connsiteX0" fmla="*/ 0 w 607200"/>
                    <a:gd name="connsiteY0" fmla="*/ 314783 h 606372"/>
                    <a:gd name="connsiteX1" fmla="*/ 76223 w 607200"/>
                    <a:gd name="connsiteY1" fmla="*/ 314783 h 606372"/>
                    <a:gd name="connsiteX2" fmla="*/ 77515 w 607200"/>
                    <a:gd name="connsiteY2" fmla="*/ 314783 h 606372"/>
                    <a:gd name="connsiteX3" fmla="*/ 533561 w 607200"/>
                    <a:gd name="connsiteY3" fmla="*/ 314783 h 606372"/>
                    <a:gd name="connsiteX4" fmla="*/ 533561 w 607200"/>
                    <a:gd name="connsiteY4" fmla="*/ 321234 h 606372"/>
                    <a:gd name="connsiteX5" fmla="*/ 607200 w 607200"/>
                    <a:gd name="connsiteY5" fmla="*/ 321234 h 606372"/>
                    <a:gd name="connsiteX6" fmla="*/ 607200 w 607200"/>
                    <a:gd name="connsiteY6" fmla="*/ 352199 h 606372"/>
                    <a:gd name="connsiteX7" fmla="*/ 533561 w 607200"/>
                    <a:gd name="connsiteY7" fmla="*/ 352199 h 606372"/>
                    <a:gd name="connsiteX8" fmla="*/ 533561 w 607200"/>
                    <a:gd name="connsiteY8" fmla="*/ 532830 h 606372"/>
                    <a:gd name="connsiteX9" fmla="*/ 461214 w 607200"/>
                    <a:gd name="connsiteY9" fmla="*/ 606372 h 606372"/>
                    <a:gd name="connsiteX10" fmla="*/ 148570 w 607200"/>
                    <a:gd name="connsiteY10" fmla="*/ 606372 h 606372"/>
                    <a:gd name="connsiteX11" fmla="*/ 76223 w 607200"/>
                    <a:gd name="connsiteY11" fmla="*/ 532830 h 606372"/>
                    <a:gd name="connsiteX12" fmla="*/ 76223 w 607200"/>
                    <a:gd name="connsiteY12" fmla="*/ 345748 h 606372"/>
                    <a:gd name="connsiteX13" fmla="*/ 0 w 607200"/>
                    <a:gd name="connsiteY13" fmla="*/ 345748 h 606372"/>
                    <a:gd name="connsiteX14" fmla="*/ 278981 w 607200"/>
                    <a:gd name="connsiteY14" fmla="*/ 175409 h 606372"/>
                    <a:gd name="connsiteX15" fmla="*/ 331946 w 607200"/>
                    <a:gd name="connsiteY15" fmla="*/ 175409 h 606372"/>
                    <a:gd name="connsiteX16" fmla="*/ 352616 w 607200"/>
                    <a:gd name="connsiteY16" fmla="*/ 197361 h 606372"/>
                    <a:gd name="connsiteX17" fmla="*/ 331946 w 607200"/>
                    <a:gd name="connsiteY17" fmla="*/ 218022 h 606372"/>
                    <a:gd name="connsiteX18" fmla="*/ 461131 w 607200"/>
                    <a:gd name="connsiteY18" fmla="*/ 218022 h 606372"/>
                    <a:gd name="connsiteX19" fmla="*/ 533474 w 607200"/>
                    <a:gd name="connsiteY19" fmla="*/ 285169 h 606372"/>
                    <a:gd name="connsiteX20" fmla="*/ 77453 w 607200"/>
                    <a:gd name="connsiteY20" fmla="*/ 285169 h 606372"/>
                    <a:gd name="connsiteX21" fmla="*/ 148504 w 607200"/>
                    <a:gd name="connsiteY21" fmla="*/ 218022 h 606372"/>
                    <a:gd name="connsiteX22" fmla="*/ 278981 w 607200"/>
                    <a:gd name="connsiteY22" fmla="*/ 218022 h 606372"/>
                    <a:gd name="connsiteX23" fmla="*/ 257019 w 607200"/>
                    <a:gd name="connsiteY23" fmla="*/ 197361 h 606372"/>
                    <a:gd name="connsiteX24" fmla="*/ 278981 w 607200"/>
                    <a:gd name="connsiteY24" fmla="*/ 175409 h 606372"/>
                    <a:gd name="connsiteX25" fmla="*/ 363008 w 607200"/>
                    <a:gd name="connsiteY25" fmla="*/ 0 h 606372"/>
                    <a:gd name="connsiteX26" fmla="*/ 357836 w 607200"/>
                    <a:gd name="connsiteY26" fmla="*/ 32233 h 606372"/>
                    <a:gd name="connsiteX27" fmla="*/ 368181 w 607200"/>
                    <a:gd name="connsiteY27" fmla="*/ 55441 h 606372"/>
                    <a:gd name="connsiteX28" fmla="*/ 373354 w 607200"/>
                    <a:gd name="connsiteY28" fmla="*/ 60599 h 606372"/>
                    <a:gd name="connsiteX29" fmla="*/ 378526 w 607200"/>
                    <a:gd name="connsiteY29" fmla="*/ 68335 h 606372"/>
                    <a:gd name="connsiteX30" fmla="*/ 388872 w 607200"/>
                    <a:gd name="connsiteY30" fmla="*/ 87675 h 606372"/>
                    <a:gd name="connsiteX31" fmla="*/ 390165 w 607200"/>
                    <a:gd name="connsiteY31" fmla="*/ 100568 h 606372"/>
                    <a:gd name="connsiteX32" fmla="*/ 383699 w 607200"/>
                    <a:gd name="connsiteY32" fmla="*/ 113461 h 606372"/>
                    <a:gd name="connsiteX33" fmla="*/ 373354 w 607200"/>
                    <a:gd name="connsiteY33" fmla="*/ 119908 h 606372"/>
                    <a:gd name="connsiteX34" fmla="*/ 363008 w 607200"/>
                    <a:gd name="connsiteY34" fmla="*/ 118619 h 606372"/>
                    <a:gd name="connsiteX35" fmla="*/ 369474 w 607200"/>
                    <a:gd name="connsiteY35" fmla="*/ 112172 h 606372"/>
                    <a:gd name="connsiteX36" fmla="*/ 372061 w 607200"/>
                    <a:gd name="connsiteY36" fmla="*/ 105725 h 606372"/>
                    <a:gd name="connsiteX37" fmla="*/ 369474 w 607200"/>
                    <a:gd name="connsiteY37" fmla="*/ 101857 h 606372"/>
                    <a:gd name="connsiteX38" fmla="*/ 366888 w 607200"/>
                    <a:gd name="connsiteY38" fmla="*/ 97989 h 606372"/>
                    <a:gd name="connsiteX39" fmla="*/ 356542 w 607200"/>
                    <a:gd name="connsiteY39" fmla="*/ 86385 h 606372"/>
                    <a:gd name="connsiteX40" fmla="*/ 350077 w 607200"/>
                    <a:gd name="connsiteY40" fmla="*/ 81228 h 606372"/>
                    <a:gd name="connsiteX41" fmla="*/ 343611 w 607200"/>
                    <a:gd name="connsiteY41" fmla="*/ 72203 h 606372"/>
                    <a:gd name="connsiteX42" fmla="*/ 334558 w 607200"/>
                    <a:gd name="connsiteY42" fmla="*/ 52863 h 606372"/>
                    <a:gd name="connsiteX43" fmla="*/ 333265 w 607200"/>
                    <a:gd name="connsiteY43" fmla="*/ 29655 h 606372"/>
                    <a:gd name="connsiteX44" fmla="*/ 363008 w 607200"/>
                    <a:gd name="connsiteY44" fmla="*/ 0 h 606372"/>
                    <a:gd name="connsiteX45" fmla="*/ 290622 w 607200"/>
                    <a:gd name="connsiteY45" fmla="*/ 0 h 606372"/>
                    <a:gd name="connsiteX46" fmla="*/ 285468 w 607200"/>
                    <a:gd name="connsiteY46" fmla="*/ 32233 h 606372"/>
                    <a:gd name="connsiteX47" fmla="*/ 297065 w 607200"/>
                    <a:gd name="connsiteY47" fmla="*/ 55441 h 606372"/>
                    <a:gd name="connsiteX48" fmla="*/ 300930 w 607200"/>
                    <a:gd name="connsiteY48" fmla="*/ 60599 h 606372"/>
                    <a:gd name="connsiteX49" fmla="*/ 307373 w 607200"/>
                    <a:gd name="connsiteY49" fmla="*/ 68335 h 606372"/>
                    <a:gd name="connsiteX50" fmla="*/ 316393 w 607200"/>
                    <a:gd name="connsiteY50" fmla="*/ 87675 h 606372"/>
                    <a:gd name="connsiteX51" fmla="*/ 317682 w 607200"/>
                    <a:gd name="connsiteY51" fmla="*/ 100568 h 606372"/>
                    <a:gd name="connsiteX52" fmla="*/ 312528 w 607200"/>
                    <a:gd name="connsiteY52" fmla="*/ 113461 h 606372"/>
                    <a:gd name="connsiteX53" fmla="*/ 300930 w 607200"/>
                    <a:gd name="connsiteY53" fmla="*/ 119908 h 606372"/>
                    <a:gd name="connsiteX54" fmla="*/ 290622 w 607200"/>
                    <a:gd name="connsiteY54" fmla="*/ 118619 h 606372"/>
                    <a:gd name="connsiteX55" fmla="*/ 297065 w 607200"/>
                    <a:gd name="connsiteY55" fmla="*/ 112172 h 606372"/>
                    <a:gd name="connsiteX56" fmla="*/ 299642 w 607200"/>
                    <a:gd name="connsiteY56" fmla="*/ 105725 h 606372"/>
                    <a:gd name="connsiteX57" fmla="*/ 298353 w 607200"/>
                    <a:gd name="connsiteY57" fmla="*/ 101857 h 606372"/>
                    <a:gd name="connsiteX58" fmla="*/ 294488 w 607200"/>
                    <a:gd name="connsiteY58" fmla="*/ 97989 h 606372"/>
                    <a:gd name="connsiteX59" fmla="*/ 285468 w 607200"/>
                    <a:gd name="connsiteY59" fmla="*/ 86385 h 606372"/>
                    <a:gd name="connsiteX60" fmla="*/ 279025 w 607200"/>
                    <a:gd name="connsiteY60" fmla="*/ 81228 h 606372"/>
                    <a:gd name="connsiteX61" fmla="*/ 272582 w 607200"/>
                    <a:gd name="connsiteY61" fmla="*/ 72203 h 606372"/>
                    <a:gd name="connsiteX62" fmla="*/ 262273 w 607200"/>
                    <a:gd name="connsiteY62" fmla="*/ 52863 h 606372"/>
                    <a:gd name="connsiteX63" fmla="*/ 262273 w 607200"/>
                    <a:gd name="connsiteY63" fmla="*/ 29655 h 606372"/>
                    <a:gd name="connsiteX64" fmla="*/ 290622 w 607200"/>
                    <a:gd name="connsiteY64" fmla="*/ 0 h 606372"/>
                    <a:gd name="connsiteX65" fmla="*/ 211803 w 607200"/>
                    <a:gd name="connsiteY65" fmla="*/ 0 h 606372"/>
                    <a:gd name="connsiteX66" fmla="*/ 206635 w 607200"/>
                    <a:gd name="connsiteY66" fmla="*/ 32233 h 606372"/>
                    <a:gd name="connsiteX67" fmla="*/ 218264 w 607200"/>
                    <a:gd name="connsiteY67" fmla="*/ 55441 h 606372"/>
                    <a:gd name="connsiteX68" fmla="*/ 222140 w 607200"/>
                    <a:gd name="connsiteY68" fmla="*/ 60599 h 606372"/>
                    <a:gd name="connsiteX69" fmla="*/ 228600 w 607200"/>
                    <a:gd name="connsiteY69" fmla="*/ 68335 h 606372"/>
                    <a:gd name="connsiteX70" fmla="*/ 237645 w 607200"/>
                    <a:gd name="connsiteY70" fmla="*/ 87675 h 606372"/>
                    <a:gd name="connsiteX71" fmla="*/ 238937 w 607200"/>
                    <a:gd name="connsiteY71" fmla="*/ 100568 h 606372"/>
                    <a:gd name="connsiteX72" fmla="*/ 233769 w 607200"/>
                    <a:gd name="connsiteY72" fmla="*/ 113461 h 606372"/>
                    <a:gd name="connsiteX73" fmla="*/ 222140 w 607200"/>
                    <a:gd name="connsiteY73" fmla="*/ 119908 h 606372"/>
                    <a:gd name="connsiteX74" fmla="*/ 211803 w 607200"/>
                    <a:gd name="connsiteY74" fmla="*/ 118619 h 606372"/>
                    <a:gd name="connsiteX75" fmla="*/ 218264 w 607200"/>
                    <a:gd name="connsiteY75" fmla="*/ 112172 h 606372"/>
                    <a:gd name="connsiteX76" fmla="*/ 220848 w 607200"/>
                    <a:gd name="connsiteY76" fmla="*/ 105725 h 606372"/>
                    <a:gd name="connsiteX77" fmla="*/ 219556 w 607200"/>
                    <a:gd name="connsiteY77" fmla="*/ 101857 h 606372"/>
                    <a:gd name="connsiteX78" fmla="*/ 215679 w 607200"/>
                    <a:gd name="connsiteY78" fmla="*/ 97989 h 606372"/>
                    <a:gd name="connsiteX79" fmla="*/ 206635 w 607200"/>
                    <a:gd name="connsiteY79" fmla="*/ 86385 h 606372"/>
                    <a:gd name="connsiteX80" fmla="*/ 200174 w 607200"/>
                    <a:gd name="connsiteY80" fmla="*/ 81228 h 606372"/>
                    <a:gd name="connsiteX81" fmla="*/ 193714 w 607200"/>
                    <a:gd name="connsiteY81" fmla="*/ 72203 h 606372"/>
                    <a:gd name="connsiteX82" fmla="*/ 183377 w 607200"/>
                    <a:gd name="connsiteY82" fmla="*/ 52863 h 606372"/>
                    <a:gd name="connsiteX83" fmla="*/ 183377 w 607200"/>
                    <a:gd name="connsiteY83" fmla="*/ 29655 h 606372"/>
                    <a:gd name="connsiteX84" fmla="*/ 211803 w 607200"/>
                    <a:gd name="connsiteY84" fmla="*/ 0 h 6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00" h="606372">
                      <a:moveTo>
                        <a:pt x="0" y="314783"/>
                      </a:moveTo>
                      <a:lnTo>
                        <a:pt x="76223" y="314783"/>
                      </a:lnTo>
                      <a:lnTo>
                        <a:pt x="77515" y="314783"/>
                      </a:lnTo>
                      <a:lnTo>
                        <a:pt x="533561" y="314783"/>
                      </a:lnTo>
                      <a:lnTo>
                        <a:pt x="533561" y="321234"/>
                      </a:lnTo>
                      <a:lnTo>
                        <a:pt x="607200" y="321234"/>
                      </a:lnTo>
                      <a:lnTo>
                        <a:pt x="607200" y="352199"/>
                      </a:lnTo>
                      <a:lnTo>
                        <a:pt x="533561" y="352199"/>
                      </a:lnTo>
                      <a:lnTo>
                        <a:pt x="533561" y="532830"/>
                      </a:lnTo>
                      <a:cubicBezTo>
                        <a:pt x="533561" y="574117"/>
                        <a:pt x="501263" y="606372"/>
                        <a:pt x="461214" y="606372"/>
                      </a:cubicBezTo>
                      <a:lnTo>
                        <a:pt x="148570" y="606372"/>
                      </a:lnTo>
                      <a:cubicBezTo>
                        <a:pt x="108521" y="606372"/>
                        <a:pt x="76223" y="574117"/>
                        <a:pt x="76223" y="532830"/>
                      </a:cubicBezTo>
                      <a:lnTo>
                        <a:pt x="76223" y="345748"/>
                      </a:lnTo>
                      <a:lnTo>
                        <a:pt x="0" y="345748"/>
                      </a:lnTo>
                      <a:close/>
                      <a:moveTo>
                        <a:pt x="278981" y="175409"/>
                      </a:moveTo>
                      <a:lnTo>
                        <a:pt x="331946" y="175409"/>
                      </a:lnTo>
                      <a:cubicBezTo>
                        <a:pt x="343573" y="175409"/>
                        <a:pt x="352616" y="185739"/>
                        <a:pt x="352616" y="197361"/>
                      </a:cubicBezTo>
                      <a:cubicBezTo>
                        <a:pt x="352616" y="208983"/>
                        <a:pt x="343573" y="218022"/>
                        <a:pt x="331946" y="218022"/>
                      </a:cubicBezTo>
                      <a:lnTo>
                        <a:pt x="461131" y="218022"/>
                      </a:lnTo>
                      <a:cubicBezTo>
                        <a:pt x="497302" y="218022"/>
                        <a:pt x="527015" y="250304"/>
                        <a:pt x="533474" y="285169"/>
                      </a:cubicBezTo>
                      <a:lnTo>
                        <a:pt x="77453" y="285169"/>
                      </a:lnTo>
                      <a:cubicBezTo>
                        <a:pt x="82620" y="250304"/>
                        <a:pt x="112333" y="218022"/>
                        <a:pt x="148504" y="218022"/>
                      </a:cubicBezTo>
                      <a:lnTo>
                        <a:pt x="278981" y="218022"/>
                      </a:lnTo>
                      <a:cubicBezTo>
                        <a:pt x="267354" y="218022"/>
                        <a:pt x="257019" y="208983"/>
                        <a:pt x="257019" y="197361"/>
                      </a:cubicBezTo>
                      <a:cubicBezTo>
                        <a:pt x="257019" y="185739"/>
                        <a:pt x="267354" y="175409"/>
                        <a:pt x="278981" y="175409"/>
                      </a:cubicBezTo>
                      <a:close/>
                      <a:moveTo>
                        <a:pt x="363008" y="0"/>
                      </a:moveTo>
                      <a:cubicBezTo>
                        <a:pt x="357836" y="12893"/>
                        <a:pt x="355249" y="23208"/>
                        <a:pt x="357836" y="32233"/>
                      </a:cubicBezTo>
                      <a:cubicBezTo>
                        <a:pt x="359129" y="39969"/>
                        <a:pt x="363008" y="47705"/>
                        <a:pt x="368181" y="55441"/>
                      </a:cubicBezTo>
                      <a:cubicBezTo>
                        <a:pt x="369474" y="56731"/>
                        <a:pt x="372061" y="59309"/>
                        <a:pt x="373354" y="60599"/>
                      </a:cubicBezTo>
                      <a:cubicBezTo>
                        <a:pt x="374647" y="63177"/>
                        <a:pt x="377233" y="65756"/>
                        <a:pt x="378526" y="68335"/>
                      </a:cubicBezTo>
                      <a:cubicBezTo>
                        <a:pt x="382406" y="74781"/>
                        <a:pt x="386285" y="79939"/>
                        <a:pt x="388872" y="87675"/>
                      </a:cubicBezTo>
                      <a:cubicBezTo>
                        <a:pt x="388872" y="91543"/>
                        <a:pt x="390165" y="95411"/>
                        <a:pt x="390165" y="100568"/>
                      </a:cubicBezTo>
                      <a:cubicBezTo>
                        <a:pt x="388872" y="105725"/>
                        <a:pt x="387579" y="110883"/>
                        <a:pt x="383699" y="113461"/>
                      </a:cubicBezTo>
                      <a:cubicBezTo>
                        <a:pt x="381113" y="117329"/>
                        <a:pt x="377233" y="118619"/>
                        <a:pt x="373354" y="119908"/>
                      </a:cubicBezTo>
                      <a:cubicBezTo>
                        <a:pt x="369474" y="119908"/>
                        <a:pt x="365595" y="119908"/>
                        <a:pt x="363008" y="118619"/>
                      </a:cubicBezTo>
                      <a:cubicBezTo>
                        <a:pt x="365595" y="116040"/>
                        <a:pt x="368181" y="113461"/>
                        <a:pt x="369474" y="112172"/>
                      </a:cubicBezTo>
                      <a:cubicBezTo>
                        <a:pt x="370767" y="109593"/>
                        <a:pt x="372061" y="107015"/>
                        <a:pt x="372061" y="105725"/>
                      </a:cubicBezTo>
                      <a:cubicBezTo>
                        <a:pt x="372061" y="104436"/>
                        <a:pt x="370767" y="103147"/>
                        <a:pt x="369474" y="101857"/>
                      </a:cubicBezTo>
                      <a:cubicBezTo>
                        <a:pt x="369474" y="100568"/>
                        <a:pt x="368181" y="99279"/>
                        <a:pt x="366888" y="97989"/>
                      </a:cubicBezTo>
                      <a:cubicBezTo>
                        <a:pt x="364301" y="94121"/>
                        <a:pt x="360422" y="90253"/>
                        <a:pt x="356542" y="86385"/>
                      </a:cubicBezTo>
                      <a:lnTo>
                        <a:pt x="350077" y="81228"/>
                      </a:lnTo>
                      <a:cubicBezTo>
                        <a:pt x="348783" y="78649"/>
                        <a:pt x="346197" y="76071"/>
                        <a:pt x="343611" y="72203"/>
                      </a:cubicBezTo>
                      <a:cubicBezTo>
                        <a:pt x="339731" y="67045"/>
                        <a:pt x="335852" y="60599"/>
                        <a:pt x="334558" y="52863"/>
                      </a:cubicBezTo>
                      <a:cubicBezTo>
                        <a:pt x="331972" y="45127"/>
                        <a:pt x="331972" y="37391"/>
                        <a:pt x="333265" y="29655"/>
                      </a:cubicBezTo>
                      <a:cubicBezTo>
                        <a:pt x="337145" y="14183"/>
                        <a:pt x="348783" y="2579"/>
                        <a:pt x="363008" y="0"/>
                      </a:cubicBezTo>
                      <a:close/>
                      <a:moveTo>
                        <a:pt x="290622" y="0"/>
                      </a:moveTo>
                      <a:cubicBezTo>
                        <a:pt x="285468" y="12893"/>
                        <a:pt x="284179" y="23208"/>
                        <a:pt x="285468" y="32233"/>
                      </a:cubicBezTo>
                      <a:cubicBezTo>
                        <a:pt x="286756" y="39969"/>
                        <a:pt x="290622" y="47705"/>
                        <a:pt x="297065" y="55441"/>
                      </a:cubicBezTo>
                      <a:cubicBezTo>
                        <a:pt x="298353" y="56731"/>
                        <a:pt x="299642" y="59309"/>
                        <a:pt x="300930" y="60599"/>
                      </a:cubicBezTo>
                      <a:cubicBezTo>
                        <a:pt x="303508" y="63177"/>
                        <a:pt x="304796" y="65756"/>
                        <a:pt x="307373" y="68335"/>
                      </a:cubicBezTo>
                      <a:cubicBezTo>
                        <a:pt x="311239" y="74781"/>
                        <a:pt x="313816" y="79939"/>
                        <a:pt x="316393" y="87675"/>
                      </a:cubicBezTo>
                      <a:cubicBezTo>
                        <a:pt x="317682" y="91543"/>
                        <a:pt x="317682" y="95411"/>
                        <a:pt x="317682" y="100568"/>
                      </a:cubicBezTo>
                      <a:cubicBezTo>
                        <a:pt x="317682" y="105725"/>
                        <a:pt x="316393" y="110883"/>
                        <a:pt x="312528" y="113461"/>
                      </a:cubicBezTo>
                      <a:cubicBezTo>
                        <a:pt x="308662" y="117329"/>
                        <a:pt x="304796" y="118619"/>
                        <a:pt x="300930" y="119908"/>
                      </a:cubicBezTo>
                      <a:cubicBezTo>
                        <a:pt x="297065" y="119908"/>
                        <a:pt x="294488" y="119908"/>
                        <a:pt x="290622" y="118619"/>
                      </a:cubicBezTo>
                      <a:cubicBezTo>
                        <a:pt x="293199" y="116040"/>
                        <a:pt x="295776" y="113461"/>
                        <a:pt x="297065" y="112172"/>
                      </a:cubicBezTo>
                      <a:cubicBezTo>
                        <a:pt x="299642" y="109593"/>
                        <a:pt x="299642" y="107015"/>
                        <a:pt x="299642" y="105725"/>
                      </a:cubicBezTo>
                      <a:cubicBezTo>
                        <a:pt x="299642" y="104436"/>
                        <a:pt x="298353" y="103147"/>
                        <a:pt x="298353" y="101857"/>
                      </a:cubicBezTo>
                      <a:cubicBezTo>
                        <a:pt x="297065" y="100568"/>
                        <a:pt x="295776" y="99279"/>
                        <a:pt x="294488" y="97989"/>
                      </a:cubicBezTo>
                      <a:cubicBezTo>
                        <a:pt x="291910" y="94121"/>
                        <a:pt x="288045" y="90253"/>
                        <a:pt x="285468" y="86385"/>
                      </a:cubicBezTo>
                      <a:lnTo>
                        <a:pt x="279025" y="81228"/>
                      </a:lnTo>
                      <a:cubicBezTo>
                        <a:pt x="276447" y="78649"/>
                        <a:pt x="273870" y="76071"/>
                        <a:pt x="272582" y="72203"/>
                      </a:cubicBezTo>
                      <a:cubicBezTo>
                        <a:pt x="268716" y="67045"/>
                        <a:pt x="264850" y="60599"/>
                        <a:pt x="262273" y="52863"/>
                      </a:cubicBezTo>
                      <a:cubicBezTo>
                        <a:pt x="260985" y="45127"/>
                        <a:pt x="259696" y="37391"/>
                        <a:pt x="262273" y="29655"/>
                      </a:cubicBezTo>
                      <a:cubicBezTo>
                        <a:pt x="266139" y="14183"/>
                        <a:pt x="277736" y="2579"/>
                        <a:pt x="290622" y="0"/>
                      </a:cubicBezTo>
                      <a:close/>
                      <a:moveTo>
                        <a:pt x="211803" y="0"/>
                      </a:moveTo>
                      <a:cubicBezTo>
                        <a:pt x="206635" y="12893"/>
                        <a:pt x="205343" y="23208"/>
                        <a:pt x="206635" y="32233"/>
                      </a:cubicBezTo>
                      <a:cubicBezTo>
                        <a:pt x="207927" y="39969"/>
                        <a:pt x="211803" y="47705"/>
                        <a:pt x="218264" y="55441"/>
                      </a:cubicBezTo>
                      <a:cubicBezTo>
                        <a:pt x="219556" y="56731"/>
                        <a:pt x="220848" y="59309"/>
                        <a:pt x="222140" y="60599"/>
                      </a:cubicBezTo>
                      <a:cubicBezTo>
                        <a:pt x="224724" y="63177"/>
                        <a:pt x="226016" y="65756"/>
                        <a:pt x="228600" y="68335"/>
                      </a:cubicBezTo>
                      <a:cubicBezTo>
                        <a:pt x="232476" y="74781"/>
                        <a:pt x="236353" y="79939"/>
                        <a:pt x="237645" y="87675"/>
                      </a:cubicBezTo>
                      <a:cubicBezTo>
                        <a:pt x="238937" y="91543"/>
                        <a:pt x="240229" y="95411"/>
                        <a:pt x="238937" y="100568"/>
                      </a:cubicBezTo>
                      <a:cubicBezTo>
                        <a:pt x="238937" y="105725"/>
                        <a:pt x="237645" y="110883"/>
                        <a:pt x="233769" y="113461"/>
                      </a:cubicBezTo>
                      <a:cubicBezTo>
                        <a:pt x="229892" y="117329"/>
                        <a:pt x="226016" y="118619"/>
                        <a:pt x="222140" y="119908"/>
                      </a:cubicBezTo>
                      <a:cubicBezTo>
                        <a:pt x="219556" y="119908"/>
                        <a:pt x="215679" y="119908"/>
                        <a:pt x="211803" y="118619"/>
                      </a:cubicBezTo>
                      <a:cubicBezTo>
                        <a:pt x="214387" y="116040"/>
                        <a:pt x="216971" y="113461"/>
                        <a:pt x="218264" y="112172"/>
                      </a:cubicBezTo>
                      <a:cubicBezTo>
                        <a:pt x="220848" y="109593"/>
                        <a:pt x="220848" y="107015"/>
                        <a:pt x="220848" y="105725"/>
                      </a:cubicBezTo>
                      <a:cubicBezTo>
                        <a:pt x="220848" y="104436"/>
                        <a:pt x="220848" y="103147"/>
                        <a:pt x="219556" y="101857"/>
                      </a:cubicBezTo>
                      <a:cubicBezTo>
                        <a:pt x="218264" y="100568"/>
                        <a:pt x="216971" y="99279"/>
                        <a:pt x="215679" y="97989"/>
                      </a:cubicBezTo>
                      <a:cubicBezTo>
                        <a:pt x="213095" y="94121"/>
                        <a:pt x="210511" y="90253"/>
                        <a:pt x="206635" y="86385"/>
                      </a:cubicBezTo>
                      <a:lnTo>
                        <a:pt x="200174" y="81228"/>
                      </a:lnTo>
                      <a:cubicBezTo>
                        <a:pt x="197590" y="78649"/>
                        <a:pt x="196298" y="76071"/>
                        <a:pt x="193714" y="72203"/>
                      </a:cubicBezTo>
                      <a:cubicBezTo>
                        <a:pt x="189838" y="67045"/>
                        <a:pt x="185961" y="60599"/>
                        <a:pt x="183377" y="52863"/>
                      </a:cubicBezTo>
                      <a:cubicBezTo>
                        <a:pt x="182085" y="45127"/>
                        <a:pt x="180793" y="37391"/>
                        <a:pt x="183377" y="29655"/>
                      </a:cubicBezTo>
                      <a:cubicBezTo>
                        <a:pt x="187253" y="14183"/>
                        <a:pt x="198882" y="2579"/>
                        <a:pt x="211803" y="0"/>
                      </a:cubicBezTo>
                      <a:close/>
                    </a:path>
                  </a:pathLst>
                </a:custGeom>
                <a:solidFill>
                  <a:srgbClr val="3F9B67"/>
                </a:solidFill>
                <a:ln>
                  <a:noFill/>
                </a:ln>
              </p:spPr>
              <p:txBody>
                <a:bodyPr/>
                <a:lstStyle/>
                <a:p>
                  <a:endParaRPr lang="zh-CN" altLang="en-US"/>
                </a:p>
              </p:txBody>
            </p:sp>
            <p:sp>
              <p:nvSpPr>
                <p:cNvPr id="138" name="hot-pot_465"/>
                <p:cNvSpPr>
                  <a:spLocks noChangeAspect="1"/>
                </p:cNvSpPr>
                <p:nvPr/>
              </p:nvSpPr>
              <p:spPr bwMode="auto">
                <a:xfrm>
                  <a:off x="5568541" y="4392900"/>
                  <a:ext cx="237278" cy="236954"/>
                </a:xfrm>
                <a:custGeom>
                  <a:avLst/>
                  <a:gdLst>
                    <a:gd name="connsiteX0" fmla="*/ 0 w 607200"/>
                    <a:gd name="connsiteY0" fmla="*/ 314783 h 606372"/>
                    <a:gd name="connsiteX1" fmla="*/ 76223 w 607200"/>
                    <a:gd name="connsiteY1" fmla="*/ 314783 h 606372"/>
                    <a:gd name="connsiteX2" fmla="*/ 77515 w 607200"/>
                    <a:gd name="connsiteY2" fmla="*/ 314783 h 606372"/>
                    <a:gd name="connsiteX3" fmla="*/ 533561 w 607200"/>
                    <a:gd name="connsiteY3" fmla="*/ 314783 h 606372"/>
                    <a:gd name="connsiteX4" fmla="*/ 533561 w 607200"/>
                    <a:gd name="connsiteY4" fmla="*/ 321234 h 606372"/>
                    <a:gd name="connsiteX5" fmla="*/ 607200 w 607200"/>
                    <a:gd name="connsiteY5" fmla="*/ 321234 h 606372"/>
                    <a:gd name="connsiteX6" fmla="*/ 607200 w 607200"/>
                    <a:gd name="connsiteY6" fmla="*/ 352199 h 606372"/>
                    <a:gd name="connsiteX7" fmla="*/ 533561 w 607200"/>
                    <a:gd name="connsiteY7" fmla="*/ 352199 h 606372"/>
                    <a:gd name="connsiteX8" fmla="*/ 533561 w 607200"/>
                    <a:gd name="connsiteY8" fmla="*/ 532830 h 606372"/>
                    <a:gd name="connsiteX9" fmla="*/ 461214 w 607200"/>
                    <a:gd name="connsiteY9" fmla="*/ 606372 h 606372"/>
                    <a:gd name="connsiteX10" fmla="*/ 148570 w 607200"/>
                    <a:gd name="connsiteY10" fmla="*/ 606372 h 606372"/>
                    <a:gd name="connsiteX11" fmla="*/ 76223 w 607200"/>
                    <a:gd name="connsiteY11" fmla="*/ 532830 h 606372"/>
                    <a:gd name="connsiteX12" fmla="*/ 76223 w 607200"/>
                    <a:gd name="connsiteY12" fmla="*/ 345748 h 606372"/>
                    <a:gd name="connsiteX13" fmla="*/ 0 w 607200"/>
                    <a:gd name="connsiteY13" fmla="*/ 345748 h 606372"/>
                    <a:gd name="connsiteX14" fmla="*/ 278981 w 607200"/>
                    <a:gd name="connsiteY14" fmla="*/ 175409 h 606372"/>
                    <a:gd name="connsiteX15" fmla="*/ 331946 w 607200"/>
                    <a:gd name="connsiteY15" fmla="*/ 175409 h 606372"/>
                    <a:gd name="connsiteX16" fmla="*/ 352616 w 607200"/>
                    <a:gd name="connsiteY16" fmla="*/ 197361 h 606372"/>
                    <a:gd name="connsiteX17" fmla="*/ 331946 w 607200"/>
                    <a:gd name="connsiteY17" fmla="*/ 218022 h 606372"/>
                    <a:gd name="connsiteX18" fmla="*/ 461131 w 607200"/>
                    <a:gd name="connsiteY18" fmla="*/ 218022 h 606372"/>
                    <a:gd name="connsiteX19" fmla="*/ 533474 w 607200"/>
                    <a:gd name="connsiteY19" fmla="*/ 285169 h 606372"/>
                    <a:gd name="connsiteX20" fmla="*/ 77453 w 607200"/>
                    <a:gd name="connsiteY20" fmla="*/ 285169 h 606372"/>
                    <a:gd name="connsiteX21" fmla="*/ 148504 w 607200"/>
                    <a:gd name="connsiteY21" fmla="*/ 218022 h 606372"/>
                    <a:gd name="connsiteX22" fmla="*/ 278981 w 607200"/>
                    <a:gd name="connsiteY22" fmla="*/ 218022 h 606372"/>
                    <a:gd name="connsiteX23" fmla="*/ 257019 w 607200"/>
                    <a:gd name="connsiteY23" fmla="*/ 197361 h 606372"/>
                    <a:gd name="connsiteX24" fmla="*/ 278981 w 607200"/>
                    <a:gd name="connsiteY24" fmla="*/ 175409 h 606372"/>
                    <a:gd name="connsiteX25" fmla="*/ 363008 w 607200"/>
                    <a:gd name="connsiteY25" fmla="*/ 0 h 606372"/>
                    <a:gd name="connsiteX26" fmla="*/ 357836 w 607200"/>
                    <a:gd name="connsiteY26" fmla="*/ 32233 h 606372"/>
                    <a:gd name="connsiteX27" fmla="*/ 368181 w 607200"/>
                    <a:gd name="connsiteY27" fmla="*/ 55441 h 606372"/>
                    <a:gd name="connsiteX28" fmla="*/ 373354 w 607200"/>
                    <a:gd name="connsiteY28" fmla="*/ 60599 h 606372"/>
                    <a:gd name="connsiteX29" fmla="*/ 378526 w 607200"/>
                    <a:gd name="connsiteY29" fmla="*/ 68335 h 606372"/>
                    <a:gd name="connsiteX30" fmla="*/ 388872 w 607200"/>
                    <a:gd name="connsiteY30" fmla="*/ 87675 h 606372"/>
                    <a:gd name="connsiteX31" fmla="*/ 390165 w 607200"/>
                    <a:gd name="connsiteY31" fmla="*/ 100568 h 606372"/>
                    <a:gd name="connsiteX32" fmla="*/ 383699 w 607200"/>
                    <a:gd name="connsiteY32" fmla="*/ 113461 h 606372"/>
                    <a:gd name="connsiteX33" fmla="*/ 373354 w 607200"/>
                    <a:gd name="connsiteY33" fmla="*/ 119908 h 606372"/>
                    <a:gd name="connsiteX34" fmla="*/ 363008 w 607200"/>
                    <a:gd name="connsiteY34" fmla="*/ 118619 h 606372"/>
                    <a:gd name="connsiteX35" fmla="*/ 369474 w 607200"/>
                    <a:gd name="connsiteY35" fmla="*/ 112172 h 606372"/>
                    <a:gd name="connsiteX36" fmla="*/ 372061 w 607200"/>
                    <a:gd name="connsiteY36" fmla="*/ 105725 h 606372"/>
                    <a:gd name="connsiteX37" fmla="*/ 369474 w 607200"/>
                    <a:gd name="connsiteY37" fmla="*/ 101857 h 606372"/>
                    <a:gd name="connsiteX38" fmla="*/ 366888 w 607200"/>
                    <a:gd name="connsiteY38" fmla="*/ 97989 h 606372"/>
                    <a:gd name="connsiteX39" fmla="*/ 356542 w 607200"/>
                    <a:gd name="connsiteY39" fmla="*/ 86385 h 606372"/>
                    <a:gd name="connsiteX40" fmla="*/ 350077 w 607200"/>
                    <a:gd name="connsiteY40" fmla="*/ 81228 h 606372"/>
                    <a:gd name="connsiteX41" fmla="*/ 343611 w 607200"/>
                    <a:gd name="connsiteY41" fmla="*/ 72203 h 606372"/>
                    <a:gd name="connsiteX42" fmla="*/ 334558 w 607200"/>
                    <a:gd name="connsiteY42" fmla="*/ 52863 h 606372"/>
                    <a:gd name="connsiteX43" fmla="*/ 333265 w 607200"/>
                    <a:gd name="connsiteY43" fmla="*/ 29655 h 606372"/>
                    <a:gd name="connsiteX44" fmla="*/ 363008 w 607200"/>
                    <a:gd name="connsiteY44" fmla="*/ 0 h 606372"/>
                    <a:gd name="connsiteX45" fmla="*/ 290622 w 607200"/>
                    <a:gd name="connsiteY45" fmla="*/ 0 h 606372"/>
                    <a:gd name="connsiteX46" fmla="*/ 285468 w 607200"/>
                    <a:gd name="connsiteY46" fmla="*/ 32233 h 606372"/>
                    <a:gd name="connsiteX47" fmla="*/ 297065 w 607200"/>
                    <a:gd name="connsiteY47" fmla="*/ 55441 h 606372"/>
                    <a:gd name="connsiteX48" fmla="*/ 300930 w 607200"/>
                    <a:gd name="connsiteY48" fmla="*/ 60599 h 606372"/>
                    <a:gd name="connsiteX49" fmla="*/ 307373 w 607200"/>
                    <a:gd name="connsiteY49" fmla="*/ 68335 h 606372"/>
                    <a:gd name="connsiteX50" fmla="*/ 316393 w 607200"/>
                    <a:gd name="connsiteY50" fmla="*/ 87675 h 606372"/>
                    <a:gd name="connsiteX51" fmla="*/ 317682 w 607200"/>
                    <a:gd name="connsiteY51" fmla="*/ 100568 h 606372"/>
                    <a:gd name="connsiteX52" fmla="*/ 312528 w 607200"/>
                    <a:gd name="connsiteY52" fmla="*/ 113461 h 606372"/>
                    <a:gd name="connsiteX53" fmla="*/ 300930 w 607200"/>
                    <a:gd name="connsiteY53" fmla="*/ 119908 h 606372"/>
                    <a:gd name="connsiteX54" fmla="*/ 290622 w 607200"/>
                    <a:gd name="connsiteY54" fmla="*/ 118619 h 606372"/>
                    <a:gd name="connsiteX55" fmla="*/ 297065 w 607200"/>
                    <a:gd name="connsiteY55" fmla="*/ 112172 h 606372"/>
                    <a:gd name="connsiteX56" fmla="*/ 299642 w 607200"/>
                    <a:gd name="connsiteY56" fmla="*/ 105725 h 606372"/>
                    <a:gd name="connsiteX57" fmla="*/ 298353 w 607200"/>
                    <a:gd name="connsiteY57" fmla="*/ 101857 h 606372"/>
                    <a:gd name="connsiteX58" fmla="*/ 294488 w 607200"/>
                    <a:gd name="connsiteY58" fmla="*/ 97989 h 606372"/>
                    <a:gd name="connsiteX59" fmla="*/ 285468 w 607200"/>
                    <a:gd name="connsiteY59" fmla="*/ 86385 h 606372"/>
                    <a:gd name="connsiteX60" fmla="*/ 279025 w 607200"/>
                    <a:gd name="connsiteY60" fmla="*/ 81228 h 606372"/>
                    <a:gd name="connsiteX61" fmla="*/ 272582 w 607200"/>
                    <a:gd name="connsiteY61" fmla="*/ 72203 h 606372"/>
                    <a:gd name="connsiteX62" fmla="*/ 262273 w 607200"/>
                    <a:gd name="connsiteY62" fmla="*/ 52863 h 606372"/>
                    <a:gd name="connsiteX63" fmla="*/ 262273 w 607200"/>
                    <a:gd name="connsiteY63" fmla="*/ 29655 h 606372"/>
                    <a:gd name="connsiteX64" fmla="*/ 290622 w 607200"/>
                    <a:gd name="connsiteY64" fmla="*/ 0 h 606372"/>
                    <a:gd name="connsiteX65" fmla="*/ 211803 w 607200"/>
                    <a:gd name="connsiteY65" fmla="*/ 0 h 606372"/>
                    <a:gd name="connsiteX66" fmla="*/ 206635 w 607200"/>
                    <a:gd name="connsiteY66" fmla="*/ 32233 h 606372"/>
                    <a:gd name="connsiteX67" fmla="*/ 218264 w 607200"/>
                    <a:gd name="connsiteY67" fmla="*/ 55441 h 606372"/>
                    <a:gd name="connsiteX68" fmla="*/ 222140 w 607200"/>
                    <a:gd name="connsiteY68" fmla="*/ 60599 h 606372"/>
                    <a:gd name="connsiteX69" fmla="*/ 228600 w 607200"/>
                    <a:gd name="connsiteY69" fmla="*/ 68335 h 606372"/>
                    <a:gd name="connsiteX70" fmla="*/ 237645 w 607200"/>
                    <a:gd name="connsiteY70" fmla="*/ 87675 h 606372"/>
                    <a:gd name="connsiteX71" fmla="*/ 238937 w 607200"/>
                    <a:gd name="connsiteY71" fmla="*/ 100568 h 606372"/>
                    <a:gd name="connsiteX72" fmla="*/ 233769 w 607200"/>
                    <a:gd name="connsiteY72" fmla="*/ 113461 h 606372"/>
                    <a:gd name="connsiteX73" fmla="*/ 222140 w 607200"/>
                    <a:gd name="connsiteY73" fmla="*/ 119908 h 606372"/>
                    <a:gd name="connsiteX74" fmla="*/ 211803 w 607200"/>
                    <a:gd name="connsiteY74" fmla="*/ 118619 h 606372"/>
                    <a:gd name="connsiteX75" fmla="*/ 218264 w 607200"/>
                    <a:gd name="connsiteY75" fmla="*/ 112172 h 606372"/>
                    <a:gd name="connsiteX76" fmla="*/ 220848 w 607200"/>
                    <a:gd name="connsiteY76" fmla="*/ 105725 h 606372"/>
                    <a:gd name="connsiteX77" fmla="*/ 219556 w 607200"/>
                    <a:gd name="connsiteY77" fmla="*/ 101857 h 606372"/>
                    <a:gd name="connsiteX78" fmla="*/ 215679 w 607200"/>
                    <a:gd name="connsiteY78" fmla="*/ 97989 h 606372"/>
                    <a:gd name="connsiteX79" fmla="*/ 206635 w 607200"/>
                    <a:gd name="connsiteY79" fmla="*/ 86385 h 606372"/>
                    <a:gd name="connsiteX80" fmla="*/ 200174 w 607200"/>
                    <a:gd name="connsiteY80" fmla="*/ 81228 h 606372"/>
                    <a:gd name="connsiteX81" fmla="*/ 193714 w 607200"/>
                    <a:gd name="connsiteY81" fmla="*/ 72203 h 606372"/>
                    <a:gd name="connsiteX82" fmla="*/ 183377 w 607200"/>
                    <a:gd name="connsiteY82" fmla="*/ 52863 h 606372"/>
                    <a:gd name="connsiteX83" fmla="*/ 183377 w 607200"/>
                    <a:gd name="connsiteY83" fmla="*/ 29655 h 606372"/>
                    <a:gd name="connsiteX84" fmla="*/ 211803 w 607200"/>
                    <a:gd name="connsiteY84" fmla="*/ 0 h 60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7200" h="606372">
                      <a:moveTo>
                        <a:pt x="0" y="314783"/>
                      </a:moveTo>
                      <a:lnTo>
                        <a:pt x="76223" y="314783"/>
                      </a:lnTo>
                      <a:lnTo>
                        <a:pt x="77515" y="314783"/>
                      </a:lnTo>
                      <a:lnTo>
                        <a:pt x="533561" y="314783"/>
                      </a:lnTo>
                      <a:lnTo>
                        <a:pt x="533561" y="321234"/>
                      </a:lnTo>
                      <a:lnTo>
                        <a:pt x="607200" y="321234"/>
                      </a:lnTo>
                      <a:lnTo>
                        <a:pt x="607200" y="352199"/>
                      </a:lnTo>
                      <a:lnTo>
                        <a:pt x="533561" y="352199"/>
                      </a:lnTo>
                      <a:lnTo>
                        <a:pt x="533561" y="532830"/>
                      </a:lnTo>
                      <a:cubicBezTo>
                        <a:pt x="533561" y="574117"/>
                        <a:pt x="501263" y="606372"/>
                        <a:pt x="461214" y="606372"/>
                      </a:cubicBezTo>
                      <a:lnTo>
                        <a:pt x="148570" y="606372"/>
                      </a:lnTo>
                      <a:cubicBezTo>
                        <a:pt x="108521" y="606372"/>
                        <a:pt x="76223" y="574117"/>
                        <a:pt x="76223" y="532830"/>
                      </a:cubicBezTo>
                      <a:lnTo>
                        <a:pt x="76223" y="345748"/>
                      </a:lnTo>
                      <a:lnTo>
                        <a:pt x="0" y="345748"/>
                      </a:lnTo>
                      <a:close/>
                      <a:moveTo>
                        <a:pt x="278981" y="175409"/>
                      </a:moveTo>
                      <a:lnTo>
                        <a:pt x="331946" y="175409"/>
                      </a:lnTo>
                      <a:cubicBezTo>
                        <a:pt x="343573" y="175409"/>
                        <a:pt x="352616" y="185739"/>
                        <a:pt x="352616" y="197361"/>
                      </a:cubicBezTo>
                      <a:cubicBezTo>
                        <a:pt x="352616" y="208983"/>
                        <a:pt x="343573" y="218022"/>
                        <a:pt x="331946" y="218022"/>
                      </a:cubicBezTo>
                      <a:lnTo>
                        <a:pt x="461131" y="218022"/>
                      </a:lnTo>
                      <a:cubicBezTo>
                        <a:pt x="497302" y="218022"/>
                        <a:pt x="527015" y="250304"/>
                        <a:pt x="533474" y="285169"/>
                      </a:cubicBezTo>
                      <a:lnTo>
                        <a:pt x="77453" y="285169"/>
                      </a:lnTo>
                      <a:cubicBezTo>
                        <a:pt x="82620" y="250304"/>
                        <a:pt x="112333" y="218022"/>
                        <a:pt x="148504" y="218022"/>
                      </a:cubicBezTo>
                      <a:lnTo>
                        <a:pt x="278981" y="218022"/>
                      </a:lnTo>
                      <a:cubicBezTo>
                        <a:pt x="267354" y="218022"/>
                        <a:pt x="257019" y="208983"/>
                        <a:pt x="257019" y="197361"/>
                      </a:cubicBezTo>
                      <a:cubicBezTo>
                        <a:pt x="257019" y="185739"/>
                        <a:pt x="267354" y="175409"/>
                        <a:pt x="278981" y="175409"/>
                      </a:cubicBezTo>
                      <a:close/>
                      <a:moveTo>
                        <a:pt x="363008" y="0"/>
                      </a:moveTo>
                      <a:cubicBezTo>
                        <a:pt x="357836" y="12893"/>
                        <a:pt x="355249" y="23208"/>
                        <a:pt x="357836" y="32233"/>
                      </a:cubicBezTo>
                      <a:cubicBezTo>
                        <a:pt x="359129" y="39969"/>
                        <a:pt x="363008" y="47705"/>
                        <a:pt x="368181" y="55441"/>
                      </a:cubicBezTo>
                      <a:cubicBezTo>
                        <a:pt x="369474" y="56731"/>
                        <a:pt x="372061" y="59309"/>
                        <a:pt x="373354" y="60599"/>
                      </a:cubicBezTo>
                      <a:cubicBezTo>
                        <a:pt x="374647" y="63177"/>
                        <a:pt x="377233" y="65756"/>
                        <a:pt x="378526" y="68335"/>
                      </a:cubicBezTo>
                      <a:cubicBezTo>
                        <a:pt x="382406" y="74781"/>
                        <a:pt x="386285" y="79939"/>
                        <a:pt x="388872" y="87675"/>
                      </a:cubicBezTo>
                      <a:cubicBezTo>
                        <a:pt x="388872" y="91543"/>
                        <a:pt x="390165" y="95411"/>
                        <a:pt x="390165" y="100568"/>
                      </a:cubicBezTo>
                      <a:cubicBezTo>
                        <a:pt x="388872" y="105725"/>
                        <a:pt x="387579" y="110883"/>
                        <a:pt x="383699" y="113461"/>
                      </a:cubicBezTo>
                      <a:cubicBezTo>
                        <a:pt x="381113" y="117329"/>
                        <a:pt x="377233" y="118619"/>
                        <a:pt x="373354" y="119908"/>
                      </a:cubicBezTo>
                      <a:cubicBezTo>
                        <a:pt x="369474" y="119908"/>
                        <a:pt x="365595" y="119908"/>
                        <a:pt x="363008" y="118619"/>
                      </a:cubicBezTo>
                      <a:cubicBezTo>
                        <a:pt x="365595" y="116040"/>
                        <a:pt x="368181" y="113461"/>
                        <a:pt x="369474" y="112172"/>
                      </a:cubicBezTo>
                      <a:cubicBezTo>
                        <a:pt x="370767" y="109593"/>
                        <a:pt x="372061" y="107015"/>
                        <a:pt x="372061" y="105725"/>
                      </a:cubicBezTo>
                      <a:cubicBezTo>
                        <a:pt x="372061" y="104436"/>
                        <a:pt x="370767" y="103147"/>
                        <a:pt x="369474" y="101857"/>
                      </a:cubicBezTo>
                      <a:cubicBezTo>
                        <a:pt x="369474" y="100568"/>
                        <a:pt x="368181" y="99279"/>
                        <a:pt x="366888" y="97989"/>
                      </a:cubicBezTo>
                      <a:cubicBezTo>
                        <a:pt x="364301" y="94121"/>
                        <a:pt x="360422" y="90253"/>
                        <a:pt x="356542" y="86385"/>
                      </a:cubicBezTo>
                      <a:lnTo>
                        <a:pt x="350077" y="81228"/>
                      </a:lnTo>
                      <a:cubicBezTo>
                        <a:pt x="348783" y="78649"/>
                        <a:pt x="346197" y="76071"/>
                        <a:pt x="343611" y="72203"/>
                      </a:cubicBezTo>
                      <a:cubicBezTo>
                        <a:pt x="339731" y="67045"/>
                        <a:pt x="335852" y="60599"/>
                        <a:pt x="334558" y="52863"/>
                      </a:cubicBezTo>
                      <a:cubicBezTo>
                        <a:pt x="331972" y="45127"/>
                        <a:pt x="331972" y="37391"/>
                        <a:pt x="333265" y="29655"/>
                      </a:cubicBezTo>
                      <a:cubicBezTo>
                        <a:pt x="337145" y="14183"/>
                        <a:pt x="348783" y="2579"/>
                        <a:pt x="363008" y="0"/>
                      </a:cubicBezTo>
                      <a:close/>
                      <a:moveTo>
                        <a:pt x="290622" y="0"/>
                      </a:moveTo>
                      <a:cubicBezTo>
                        <a:pt x="285468" y="12893"/>
                        <a:pt x="284179" y="23208"/>
                        <a:pt x="285468" y="32233"/>
                      </a:cubicBezTo>
                      <a:cubicBezTo>
                        <a:pt x="286756" y="39969"/>
                        <a:pt x="290622" y="47705"/>
                        <a:pt x="297065" y="55441"/>
                      </a:cubicBezTo>
                      <a:cubicBezTo>
                        <a:pt x="298353" y="56731"/>
                        <a:pt x="299642" y="59309"/>
                        <a:pt x="300930" y="60599"/>
                      </a:cubicBezTo>
                      <a:cubicBezTo>
                        <a:pt x="303508" y="63177"/>
                        <a:pt x="304796" y="65756"/>
                        <a:pt x="307373" y="68335"/>
                      </a:cubicBezTo>
                      <a:cubicBezTo>
                        <a:pt x="311239" y="74781"/>
                        <a:pt x="313816" y="79939"/>
                        <a:pt x="316393" y="87675"/>
                      </a:cubicBezTo>
                      <a:cubicBezTo>
                        <a:pt x="317682" y="91543"/>
                        <a:pt x="317682" y="95411"/>
                        <a:pt x="317682" y="100568"/>
                      </a:cubicBezTo>
                      <a:cubicBezTo>
                        <a:pt x="317682" y="105725"/>
                        <a:pt x="316393" y="110883"/>
                        <a:pt x="312528" y="113461"/>
                      </a:cubicBezTo>
                      <a:cubicBezTo>
                        <a:pt x="308662" y="117329"/>
                        <a:pt x="304796" y="118619"/>
                        <a:pt x="300930" y="119908"/>
                      </a:cubicBezTo>
                      <a:cubicBezTo>
                        <a:pt x="297065" y="119908"/>
                        <a:pt x="294488" y="119908"/>
                        <a:pt x="290622" y="118619"/>
                      </a:cubicBezTo>
                      <a:cubicBezTo>
                        <a:pt x="293199" y="116040"/>
                        <a:pt x="295776" y="113461"/>
                        <a:pt x="297065" y="112172"/>
                      </a:cubicBezTo>
                      <a:cubicBezTo>
                        <a:pt x="299642" y="109593"/>
                        <a:pt x="299642" y="107015"/>
                        <a:pt x="299642" y="105725"/>
                      </a:cubicBezTo>
                      <a:cubicBezTo>
                        <a:pt x="299642" y="104436"/>
                        <a:pt x="298353" y="103147"/>
                        <a:pt x="298353" y="101857"/>
                      </a:cubicBezTo>
                      <a:cubicBezTo>
                        <a:pt x="297065" y="100568"/>
                        <a:pt x="295776" y="99279"/>
                        <a:pt x="294488" y="97989"/>
                      </a:cubicBezTo>
                      <a:cubicBezTo>
                        <a:pt x="291910" y="94121"/>
                        <a:pt x="288045" y="90253"/>
                        <a:pt x="285468" y="86385"/>
                      </a:cubicBezTo>
                      <a:lnTo>
                        <a:pt x="279025" y="81228"/>
                      </a:lnTo>
                      <a:cubicBezTo>
                        <a:pt x="276447" y="78649"/>
                        <a:pt x="273870" y="76071"/>
                        <a:pt x="272582" y="72203"/>
                      </a:cubicBezTo>
                      <a:cubicBezTo>
                        <a:pt x="268716" y="67045"/>
                        <a:pt x="264850" y="60599"/>
                        <a:pt x="262273" y="52863"/>
                      </a:cubicBezTo>
                      <a:cubicBezTo>
                        <a:pt x="260985" y="45127"/>
                        <a:pt x="259696" y="37391"/>
                        <a:pt x="262273" y="29655"/>
                      </a:cubicBezTo>
                      <a:cubicBezTo>
                        <a:pt x="266139" y="14183"/>
                        <a:pt x="277736" y="2579"/>
                        <a:pt x="290622" y="0"/>
                      </a:cubicBezTo>
                      <a:close/>
                      <a:moveTo>
                        <a:pt x="211803" y="0"/>
                      </a:moveTo>
                      <a:cubicBezTo>
                        <a:pt x="206635" y="12893"/>
                        <a:pt x="205343" y="23208"/>
                        <a:pt x="206635" y="32233"/>
                      </a:cubicBezTo>
                      <a:cubicBezTo>
                        <a:pt x="207927" y="39969"/>
                        <a:pt x="211803" y="47705"/>
                        <a:pt x="218264" y="55441"/>
                      </a:cubicBezTo>
                      <a:cubicBezTo>
                        <a:pt x="219556" y="56731"/>
                        <a:pt x="220848" y="59309"/>
                        <a:pt x="222140" y="60599"/>
                      </a:cubicBezTo>
                      <a:cubicBezTo>
                        <a:pt x="224724" y="63177"/>
                        <a:pt x="226016" y="65756"/>
                        <a:pt x="228600" y="68335"/>
                      </a:cubicBezTo>
                      <a:cubicBezTo>
                        <a:pt x="232476" y="74781"/>
                        <a:pt x="236353" y="79939"/>
                        <a:pt x="237645" y="87675"/>
                      </a:cubicBezTo>
                      <a:cubicBezTo>
                        <a:pt x="238937" y="91543"/>
                        <a:pt x="240229" y="95411"/>
                        <a:pt x="238937" y="100568"/>
                      </a:cubicBezTo>
                      <a:cubicBezTo>
                        <a:pt x="238937" y="105725"/>
                        <a:pt x="237645" y="110883"/>
                        <a:pt x="233769" y="113461"/>
                      </a:cubicBezTo>
                      <a:cubicBezTo>
                        <a:pt x="229892" y="117329"/>
                        <a:pt x="226016" y="118619"/>
                        <a:pt x="222140" y="119908"/>
                      </a:cubicBezTo>
                      <a:cubicBezTo>
                        <a:pt x="219556" y="119908"/>
                        <a:pt x="215679" y="119908"/>
                        <a:pt x="211803" y="118619"/>
                      </a:cubicBezTo>
                      <a:cubicBezTo>
                        <a:pt x="214387" y="116040"/>
                        <a:pt x="216971" y="113461"/>
                        <a:pt x="218264" y="112172"/>
                      </a:cubicBezTo>
                      <a:cubicBezTo>
                        <a:pt x="220848" y="109593"/>
                        <a:pt x="220848" y="107015"/>
                        <a:pt x="220848" y="105725"/>
                      </a:cubicBezTo>
                      <a:cubicBezTo>
                        <a:pt x="220848" y="104436"/>
                        <a:pt x="220848" y="103147"/>
                        <a:pt x="219556" y="101857"/>
                      </a:cubicBezTo>
                      <a:cubicBezTo>
                        <a:pt x="218264" y="100568"/>
                        <a:pt x="216971" y="99279"/>
                        <a:pt x="215679" y="97989"/>
                      </a:cubicBezTo>
                      <a:cubicBezTo>
                        <a:pt x="213095" y="94121"/>
                        <a:pt x="210511" y="90253"/>
                        <a:pt x="206635" y="86385"/>
                      </a:cubicBezTo>
                      <a:lnTo>
                        <a:pt x="200174" y="81228"/>
                      </a:lnTo>
                      <a:cubicBezTo>
                        <a:pt x="197590" y="78649"/>
                        <a:pt x="196298" y="76071"/>
                        <a:pt x="193714" y="72203"/>
                      </a:cubicBezTo>
                      <a:cubicBezTo>
                        <a:pt x="189838" y="67045"/>
                        <a:pt x="185961" y="60599"/>
                        <a:pt x="183377" y="52863"/>
                      </a:cubicBezTo>
                      <a:cubicBezTo>
                        <a:pt x="182085" y="45127"/>
                        <a:pt x="180793" y="37391"/>
                        <a:pt x="183377" y="29655"/>
                      </a:cubicBezTo>
                      <a:cubicBezTo>
                        <a:pt x="187253" y="14183"/>
                        <a:pt x="198882" y="2579"/>
                        <a:pt x="211803" y="0"/>
                      </a:cubicBezTo>
                      <a:close/>
                    </a:path>
                  </a:pathLst>
                </a:custGeom>
                <a:solidFill>
                  <a:srgbClr val="3F9B67"/>
                </a:solidFill>
                <a:ln>
                  <a:noFill/>
                </a:ln>
              </p:spPr>
              <p:txBody>
                <a:bodyPr/>
                <a:lstStyle/>
                <a:p>
                  <a:endParaRPr lang="zh-CN" altLang="en-US"/>
                </a:p>
              </p:txBody>
            </p:sp>
          </p:grpSp>
          <p:grpSp>
            <p:nvGrpSpPr>
              <p:cNvPr id="117" name="组合 116"/>
              <p:cNvGrpSpPr/>
              <p:nvPr/>
            </p:nvGrpSpPr>
            <p:grpSpPr>
              <a:xfrm>
                <a:off x="768004" y="4856074"/>
                <a:ext cx="5017179" cy="982307"/>
                <a:chOff x="768004" y="4614774"/>
                <a:chExt cx="5017179" cy="982307"/>
              </a:xfrm>
            </p:grpSpPr>
            <p:grpSp>
              <p:nvGrpSpPr>
                <p:cNvPr id="118" name="组合 117"/>
                <p:cNvGrpSpPr/>
                <p:nvPr/>
              </p:nvGrpSpPr>
              <p:grpSpPr>
                <a:xfrm>
                  <a:off x="768004" y="4614774"/>
                  <a:ext cx="4853692" cy="982307"/>
                  <a:chOff x="768004" y="814463"/>
                  <a:chExt cx="4853692" cy="982307"/>
                </a:xfrm>
              </p:grpSpPr>
              <p:grpSp>
                <p:nvGrpSpPr>
                  <p:cNvPr id="122" name="组合 121"/>
                  <p:cNvGrpSpPr/>
                  <p:nvPr/>
                </p:nvGrpSpPr>
                <p:grpSpPr>
                  <a:xfrm>
                    <a:off x="768005" y="1147205"/>
                    <a:ext cx="1752669" cy="307777"/>
                    <a:chOff x="768005" y="1147205"/>
                    <a:chExt cx="1752669" cy="307777"/>
                  </a:xfrm>
                </p:grpSpPr>
                <p:sp>
                  <p:nvSpPr>
                    <p:cNvPr id="132" name="箭头: 五边形 107"/>
                    <p:cNvSpPr/>
                    <p:nvPr/>
                  </p:nvSpPr>
                  <p:spPr>
                    <a:xfrm>
                      <a:off x="1555401" y="1234772"/>
                      <a:ext cx="89598" cy="113398"/>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tlCol="0" anchor="ctr"/>
                    <a:lstStyle/>
                    <a:p>
                      <a:pPr algn="ctr"/>
                      <a:endParaRPr lang="zh-CN" altLang="en-US" kern="0">
                        <a:solidFill>
                          <a:srgbClr val="FFFFFF"/>
                        </a:solidFill>
                      </a:endParaRPr>
                    </a:p>
                  </p:txBody>
                </p:sp>
                <p:sp>
                  <p:nvSpPr>
                    <p:cNvPr id="133" name="文本框 108"/>
                    <p:cNvSpPr txBox="1"/>
                    <p:nvPr/>
                  </p:nvSpPr>
                  <p:spPr>
                    <a:xfrm>
                      <a:off x="768005" y="1147205"/>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1949</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34" name="文本框 109"/>
                    <p:cNvSpPr txBox="1"/>
                    <p:nvPr/>
                  </p:nvSpPr>
                  <p:spPr>
                    <a:xfrm>
                      <a:off x="1653129" y="1147205"/>
                      <a:ext cx="86754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 700</a:t>
                      </a:r>
                      <a:r>
                        <a:rPr lang="zh-CN" altLang="en-US" sz="140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23" name="组合 122"/>
                  <p:cNvGrpSpPr/>
                  <p:nvPr/>
                </p:nvGrpSpPr>
                <p:grpSpPr>
                  <a:xfrm>
                    <a:off x="768005" y="1318524"/>
                    <a:ext cx="1764336" cy="330637"/>
                    <a:chOff x="768005" y="1318524"/>
                    <a:chExt cx="1764336" cy="330637"/>
                  </a:xfrm>
                </p:grpSpPr>
                <p:sp>
                  <p:nvSpPr>
                    <p:cNvPr id="129" name="箭头: 五边形 104"/>
                    <p:cNvSpPr/>
                    <p:nvPr/>
                  </p:nvSpPr>
                  <p:spPr>
                    <a:xfrm>
                      <a:off x="1555400" y="1406090"/>
                      <a:ext cx="162951" cy="122749"/>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30" name="文本框 105"/>
                    <p:cNvSpPr txBox="1"/>
                    <p:nvPr/>
                  </p:nvSpPr>
                  <p:spPr>
                    <a:xfrm>
                      <a:off x="768005" y="1318524"/>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1978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31" name="文本框 106"/>
                    <p:cNvSpPr txBox="1"/>
                    <p:nvPr/>
                  </p:nvSpPr>
                  <p:spPr>
                    <a:xfrm>
                      <a:off x="1777006" y="1341384"/>
                      <a:ext cx="75533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38</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768004" y="1488993"/>
                    <a:ext cx="4853692" cy="307777"/>
                    <a:chOff x="768004" y="1488993"/>
                    <a:chExt cx="4853692" cy="307777"/>
                  </a:xfrm>
                </p:grpSpPr>
                <p:sp>
                  <p:nvSpPr>
                    <p:cNvPr id="126" name="箭头: 五边形 101"/>
                    <p:cNvSpPr/>
                    <p:nvPr/>
                  </p:nvSpPr>
                  <p:spPr>
                    <a:xfrm>
                      <a:off x="1555400" y="1597206"/>
                      <a:ext cx="3130900" cy="122750"/>
                    </a:xfrm>
                    <a:prstGeom prst="homePlate">
                      <a:avLst/>
                    </a:prstGeom>
                    <a:gradFill>
                      <a:gsLst>
                        <a:gs pos="100000">
                          <a:srgbClr val="38908C"/>
                        </a:gs>
                        <a:gs pos="0">
                          <a:srgbClr val="027159"/>
                        </a:gs>
                        <a:gs pos="51000">
                          <a:srgbClr val="3F9B67"/>
                        </a:gs>
                      </a:gsLst>
                      <a:path path="circle">
                        <a:fillToRect l="100000" t="100000"/>
                      </a:path>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endParaRPr>
                    </a:p>
                  </p:txBody>
                </p:sp>
                <p:sp>
                  <p:nvSpPr>
                    <p:cNvPr id="127" name="文本框 102"/>
                    <p:cNvSpPr txBox="1"/>
                    <p:nvPr/>
                  </p:nvSpPr>
                  <p:spPr>
                    <a:xfrm>
                      <a:off x="768004" y="1488993"/>
                      <a:ext cx="787395"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2018</a:t>
                      </a:r>
                      <a:r>
                        <a:rPr lang="zh-CN" altLang="en-US" sz="1400">
                          <a:latin typeface="微软雅黑" panose="020B0503020204020204" pitchFamily="34" charset="-122"/>
                          <a:ea typeface="微软雅黑" panose="020B0503020204020204" pitchFamily="34" charset="-122"/>
                        </a:rPr>
                        <a:t>年</a:t>
                      </a:r>
                      <a:endParaRPr lang="zh-CN" altLang="en-US" sz="1400" dirty="0">
                        <a:latin typeface="微软雅黑" panose="020B0503020204020204" pitchFamily="34" charset="-122"/>
                        <a:ea typeface="微软雅黑" panose="020B0503020204020204" pitchFamily="34" charset="-122"/>
                      </a:endParaRPr>
                    </a:p>
                  </p:txBody>
                </p:sp>
                <p:sp>
                  <p:nvSpPr>
                    <p:cNvPr id="128" name="文本框 103"/>
                    <p:cNvSpPr txBox="1"/>
                    <p:nvPr/>
                  </p:nvSpPr>
                  <p:spPr>
                    <a:xfrm>
                      <a:off x="4654765" y="1488993"/>
                      <a:ext cx="966931" cy="307777"/>
                    </a:xfrm>
                    <a:prstGeom prst="rect">
                      <a:avLst/>
                    </a:prstGeom>
                    <a:noFill/>
                  </p:spPr>
                  <p:txBody>
                    <a:bodyPr wrap="none" rtlCol="0">
                      <a:spAutoFit/>
                    </a:bodyPr>
                    <a:lstStyle/>
                    <a:p>
                      <a:r>
                        <a:rPr lang="en-US" altLang="zh-CN" sz="1400">
                          <a:latin typeface="微软雅黑" panose="020B0503020204020204" pitchFamily="34" charset="-122"/>
                          <a:ea typeface="微软雅黑" panose="020B0503020204020204" pitchFamily="34" charset="-122"/>
                        </a:rPr>
                        <a:t>1841</a:t>
                      </a:r>
                      <a:r>
                        <a:rPr lang="zh-CN" altLang="en-US" sz="1400">
                          <a:latin typeface="微软雅黑" panose="020B0503020204020204" pitchFamily="34" charset="-122"/>
                          <a:ea typeface="微软雅黑" panose="020B0503020204020204" pitchFamily="34" charset="-122"/>
                        </a:rPr>
                        <a:t>万</a:t>
                      </a:r>
                      <a:r>
                        <a:rPr lang="zh-CN" altLang="en-US" sz="1400" dirty="0">
                          <a:latin typeface="微软雅黑" panose="020B0503020204020204" pitchFamily="34" charset="-122"/>
                          <a:ea typeface="微软雅黑" panose="020B0503020204020204" pitchFamily="34" charset="-122"/>
                        </a:rPr>
                        <a:t>吨</a:t>
                      </a:r>
                      <a:endParaRPr lang="zh-CN" altLang="en-US" sz="1400" dirty="0">
                        <a:latin typeface="微软雅黑" panose="020B0503020204020204" pitchFamily="34" charset="-122"/>
                        <a:ea typeface="微软雅黑" panose="020B0503020204020204" pitchFamily="34" charset="-122"/>
                      </a:endParaRPr>
                    </a:p>
                  </p:txBody>
                </p:sp>
              </p:grpSp>
              <p:sp>
                <p:nvSpPr>
                  <p:cNvPr id="125" name="矩形 124"/>
                  <p:cNvSpPr/>
                  <p:nvPr/>
                </p:nvSpPr>
                <p:spPr>
                  <a:xfrm>
                    <a:off x="1302853" y="814463"/>
                    <a:ext cx="646331"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乙烯</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19" name="chemicals_246099"/>
                <p:cNvSpPr>
                  <a:spLocks noChangeAspect="1"/>
                </p:cNvSpPr>
                <p:nvPr/>
              </p:nvSpPr>
              <p:spPr bwMode="auto">
                <a:xfrm>
                  <a:off x="2481339" y="4921738"/>
                  <a:ext cx="159783" cy="259259"/>
                </a:xfrm>
                <a:custGeom>
                  <a:avLst/>
                  <a:gdLst>
                    <a:gd name="T0" fmla="*/ 3063 w 4201"/>
                    <a:gd name="T1" fmla="*/ 2079 h 6827"/>
                    <a:gd name="T2" fmla="*/ 3063 w 4201"/>
                    <a:gd name="T3" fmla="*/ 847 h 6827"/>
                    <a:gd name="T4" fmla="*/ 2847 w 4201"/>
                    <a:gd name="T5" fmla="*/ 847 h 6827"/>
                    <a:gd name="T6" fmla="*/ 2933 w 4201"/>
                    <a:gd name="T7" fmla="*/ 0 h 6827"/>
                    <a:gd name="T8" fmla="*/ 1267 w 4201"/>
                    <a:gd name="T9" fmla="*/ 0 h 6827"/>
                    <a:gd name="T10" fmla="*/ 1353 w 4201"/>
                    <a:gd name="T11" fmla="*/ 847 h 6827"/>
                    <a:gd name="T12" fmla="*/ 1138 w 4201"/>
                    <a:gd name="T13" fmla="*/ 847 h 6827"/>
                    <a:gd name="T14" fmla="*/ 1138 w 4201"/>
                    <a:gd name="T15" fmla="*/ 2079 h 6827"/>
                    <a:gd name="T16" fmla="*/ 0 w 4201"/>
                    <a:gd name="T17" fmla="*/ 3946 h 6827"/>
                    <a:gd name="T18" fmla="*/ 0 w 4201"/>
                    <a:gd name="T19" fmla="*/ 6827 h 6827"/>
                    <a:gd name="T20" fmla="*/ 4201 w 4201"/>
                    <a:gd name="T21" fmla="*/ 6827 h 6827"/>
                    <a:gd name="T22" fmla="*/ 4201 w 4201"/>
                    <a:gd name="T23" fmla="*/ 3946 h 6827"/>
                    <a:gd name="T24" fmla="*/ 3063 w 4201"/>
                    <a:gd name="T25" fmla="*/ 2079 h 6827"/>
                    <a:gd name="T26" fmla="*/ 3146 w 4201"/>
                    <a:gd name="T27" fmla="*/ 5584 h 6827"/>
                    <a:gd name="T28" fmla="*/ 1054 w 4201"/>
                    <a:gd name="T29" fmla="*/ 5584 h 6827"/>
                    <a:gd name="T30" fmla="*/ 1054 w 4201"/>
                    <a:gd name="T31" fmla="*/ 3688 h 6827"/>
                    <a:gd name="T32" fmla="*/ 3146 w 4201"/>
                    <a:gd name="T33" fmla="*/ 3688 h 6827"/>
                    <a:gd name="T34" fmla="*/ 3146 w 4201"/>
                    <a:gd name="T35" fmla="*/ 5584 h 6827"/>
                    <a:gd name="T36" fmla="*/ 906 w 4201"/>
                    <a:gd name="T37" fmla="*/ 2800 h 6827"/>
                    <a:gd name="T38" fmla="*/ 1448 w 4201"/>
                    <a:gd name="T39" fmla="*/ 2424 h 6827"/>
                    <a:gd name="T40" fmla="*/ 1583 w 4201"/>
                    <a:gd name="T41" fmla="*/ 2367 h 6827"/>
                    <a:gd name="T42" fmla="*/ 1583 w 4201"/>
                    <a:gd name="T43" fmla="*/ 1292 h 6827"/>
                    <a:gd name="T44" fmla="*/ 2618 w 4201"/>
                    <a:gd name="T45" fmla="*/ 1292 h 6827"/>
                    <a:gd name="T46" fmla="*/ 2618 w 4201"/>
                    <a:gd name="T47" fmla="*/ 2367 h 6827"/>
                    <a:gd name="T48" fmla="*/ 2752 w 4201"/>
                    <a:gd name="T49" fmla="*/ 2424 h 6827"/>
                    <a:gd name="T50" fmla="*/ 3295 w 4201"/>
                    <a:gd name="T51" fmla="*/ 2800 h 6827"/>
                    <a:gd name="T52" fmla="*/ 906 w 4201"/>
                    <a:gd name="T53" fmla="*/ 28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01" h="6827">
                      <a:moveTo>
                        <a:pt x="3063" y="2079"/>
                      </a:moveTo>
                      <a:lnTo>
                        <a:pt x="3063" y="847"/>
                      </a:lnTo>
                      <a:lnTo>
                        <a:pt x="2847" y="847"/>
                      </a:lnTo>
                      <a:lnTo>
                        <a:pt x="2933" y="0"/>
                      </a:lnTo>
                      <a:lnTo>
                        <a:pt x="1267" y="0"/>
                      </a:lnTo>
                      <a:lnTo>
                        <a:pt x="1353" y="847"/>
                      </a:lnTo>
                      <a:lnTo>
                        <a:pt x="1138" y="847"/>
                      </a:lnTo>
                      <a:lnTo>
                        <a:pt x="1138" y="2079"/>
                      </a:lnTo>
                      <a:cubicBezTo>
                        <a:pt x="442" y="2437"/>
                        <a:pt x="0" y="3155"/>
                        <a:pt x="0" y="3946"/>
                      </a:cubicBezTo>
                      <a:lnTo>
                        <a:pt x="0" y="6827"/>
                      </a:lnTo>
                      <a:lnTo>
                        <a:pt x="4201" y="6827"/>
                      </a:lnTo>
                      <a:lnTo>
                        <a:pt x="4201" y="3946"/>
                      </a:lnTo>
                      <a:cubicBezTo>
                        <a:pt x="4201" y="3155"/>
                        <a:pt x="3759" y="2437"/>
                        <a:pt x="3063" y="2079"/>
                      </a:cubicBezTo>
                      <a:close/>
                      <a:moveTo>
                        <a:pt x="3146" y="5584"/>
                      </a:moveTo>
                      <a:lnTo>
                        <a:pt x="1054" y="5584"/>
                      </a:lnTo>
                      <a:lnTo>
                        <a:pt x="1054" y="3688"/>
                      </a:lnTo>
                      <a:lnTo>
                        <a:pt x="3146" y="3688"/>
                      </a:lnTo>
                      <a:lnTo>
                        <a:pt x="3146" y="5584"/>
                      </a:lnTo>
                      <a:close/>
                      <a:moveTo>
                        <a:pt x="906" y="2800"/>
                      </a:moveTo>
                      <a:cubicBezTo>
                        <a:pt x="1057" y="2643"/>
                        <a:pt x="1240" y="2514"/>
                        <a:pt x="1448" y="2424"/>
                      </a:cubicBezTo>
                      <a:lnTo>
                        <a:pt x="1583" y="2367"/>
                      </a:lnTo>
                      <a:lnTo>
                        <a:pt x="1583" y="1292"/>
                      </a:lnTo>
                      <a:lnTo>
                        <a:pt x="2618" y="1292"/>
                      </a:lnTo>
                      <a:lnTo>
                        <a:pt x="2618" y="2367"/>
                      </a:lnTo>
                      <a:lnTo>
                        <a:pt x="2752" y="2424"/>
                      </a:lnTo>
                      <a:cubicBezTo>
                        <a:pt x="2961" y="2514"/>
                        <a:pt x="3144" y="2643"/>
                        <a:pt x="3295" y="2800"/>
                      </a:cubicBezTo>
                      <a:lnTo>
                        <a:pt x="906" y="2800"/>
                      </a:lnTo>
                      <a:close/>
                    </a:path>
                  </a:pathLst>
                </a:custGeom>
                <a:solidFill>
                  <a:srgbClr val="3F9B67"/>
                </a:solidFill>
                <a:ln>
                  <a:noFill/>
                </a:ln>
              </p:spPr>
              <p:txBody>
                <a:bodyPr/>
                <a:lstStyle/>
                <a:p>
                  <a:endParaRPr lang="zh-CN" altLang="en-US"/>
                </a:p>
              </p:txBody>
            </p:sp>
            <p:sp>
              <p:nvSpPr>
                <p:cNvPr id="120" name="chemicals_246099"/>
                <p:cNvSpPr>
                  <a:spLocks noChangeAspect="1"/>
                </p:cNvSpPr>
                <p:nvPr/>
              </p:nvSpPr>
              <p:spPr bwMode="auto">
                <a:xfrm>
                  <a:off x="2634567" y="5111258"/>
                  <a:ext cx="159783" cy="259259"/>
                </a:xfrm>
                <a:custGeom>
                  <a:avLst/>
                  <a:gdLst>
                    <a:gd name="T0" fmla="*/ 3063 w 4201"/>
                    <a:gd name="T1" fmla="*/ 2079 h 6827"/>
                    <a:gd name="T2" fmla="*/ 3063 w 4201"/>
                    <a:gd name="T3" fmla="*/ 847 h 6827"/>
                    <a:gd name="T4" fmla="*/ 2847 w 4201"/>
                    <a:gd name="T5" fmla="*/ 847 h 6827"/>
                    <a:gd name="T6" fmla="*/ 2933 w 4201"/>
                    <a:gd name="T7" fmla="*/ 0 h 6827"/>
                    <a:gd name="T8" fmla="*/ 1267 w 4201"/>
                    <a:gd name="T9" fmla="*/ 0 h 6827"/>
                    <a:gd name="T10" fmla="*/ 1353 w 4201"/>
                    <a:gd name="T11" fmla="*/ 847 h 6827"/>
                    <a:gd name="T12" fmla="*/ 1138 w 4201"/>
                    <a:gd name="T13" fmla="*/ 847 h 6827"/>
                    <a:gd name="T14" fmla="*/ 1138 w 4201"/>
                    <a:gd name="T15" fmla="*/ 2079 h 6827"/>
                    <a:gd name="T16" fmla="*/ 0 w 4201"/>
                    <a:gd name="T17" fmla="*/ 3946 h 6827"/>
                    <a:gd name="T18" fmla="*/ 0 w 4201"/>
                    <a:gd name="T19" fmla="*/ 6827 h 6827"/>
                    <a:gd name="T20" fmla="*/ 4201 w 4201"/>
                    <a:gd name="T21" fmla="*/ 6827 h 6827"/>
                    <a:gd name="T22" fmla="*/ 4201 w 4201"/>
                    <a:gd name="T23" fmla="*/ 3946 h 6827"/>
                    <a:gd name="T24" fmla="*/ 3063 w 4201"/>
                    <a:gd name="T25" fmla="*/ 2079 h 6827"/>
                    <a:gd name="T26" fmla="*/ 3146 w 4201"/>
                    <a:gd name="T27" fmla="*/ 5584 h 6827"/>
                    <a:gd name="T28" fmla="*/ 1054 w 4201"/>
                    <a:gd name="T29" fmla="*/ 5584 h 6827"/>
                    <a:gd name="T30" fmla="*/ 1054 w 4201"/>
                    <a:gd name="T31" fmla="*/ 3688 h 6827"/>
                    <a:gd name="T32" fmla="*/ 3146 w 4201"/>
                    <a:gd name="T33" fmla="*/ 3688 h 6827"/>
                    <a:gd name="T34" fmla="*/ 3146 w 4201"/>
                    <a:gd name="T35" fmla="*/ 5584 h 6827"/>
                    <a:gd name="T36" fmla="*/ 906 w 4201"/>
                    <a:gd name="T37" fmla="*/ 2800 h 6827"/>
                    <a:gd name="T38" fmla="*/ 1448 w 4201"/>
                    <a:gd name="T39" fmla="*/ 2424 h 6827"/>
                    <a:gd name="T40" fmla="*/ 1583 w 4201"/>
                    <a:gd name="T41" fmla="*/ 2367 h 6827"/>
                    <a:gd name="T42" fmla="*/ 1583 w 4201"/>
                    <a:gd name="T43" fmla="*/ 1292 h 6827"/>
                    <a:gd name="T44" fmla="*/ 2618 w 4201"/>
                    <a:gd name="T45" fmla="*/ 1292 h 6827"/>
                    <a:gd name="T46" fmla="*/ 2618 w 4201"/>
                    <a:gd name="T47" fmla="*/ 2367 h 6827"/>
                    <a:gd name="T48" fmla="*/ 2752 w 4201"/>
                    <a:gd name="T49" fmla="*/ 2424 h 6827"/>
                    <a:gd name="T50" fmla="*/ 3295 w 4201"/>
                    <a:gd name="T51" fmla="*/ 2800 h 6827"/>
                    <a:gd name="T52" fmla="*/ 906 w 4201"/>
                    <a:gd name="T53" fmla="*/ 28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01" h="6827">
                      <a:moveTo>
                        <a:pt x="3063" y="2079"/>
                      </a:moveTo>
                      <a:lnTo>
                        <a:pt x="3063" y="847"/>
                      </a:lnTo>
                      <a:lnTo>
                        <a:pt x="2847" y="847"/>
                      </a:lnTo>
                      <a:lnTo>
                        <a:pt x="2933" y="0"/>
                      </a:lnTo>
                      <a:lnTo>
                        <a:pt x="1267" y="0"/>
                      </a:lnTo>
                      <a:lnTo>
                        <a:pt x="1353" y="847"/>
                      </a:lnTo>
                      <a:lnTo>
                        <a:pt x="1138" y="847"/>
                      </a:lnTo>
                      <a:lnTo>
                        <a:pt x="1138" y="2079"/>
                      </a:lnTo>
                      <a:cubicBezTo>
                        <a:pt x="442" y="2437"/>
                        <a:pt x="0" y="3155"/>
                        <a:pt x="0" y="3946"/>
                      </a:cubicBezTo>
                      <a:lnTo>
                        <a:pt x="0" y="6827"/>
                      </a:lnTo>
                      <a:lnTo>
                        <a:pt x="4201" y="6827"/>
                      </a:lnTo>
                      <a:lnTo>
                        <a:pt x="4201" y="3946"/>
                      </a:lnTo>
                      <a:cubicBezTo>
                        <a:pt x="4201" y="3155"/>
                        <a:pt x="3759" y="2437"/>
                        <a:pt x="3063" y="2079"/>
                      </a:cubicBezTo>
                      <a:close/>
                      <a:moveTo>
                        <a:pt x="3146" y="5584"/>
                      </a:moveTo>
                      <a:lnTo>
                        <a:pt x="1054" y="5584"/>
                      </a:lnTo>
                      <a:lnTo>
                        <a:pt x="1054" y="3688"/>
                      </a:lnTo>
                      <a:lnTo>
                        <a:pt x="3146" y="3688"/>
                      </a:lnTo>
                      <a:lnTo>
                        <a:pt x="3146" y="5584"/>
                      </a:lnTo>
                      <a:close/>
                      <a:moveTo>
                        <a:pt x="906" y="2800"/>
                      </a:moveTo>
                      <a:cubicBezTo>
                        <a:pt x="1057" y="2643"/>
                        <a:pt x="1240" y="2514"/>
                        <a:pt x="1448" y="2424"/>
                      </a:cubicBezTo>
                      <a:lnTo>
                        <a:pt x="1583" y="2367"/>
                      </a:lnTo>
                      <a:lnTo>
                        <a:pt x="1583" y="1292"/>
                      </a:lnTo>
                      <a:lnTo>
                        <a:pt x="2618" y="1292"/>
                      </a:lnTo>
                      <a:lnTo>
                        <a:pt x="2618" y="2367"/>
                      </a:lnTo>
                      <a:lnTo>
                        <a:pt x="2752" y="2424"/>
                      </a:lnTo>
                      <a:cubicBezTo>
                        <a:pt x="2961" y="2514"/>
                        <a:pt x="3144" y="2643"/>
                        <a:pt x="3295" y="2800"/>
                      </a:cubicBezTo>
                      <a:lnTo>
                        <a:pt x="906" y="2800"/>
                      </a:lnTo>
                      <a:close/>
                    </a:path>
                  </a:pathLst>
                </a:custGeom>
                <a:solidFill>
                  <a:srgbClr val="3F9B67"/>
                </a:solidFill>
                <a:ln>
                  <a:noFill/>
                </a:ln>
              </p:spPr>
              <p:txBody>
                <a:bodyPr/>
                <a:lstStyle/>
                <a:p>
                  <a:endParaRPr lang="zh-CN" altLang="en-US"/>
                </a:p>
              </p:txBody>
            </p:sp>
            <p:sp>
              <p:nvSpPr>
                <p:cNvPr id="121" name="chemicals_246099"/>
                <p:cNvSpPr>
                  <a:spLocks noChangeAspect="1"/>
                </p:cNvSpPr>
                <p:nvPr/>
              </p:nvSpPr>
              <p:spPr bwMode="auto">
                <a:xfrm>
                  <a:off x="5625400" y="5267222"/>
                  <a:ext cx="159783" cy="259259"/>
                </a:xfrm>
                <a:custGeom>
                  <a:avLst/>
                  <a:gdLst>
                    <a:gd name="T0" fmla="*/ 3063 w 4201"/>
                    <a:gd name="T1" fmla="*/ 2079 h 6827"/>
                    <a:gd name="T2" fmla="*/ 3063 w 4201"/>
                    <a:gd name="T3" fmla="*/ 847 h 6827"/>
                    <a:gd name="T4" fmla="*/ 2847 w 4201"/>
                    <a:gd name="T5" fmla="*/ 847 h 6827"/>
                    <a:gd name="T6" fmla="*/ 2933 w 4201"/>
                    <a:gd name="T7" fmla="*/ 0 h 6827"/>
                    <a:gd name="T8" fmla="*/ 1267 w 4201"/>
                    <a:gd name="T9" fmla="*/ 0 h 6827"/>
                    <a:gd name="T10" fmla="*/ 1353 w 4201"/>
                    <a:gd name="T11" fmla="*/ 847 h 6827"/>
                    <a:gd name="T12" fmla="*/ 1138 w 4201"/>
                    <a:gd name="T13" fmla="*/ 847 h 6827"/>
                    <a:gd name="T14" fmla="*/ 1138 w 4201"/>
                    <a:gd name="T15" fmla="*/ 2079 h 6827"/>
                    <a:gd name="T16" fmla="*/ 0 w 4201"/>
                    <a:gd name="T17" fmla="*/ 3946 h 6827"/>
                    <a:gd name="T18" fmla="*/ 0 w 4201"/>
                    <a:gd name="T19" fmla="*/ 6827 h 6827"/>
                    <a:gd name="T20" fmla="*/ 4201 w 4201"/>
                    <a:gd name="T21" fmla="*/ 6827 h 6827"/>
                    <a:gd name="T22" fmla="*/ 4201 w 4201"/>
                    <a:gd name="T23" fmla="*/ 3946 h 6827"/>
                    <a:gd name="T24" fmla="*/ 3063 w 4201"/>
                    <a:gd name="T25" fmla="*/ 2079 h 6827"/>
                    <a:gd name="T26" fmla="*/ 3146 w 4201"/>
                    <a:gd name="T27" fmla="*/ 5584 h 6827"/>
                    <a:gd name="T28" fmla="*/ 1054 w 4201"/>
                    <a:gd name="T29" fmla="*/ 5584 h 6827"/>
                    <a:gd name="T30" fmla="*/ 1054 w 4201"/>
                    <a:gd name="T31" fmla="*/ 3688 h 6827"/>
                    <a:gd name="T32" fmla="*/ 3146 w 4201"/>
                    <a:gd name="T33" fmla="*/ 3688 h 6827"/>
                    <a:gd name="T34" fmla="*/ 3146 w 4201"/>
                    <a:gd name="T35" fmla="*/ 5584 h 6827"/>
                    <a:gd name="T36" fmla="*/ 906 w 4201"/>
                    <a:gd name="T37" fmla="*/ 2800 h 6827"/>
                    <a:gd name="T38" fmla="*/ 1448 w 4201"/>
                    <a:gd name="T39" fmla="*/ 2424 h 6827"/>
                    <a:gd name="T40" fmla="*/ 1583 w 4201"/>
                    <a:gd name="T41" fmla="*/ 2367 h 6827"/>
                    <a:gd name="T42" fmla="*/ 1583 w 4201"/>
                    <a:gd name="T43" fmla="*/ 1292 h 6827"/>
                    <a:gd name="T44" fmla="*/ 2618 w 4201"/>
                    <a:gd name="T45" fmla="*/ 1292 h 6827"/>
                    <a:gd name="T46" fmla="*/ 2618 w 4201"/>
                    <a:gd name="T47" fmla="*/ 2367 h 6827"/>
                    <a:gd name="T48" fmla="*/ 2752 w 4201"/>
                    <a:gd name="T49" fmla="*/ 2424 h 6827"/>
                    <a:gd name="T50" fmla="*/ 3295 w 4201"/>
                    <a:gd name="T51" fmla="*/ 2800 h 6827"/>
                    <a:gd name="T52" fmla="*/ 906 w 4201"/>
                    <a:gd name="T53" fmla="*/ 2800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01" h="6827">
                      <a:moveTo>
                        <a:pt x="3063" y="2079"/>
                      </a:moveTo>
                      <a:lnTo>
                        <a:pt x="3063" y="847"/>
                      </a:lnTo>
                      <a:lnTo>
                        <a:pt x="2847" y="847"/>
                      </a:lnTo>
                      <a:lnTo>
                        <a:pt x="2933" y="0"/>
                      </a:lnTo>
                      <a:lnTo>
                        <a:pt x="1267" y="0"/>
                      </a:lnTo>
                      <a:lnTo>
                        <a:pt x="1353" y="847"/>
                      </a:lnTo>
                      <a:lnTo>
                        <a:pt x="1138" y="847"/>
                      </a:lnTo>
                      <a:lnTo>
                        <a:pt x="1138" y="2079"/>
                      </a:lnTo>
                      <a:cubicBezTo>
                        <a:pt x="442" y="2437"/>
                        <a:pt x="0" y="3155"/>
                        <a:pt x="0" y="3946"/>
                      </a:cubicBezTo>
                      <a:lnTo>
                        <a:pt x="0" y="6827"/>
                      </a:lnTo>
                      <a:lnTo>
                        <a:pt x="4201" y="6827"/>
                      </a:lnTo>
                      <a:lnTo>
                        <a:pt x="4201" y="3946"/>
                      </a:lnTo>
                      <a:cubicBezTo>
                        <a:pt x="4201" y="3155"/>
                        <a:pt x="3759" y="2437"/>
                        <a:pt x="3063" y="2079"/>
                      </a:cubicBezTo>
                      <a:close/>
                      <a:moveTo>
                        <a:pt x="3146" y="5584"/>
                      </a:moveTo>
                      <a:lnTo>
                        <a:pt x="1054" y="5584"/>
                      </a:lnTo>
                      <a:lnTo>
                        <a:pt x="1054" y="3688"/>
                      </a:lnTo>
                      <a:lnTo>
                        <a:pt x="3146" y="3688"/>
                      </a:lnTo>
                      <a:lnTo>
                        <a:pt x="3146" y="5584"/>
                      </a:lnTo>
                      <a:close/>
                      <a:moveTo>
                        <a:pt x="906" y="2800"/>
                      </a:moveTo>
                      <a:cubicBezTo>
                        <a:pt x="1057" y="2643"/>
                        <a:pt x="1240" y="2514"/>
                        <a:pt x="1448" y="2424"/>
                      </a:cubicBezTo>
                      <a:lnTo>
                        <a:pt x="1583" y="2367"/>
                      </a:lnTo>
                      <a:lnTo>
                        <a:pt x="1583" y="1292"/>
                      </a:lnTo>
                      <a:lnTo>
                        <a:pt x="2618" y="1292"/>
                      </a:lnTo>
                      <a:lnTo>
                        <a:pt x="2618" y="2367"/>
                      </a:lnTo>
                      <a:lnTo>
                        <a:pt x="2752" y="2424"/>
                      </a:lnTo>
                      <a:cubicBezTo>
                        <a:pt x="2961" y="2514"/>
                        <a:pt x="3144" y="2643"/>
                        <a:pt x="3295" y="2800"/>
                      </a:cubicBezTo>
                      <a:lnTo>
                        <a:pt x="906" y="2800"/>
                      </a:lnTo>
                      <a:close/>
                    </a:path>
                  </a:pathLst>
                </a:custGeom>
                <a:solidFill>
                  <a:srgbClr val="3F9B67"/>
                </a:solidFill>
                <a:ln>
                  <a:noFill/>
                </a:ln>
              </p:spPr>
              <p:txBody>
                <a:bodyPr/>
                <a:lstStyle/>
                <a:p>
                  <a:endParaRPr lang="zh-CN" altLang="en-US"/>
                </a:p>
              </p:txBody>
            </p:sp>
          </p:grpSp>
        </p:grpSp>
      </p:grpSp>
      <p:sp>
        <p:nvSpPr>
          <p:cNvPr id="202" name="矩形 201"/>
          <p:cNvSpPr/>
          <p:nvPr/>
        </p:nvSpPr>
        <p:spPr>
          <a:xfrm>
            <a:off x="1477155" y="6075287"/>
            <a:ext cx="3661280" cy="276999"/>
          </a:xfrm>
          <a:prstGeom prst="rect">
            <a:avLst/>
          </a:prstGeom>
        </p:spPr>
        <p:txBody>
          <a:bodyPr wrap="square">
            <a:spAutoFit/>
          </a:bodyPr>
          <a:lstStyle/>
          <a:p>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图为我国工业增加值、制造业增加值跃居世界第一。</a:t>
            </a:r>
            <a:endParaRPr lang="en-US" altLang="zh-CN" sz="1200"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203" name="矩形 202"/>
          <p:cNvSpPr/>
          <p:nvPr/>
        </p:nvSpPr>
        <p:spPr>
          <a:xfrm>
            <a:off x="7306726" y="6075287"/>
            <a:ext cx="3103434" cy="276999"/>
          </a:xfrm>
          <a:prstGeom prst="rect">
            <a:avLst/>
          </a:prstGeom>
        </p:spPr>
        <p:txBody>
          <a:bodyPr wrap="square">
            <a:spAutoFit/>
          </a:bodyPr>
          <a:lstStyle/>
          <a:p>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1992—2018</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年我国外汇储备及世界位次。</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nvGrpSpPr>
          <p:cNvPr id="204" name="组合 203"/>
          <p:cNvGrpSpPr/>
          <p:nvPr/>
        </p:nvGrpSpPr>
        <p:grpSpPr>
          <a:xfrm>
            <a:off x="6214094" y="636223"/>
            <a:ext cx="5288698" cy="5369249"/>
            <a:chOff x="6214094" y="636223"/>
            <a:chExt cx="5288698" cy="5369249"/>
          </a:xfrm>
        </p:grpSpPr>
        <p:sp>
          <p:nvSpPr>
            <p:cNvPr id="205" name="矩形 204"/>
            <p:cNvSpPr/>
            <p:nvPr/>
          </p:nvSpPr>
          <p:spPr>
            <a:xfrm>
              <a:off x="6214094" y="636223"/>
              <a:ext cx="5288698" cy="536924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6" name="组合 205"/>
            <p:cNvGrpSpPr/>
            <p:nvPr/>
          </p:nvGrpSpPr>
          <p:grpSpPr>
            <a:xfrm>
              <a:off x="6250808" y="876964"/>
              <a:ext cx="4958264" cy="5038366"/>
              <a:chOff x="3759016" y="681953"/>
              <a:chExt cx="5920011" cy="6015657"/>
            </a:xfrm>
          </p:grpSpPr>
          <p:pic>
            <p:nvPicPr>
              <p:cNvPr id="211" name="图片 2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441905" flipH="1">
                <a:off x="3759016" y="756789"/>
                <a:ext cx="5920011" cy="4864317"/>
              </a:xfrm>
              <a:prstGeom prst="rect">
                <a:avLst/>
              </a:prstGeom>
            </p:spPr>
          </p:pic>
          <p:grpSp>
            <p:nvGrpSpPr>
              <p:cNvPr id="212" name="组合 211"/>
              <p:cNvGrpSpPr/>
              <p:nvPr/>
            </p:nvGrpSpPr>
            <p:grpSpPr>
              <a:xfrm>
                <a:off x="8312837" y="3766940"/>
                <a:ext cx="954107" cy="1409188"/>
                <a:chOff x="8312837" y="3766940"/>
                <a:chExt cx="954107" cy="1409188"/>
              </a:xfrm>
            </p:grpSpPr>
            <p:sp>
              <p:nvSpPr>
                <p:cNvPr id="231" name="dollar-bag_17794"/>
                <p:cNvSpPr>
                  <a:spLocks noChangeAspect="1"/>
                </p:cNvSpPr>
                <p:nvPr/>
              </p:nvSpPr>
              <p:spPr bwMode="auto">
                <a:xfrm>
                  <a:off x="8609953" y="4277693"/>
                  <a:ext cx="359874" cy="464755"/>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32" name="椭圆 231"/>
                <p:cNvSpPr/>
                <p:nvPr/>
              </p:nvSpPr>
              <p:spPr>
                <a:xfrm>
                  <a:off x="8552657" y="3766940"/>
                  <a:ext cx="474466" cy="474467"/>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233" name="文本框 170"/>
                <p:cNvSpPr txBox="1"/>
                <p:nvPr/>
              </p:nvSpPr>
              <p:spPr>
                <a:xfrm>
                  <a:off x="8312837" y="4806796"/>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2018</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grpSp>
            <p:nvGrpSpPr>
              <p:cNvPr id="213" name="组合 212"/>
              <p:cNvGrpSpPr/>
              <p:nvPr/>
            </p:nvGrpSpPr>
            <p:grpSpPr>
              <a:xfrm>
                <a:off x="7181184" y="4813957"/>
                <a:ext cx="954107" cy="1409191"/>
                <a:chOff x="8252182" y="3766938"/>
                <a:chExt cx="954107" cy="1409191"/>
              </a:xfrm>
            </p:grpSpPr>
            <p:sp>
              <p:nvSpPr>
                <p:cNvPr id="228" name="dollar-bag_17794"/>
                <p:cNvSpPr>
                  <a:spLocks noChangeAspect="1"/>
                </p:cNvSpPr>
                <p:nvPr/>
              </p:nvSpPr>
              <p:spPr bwMode="auto">
                <a:xfrm>
                  <a:off x="8549299" y="4277696"/>
                  <a:ext cx="359874" cy="464754"/>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29" name="椭圆 228"/>
                <p:cNvSpPr/>
                <p:nvPr/>
              </p:nvSpPr>
              <p:spPr>
                <a:xfrm>
                  <a:off x="8492003" y="3766938"/>
                  <a:ext cx="474466" cy="474464"/>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230" name="文本框 167"/>
                <p:cNvSpPr txBox="1"/>
                <p:nvPr/>
              </p:nvSpPr>
              <p:spPr>
                <a:xfrm>
                  <a:off x="8252182" y="4806796"/>
                  <a:ext cx="954107" cy="369333"/>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2006</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grpSp>
            <p:nvGrpSpPr>
              <p:cNvPr id="214" name="组合 213"/>
              <p:cNvGrpSpPr/>
              <p:nvPr/>
            </p:nvGrpSpPr>
            <p:grpSpPr>
              <a:xfrm>
                <a:off x="6024933" y="5176130"/>
                <a:ext cx="954107" cy="1409188"/>
                <a:chOff x="8130878" y="3766942"/>
                <a:chExt cx="954107" cy="1409188"/>
              </a:xfrm>
            </p:grpSpPr>
            <p:sp>
              <p:nvSpPr>
                <p:cNvPr id="225" name="dollar-bag_17794"/>
                <p:cNvSpPr>
                  <a:spLocks noChangeAspect="1"/>
                </p:cNvSpPr>
                <p:nvPr/>
              </p:nvSpPr>
              <p:spPr bwMode="auto">
                <a:xfrm>
                  <a:off x="8427995" y="4277695"/>
                  <a:ext cx="359874" cy="464755"/>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26" name="椭圆 225"/>
                <p:cNvSpPr/>
                <p:nvPr/>
              </p:nvSpPr>
              <p:spPr>
                <a:xfrm>
                  <a:off x="8374467" y="3766942"/>
                  <a:ext cx="466927" cy="466924"/>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227" name="文本框 164"/>
                <p:cNvSpPr txBox="1"/>
                <p:nvPr/>
              </p:nvSpPr>
              <p:spPr>
                <a:xfrm>
                  <a:off x="8130878" y="4806798"/>
                  <a:ext cx="954107" cy="369332"/>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1996</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sp>
            <p:nvSpPr>
              <p:cNvPr id="215" name="文本框 145"/>
              <p:cNvSpPr txBox="1"/>
              <p:nvPr/>
            </p:nvSpPr>
            <p:spPr>
              <a:xfrm>
                <a:off x="4776361" y="4018784"/>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194</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sp>
            <p:nvSpPr>
              <p:cNvPr id="216" name="文本框 153"/>
              <p:cNvSpPr txBox="1"/>
              <p:nvPr/>
            </p:nvSpPr>
            <p:spPr>
              <a:xfrm>
                <a:off x="5942906" y="3472243"/>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1050</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sp>
            <p:nvSpPr>
              <p:cNvPr id="217" name="文本框 154"/>
              <p:cNvSpPr txBox="1"/>
              <p:nvPr/>
            </p:nvSpPr>
            <p:spPr>
              <a:xfrm>
                <a:off x="6600056" y="2637048"/>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10663</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sp>
            <p:nvSpPr>
              <p:cNvPr id="218" name="文本框 155"/>
              <p:cNvSpPr txBox="1"/>
              <p:nvPr/>
            </p:nvSpPr>
            <p:spPr>
              <a:xfrm>
                <a:off x="8397668" y="681953"/>
                <a:ext cx="870159" cy="62470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30727</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亿美元</a:t>
                </a:r>
                <a:endParaRPr lang="zh-CN" altLang="en-US" sz="1400" dirty="0">
                  <a:latin typeface="微软雅黑" panose="020B0503020204020204" pitchFamily="34" charset="-122"/>
                  <a:ea typeface="微软雅黑" panose="020B0503020204020204" pitchFamily="34" charset="-122"/>
                </a:endParaRPr>
              </a:p>
            </p:txBody>
          </p:sp>
          <p:grpSp>
            <p:nvGrpSpPr>
              <p:cNvPr id="219" name="组合 218"/>
              <p:cNvGrpSpPr/>
              <p:nvPr/>
            </p:nvGrpSpPr>
            <p:grpSpPr>
              <a:xfrm>
                <a:off x="4776361" y="5288424"/>
                <a:ext cx="954107" cy="1409186"/>
                <a:chOff x="4776361" y="5288424"/>
                <a:chExt cx="954107" cy="1409186"/>
              </a:xfrm>
            </p:grpSpPr>
            <p:sp>
              <p:nvSpPr>
                <p:cNvPr id="220" name="dollar-bag_17794"/>
                <p:cNvSpPr>
                  <a:spLocks noChangeAspect="1"/>
                </p:cNvSpPr>
                <p:nvPr/>
              </p:nvSpPr>
              <p:spPr bwMode="auto">
                <a:xfrm>
                  <a:off x="5073478" y="5799179"/>
                  <a:ext cx="359874" cy="464753"/>
                </a:xfrm>
                <a:custGeom>
                  <a:avLst/>
                  <a:gdLst>
                    <a:gd name="T0" fmla="*/ 3250 w 3635"/>
                    <a:gd name="T1" fmla="*/ 2043 h 4701"/>
                    <a:gd name="T2" fmla="*/ 2365 w 3635"/>
                    <a:gd name="T3" fmla="*/ 1417 h 4701"/>
                    <a:gd name="T4" fmla="*/ 2500 w 3635"/>
                    <a:gd name="T5" fmla="*/ 1414 h 4701"/>
                    <a:gd name="T6" fmla="*/ 3193 w 3635"/>
                    <a:gd name="T7" fmla="*/ 1490 h 4701"/>
                    <a:gd name="T8" fmla="*/ 3332 w 3635"/>
                    <a:gd name="T9" fmla="*/ 1453 h 4701"/>
                    <a:gd name="T10" fmla="*/ 2904 w 3635"/>
                    <a:gd name="T11" fmla="*/ 1344 h 4701"/>
                    <a:gd name="T12" fmla="*/ 2345 w 3635"/>
                    <a:gd name="T13" fmla="*/ 1358 h 4701"/>
                    <a:gd name="T14" fmla="*/ 2555 w 3635"/>
                    <a:gd name="T15" fmla="*/ 1321 h 4701"/>
                    <a:gd name="T16" fmla="*/ 3115 w 3635"/>
                    <a:gd name="T17" fmla="*/ 1087 h 4701"/>
                    <a:gd name="T18" fmla="*/ 3164 w 3635"/>
                    <a:gd name="T19" fmla="*/ 986 h 4701"/>
                    <a:gd name="T20" fmla="*/ 2816 w 3635"/>
                    <a:gd name="T21" fmla="*/ 1081 h 4701"/>
                    <a:gd name="T22" fmla="*/ 2629 w 3635"/>
                    <a:gd name="T23" fmla="*/ 1209 h 4701"/>
                    <a:gd name="T24" fmla="*/ 2181 w 3635"/>
                    <a:gd name="T25" fmla="*/ 1292 h 4701"/>
                    <a:gd name="T26" fmla="*/ 2603 w 3635"/>
                    <a:gd name="T27" fmla="*/ 126 h 4701"/>
                    <a:gd name="T28" fmla="*/ 2312 w 3635"/>
                    <a:gd name="T29" fmla="*/ 78 h 4701"/>
                    <a:gd name="T30" fmla="*/ 1847 w 3635"/>
                    <a:gd name="T31" fmla="*/ 174 h 4701"/>
                    <a:gd name="T32" fmla="*/ 1664 w 3635"/>
                    <a:gd name="T33" fmla="*/ 170 h 4701"/>
                    <a:gd name="T34" fmla="*/ 1483 w 3635"/>
                    <a:gd name="T35" fmla="*/ 165 h 4701"/>
                    <a:gd name="T36" fmla="*/ 893 w 3635"/>
                    <a:gd name="T37" fmla="*/ 359 h 4701"/>
                    <a:gd name="T38" fmla="*/ 1466 w 3635"/>
                    <a:gd name="T39" fmla="*/ 1398 h 4701"/>
                    <a:gd name="T40" fmla="*/ 115 w 3635"/>
                    <a:gd name="T41" fmla="*/ 2775 h 4701"/>
                    <a:gd name="T42" fmla="*/ 402 w 3635"/>
                    <a:gd name="T43" fmla="*/ 4149 h 4701"/>
                    <a:gd name="T44" fmla="*/ 1817 w 3635"/>
                    <a:gd name="T45" fmla="*/ 4701 h 4701"/>
                    <a:gd name="T46" fmla="*/ 3515 w 3635"/>
                    <a:gd name="T47" fmla="*/ 3556 h 4701"/>
                    <a:gd name="T48" fmla="*/ 3250 w 3635"/>
                    <a:gd name="T49" fmla="*/ 2043 h 4701"/>
                    <a:gd name="T50" fmla="*/ 1605 w 3635"/>
                    <a:gd name="T51" fmla="*/ 329 h 4701"/>
                    <a:gd name="T52" fmla="*/ 1781 w 3635"/>
                    <a:gd name="T53" fmla="*/ 333 h 4701"/>
                    <a:gd name="T54" fmla="*/ 1970 w 3635"/>
                    <a:gd name="T55" fmla="*/ 338 h 4701"/>
                    <a:gd name="T56" fmla="*/ 2287 w 3635"/>
                    <a:gd name="T57" fmla="*/ 306 h 4701"/>
                    <a:gd name="T58" fmla="*/ 2077 w 3635"/>
                    <a:gd name="T59" fmla="*/ 444 h 4701"/>
                    <a:gd name="T60" fmla="*/ 1157 w 3635"/>
                    <a:gd name="T61" fmla="*/ 446 h 4701"/>
                    <a:gd name="T62" fmla="*/ 1605 w 3635"/>
                    <a:gd name="T63" fmla="*/ 329 h 4701"/>
                    <a:gd name="T64" fmla="*/ 1874 w 3635"/>
                    <a:gd name="T65" fmla="*/ 3776 h 4701"/>
                    <a:gd name="T66" fmla="*/ 1874 w 3635"/>
                    <a:gd name="T67" fmla="*/ 4034 h 4701"/>
                    <a:gd name="T68" fmla="*/ 1717 w 3635"/>
                    <a:gd name="T69" fmla="*/ 4034 h 4701"/>
                    <a:gd name="T70" fmla="*/ 1717 w 3635"/>
                    <a:gd name="T71" fmla="*/ 3786 h 4701"/>
                    <a:gd name="T72" fmla="*/ 1340 w 3635"/>
                    <a:gd name="T73" fmla="*/ 3677 h 4701"/>
                    <a:gd name="T74" fmla="*/ 1400 w 3635"/>
                    <a:gd name="T75" fmla="*/ 3510 h 4701"/>
                    <a:gd name="T76" fmla="*/ 1755 w 3635"/>
                    <a:gd name="T77" fmla="*/ 3617 h 4701"/>
                    <a:gd name="T78" fmla="*/ 2034 w 3635"/>
                    <a:gd name="T79" fmla="*/ 3374 h 4701"/>
                    <a:gd name="T80" fmla="*/ 1769 w 3635"/>
                    <a:gd name="T81" fmla="*/ 3079 h 4701"/>
                    <a:gd name="T82" fmla="*/ 1360 w 3635"/>
                    <a:gd name="T83" fmla="*/ 2647 h 4701"/>
                    <a:gd name="T84" fmla="*/ 1732 w 3635"/>
                    <a:gd name="T85" fmla="*/ 2248 h 4701"/>
                    <a:gd name="T86" fmla="*/ 1732 w 3635"/>
                    <a:gd name="T87" fmla="*/ 2000 h 4701"/>
                    <a:gd name="T88" fmla="*/ 1889 w 3635"/>
                    <a:gd name="T89" fmla="*/ 2000 h 4701"/>
                    <a:gd name="T90" fmla="*/ 1888 w 3635"/>
                    <a:gd name="T91" fmla="*/ 2240 h 4701"/>
                    <a:gd name="T92" fmla="*/ 2211 w 3635"/>
                    <a:gd name="T93" fmla="*/ 2327 h 4701"/>
                    <a:gd name="T94" fmla="*/ 2149 w 3635"/>
                    <a:gd name="T95" fmla="*/ 2491 h 4701"/>
                    <a:gd name="T96" fmla="*/ 1836 w 3635"/>
                    <a:gd name="T97" fmla="*/ 2404 h 4701"/>
                    <a:gd name="T98" fmla="*/ 1589 w 3635"/>
                    <a:gd name="T99" fmla="*/ 2620 h 4701"/>
                    <a:gd name="T100" fmla="*/ 1881 w 3635"/>
                    <a:gd name="T101" fmla="*/ 2902 h 4701"/>
                    <a:gd name="T102" fmla="*/ 2265 w 3635"/>
                    <a:gd name="T103" fmla="*/ 3354 h 4701"/>
                    <a:gd name="T104" fmla="*/ 1874 w 3635"/>
                    <a:gd name="T105" fmla="*/ 3776 h 4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35" h="4701">
                      <a:moveTo>
                        <a:pt x="3250" y="2043"/>
                      </a:moveTo>
                      <a:cubicBezTo>
                        <a:pt x="3034" y="1723"/>
                        <a:pt x="2729" y="1509"/>
                        <a:pt x="2365" y="1417"/>
                      </a:cubicBezTo>
                      <a:cubicBezTo>
                        <a:pt x="2410" y="1417"/>
                        <a:pt x="2456" y="1416"/>
                        <a:pt x="2500" y="1414"/>
                      </a:cubicBezTo>
                      <a:cubicBezTo>
                        <a:pt x="2679" y="1408"/>
                        <a:pt x="3072" y="1316"/>
                        <a:pt x="3193" y="1490"/>
                      </a:cubicBezTo>
                      <a:cubicBezTo>
                        <a:pt x="3217" y="1524"/>
                        <a:pt x="3342" y="1468"/>
                        <a:pt x="3332" y="1453"/>
                      </a:cubicBezTo>
                      <a:cubicBezTo>
                        <a:pt x="3242" y="1324"/>
                        <a:pt x="3042" y="1341"/>
                        <a:pt x="2904" y="1344"/>
                      </a:cubicBezTo>
                      <a:cubicBezTo>
                        <a:pt x="2730" y="1349"/>
                        <a:pt x="2528" y="1384"/>
                        <a:pt x="2345" y="1358"/>
                      </a:cubicBezTo>
                      <a:cubicBezTo>
                        <a:pt x="2415" y="1351"/>
                        <a:pt x="2485" y="1340"/>
                        <a:pt x="2555" y="1321"/>
                      </a:cubicBezTo>
                      <a:cubicBezTo>
                        <a:pt x="2757" y="1266"/>
                        <a:pt x="2892" y="1086"/>
                        <a:pt x="3115" y="1087"/>
                      </a:cubicBezTo>
                      <a:cubicBezTo>
                        <a:pt x="3139" y="1081"/>
                        <a:pt x="3202" y="987"/>
                        <a:pt x="3164" y="986"/>
                      </a:cubicBezTo>
                      <a:cubicBezTo>
                        <a:pt x="3034" y="986"/>
                        <a:pt x="2929" y="1016"/>
                        <a:pt x="2816" y="1081"/>
                      </a:cubicBezTo>
                      <a:cubicBezTo>
                        <a:pt x="2751" y="1118"/>
                        <a:pt x="2692" y="1168"/>
                        <a:pt x="2629" y="1209"/>
                      </a:cubicBezTo>
                      <a:cubicBezTo>
                        <a:pt x="2499" y="1292"/>
                        <a:pt x="2336" y="1296"/>
                        <a:pt x="2181" y="1292"/>
                      </a:cubicBezTo>
                      <a:cubicBezTo>
                        <a:pt x="2457" y="910"/>
                        <a:pt x="2694" y="338"/>
                        <a:pt x="2603" y="126"/>
                      </a:cubicBezTo>
                      <a:cubicBezTo>
                        <a:pt x="2560" y="25"/>
                        <a:pt x="2452" y="0"/>
                        <a:pt x="2312" y="78"/>
                      </a:cubicBezTo>
                      <a:cubicBezTo>
                        <a:pt x="2162" y="163"/>
                        <a:pt x="1992" y="174"/>
                        <a:pt x="1847" y="174"/>
                      </a:cubicBezTo>
                      <a:cubicBezTo>
                        <a:pt x="1786" y="174"/>
                        <a:pt x="1724" y="172"/>
                        <a:pt x="1664" y="170"/>
                      </a:cubicBezTo>
                      <a:cubicBezTo>
                        <a:pt x="1603" y="167"/>
                        <a:pt x="1542" y="165"/>
                        <a:pt x="1483" y="165"/>
                      </a:cubicBezTo>
                      <a:cubicBezTo>
                        <a:pt x="1287" y="165"/>
                        <a:pt x="1064" y="188"/>
                        <a:pt x="893" y="359"/>
                      </a:cubicBezTo>
                      <a:cubicBezTo>
                        <a:pt x="759" y="498"/>
                        <a:pt x="939" y="1065"/>
                        <a:pt x="1466" y="1398"/>
                      </a:cubicBezTo>
                      <a:cubicBezTo>
                        <a:pt x="532" y="1536"/>
                        <a:pt x="256" y="2162"/>
                        <a:pt x="115" y="2775"/>
                      </a:cubicBezTo>
                      <a:cubicBezTo>
                        <a:pt x="0" y="3275"/>
                        <a:pt x="105" y="3776"/>
                        <a:pt x="402" y="4149"/>
                      </a:cubicBezTo>
                      <a:cubicBezTo>
                        <a:pt x="686" y="4505"/>
                        <a:pt x="1337" y="4701"/>
                        <a:pt x="1817" y="4701"/>
                      </a:cubicBezTo>
                      <a:cubicBezTo>
                        <a:pt x="2946" y="4701"/>
                        <a:pt x="3375" y="4232"/>
                        <a:pt x="3515" y="3556"/>
                      </a:cubicBezTo>
                      <a:cubicBezTo>
                        <a:pt x="3635" y="3033"/>
                        <a:pt x="3536" y="2467"/>
                        <a:pt x="3250" y="2043"/>
                      </a:cubicBezTo>
                      <a:close/>
                      <a:moveTo>
                        <a:pt x="1605" y="329"/>
                      </a:moveTo>
                      <a:cubicBezTo>
                        <a:pt x="1663" y="329"/>
                        <a:pt x="1722" y="331"/>
                        <a:pt x="1781" y="333"/>
                      </a:cubicBezTo>
                      <a:cubicBezTo>
                        <a:pt x="1844" y="335"/>
                        <a:pt x="1907" y="338"/>
                        <a:pt x="1970" y="338"/>
                      </a:cubicBezTo>
                      <a:cubicBezTo>
                        <a:pt x="2064" y="338"/>
                        <a:pt x="2174" y="332"/>
                        <a:pt x="2287" y="306"/>
                      </a:cubicBezTo>
                      <a:cubicBezTo>
                        <a:pt x="2216" y="349"/>
                        <a:pt x="2145" y="396"/>
                        <a:pt x="2077" y="444"/>
                      </a:cubicBezTo>
                      <a:cubicBezTo>
                        <a:pt x="1745" y="672"/>
                        <a:pt x="1482" y="852"/>
                        <a:pt x="1157" y="446"/>
                      </a:cubicBezTo>
                      <a:cubicBezTo>
                        <a:pt x="1285" y="345"/>
                        <a:pt x="1447" y="329"/>
                        <a:pt x="1605" y="329"/>
                      </a:cubicBezTo>
                      <a:close/>
                      <a:moveTo>
                        <a:pt x="1874" y="3776"/>
                      </a:moveTo>
                      <a:lnTo>
                        <a:pt x="1874" y="4034"/>
                      </a:lnTo>
                      <a:lnTo>
                        <a:pt x="1717" y="4034"/>
                      </a:lnTo>
                      <a:lnTo>
                        <a:pt x="1717" y="3786"/>
                      </a:lnTo>
                      <a:cubicBezTo>
                        <a:pt x="1574" y="3783"/>
                        <a:pt x="1427" y="3738"/>
                        <a:pt x="1340" y="3677"/>
                      </a:cubicBezTo>
                      <a:lnTo>
                        <a:pt x="1400" y="3510"/>
                      </a:lnTo>
                      <a:cubicBezTo>
                        <a:pt x="1487" y="3567"/>
                        <a:pt x="1616" y="3617"/>
                        <a:pt x="1755" y="3617"/>
                      </a:cubicBezTo>
                      <a:cubicBezTo>
                        <a:pt x="1930" y="3617"/>
                        <a:pt x="2034" y="3515"/>
                        <a:pt x="2034" y="3374"/>
                      </a:cubicBezTo>
                      <a:cubicBezTo>
                        <a:pt x="2034" y="3238"/>
                        <a:pt x="1953" y="3153"/>
                        <a:pt x="1769" y="3079"/>
                      </a:cubicBezTo>
                      <a:cubicBezTo>
                        <a:pt x="1517" y="2979"/>
                        <a:pt x="1360" y="2863"/>
                        <a:pt x="1360" y="2647"/>
                      </a:cubicBezTo>
                      <a:cubicBezTo>
                        <a:pt x="1360" y="2441"/>
                        <a:pt x="1506" y="2285"/>
                        <a:pt x="1732" y="2248"/>
                      </a:cubicBezTo>
                      <a:lnTo>
                        <a:pt x="1732" y="2000"/>
                      </a:lnTo>
                      <a:lnTo>
                        <a:pt x="1889" y="2000"/>
                      </a:lnTo>
                      <a:lnTo>
                        <a:pt x="1888" y="2240"/>
                      </a:lnTo>
                      <a:cubicBezTo>
                        <a:pt x="2035" y="2245"/>
                        <a:pt x="2136" y="2285"/>
                        <a:pt x="2211" y="2327"/>
                      </a:cubicBezTo>
                      <a:lnTo>
                        <a:pt x="2149" y="2491"/>
                      </a:lnTo>
                      <a:cubicBezTo>
                        <a:pt x="2097" y="2461"/>
                        <a:pt x="1995" y="2404"/>
                        <a:pt x="1836" y="2404"/>
                      </a:cubicBezTo>
                      <a:cubicBezTo>
                        <a:pt x="1645" y="2404"/>
                        <a:pt x="1589" y="2518"/>
                        <a:pt x="1589" y="2620"/>
                      </a:cubicBezTo>
                      <a:cubicBezTo>
                        <a:pt x="1589" y="2746"/>
                        <a:pt x="1665" y="2811"/>
                        <a:pt x="1881" y="2902"/>
                      </a:cubicBezTo>
                      <a:cubicBezTo>
                        <a:pt x="2136" y="3007"/>
                        <a:pt x="2265" y="3133"/>
                        <a:pt x="2265" y="3354"/>
                      </a:cubicBezTo>
                      <a:cubicBezTo>
                        <a:pt x="2265" y="3552"/>
                        <a:pt x="2129" y="3736"/>
                        <a:pt x="1874" y="3776"/>
                      </a:cubicBezTo>
                      <a:close/>
                    </a:path>
                  </a:pathLst>
                </a:custGeom>
                <a:solidFill>
                  <a:srgbClr val="3F9B67"/>
                </a:solidFill>
                <a:ln>
                  <a:solidFill>
                    <a:srgbClr val="3F9B67"/>
                  </a:solidFill>
                </a:ln>
              </p:spPr>
            </p:sp>
            <p:sp>
              <p:nvSpPr>
                <p:cNvPr id="221" name="文本框 158"/>
                <p:cNvSpPr txBox="1"/>
                <p:nvPr/>
              </p:nvSpPr>
              <p:spPr>
                <a:xfrm>
                  <a:off x="4776361" y="6328277"/>
                  <a:ext cx="954107" cy="369333"/>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1992</a:t>
                  </a:r>
                  <a:r>
                    <a:rPr lang="zh-CN" altLang="en-US" dirty="0">
                      <a:latin typeface="微软雅黑" panose="020B0503020204020204" pitchFamily="34" charset="-122"/>
                      <a:ea typeface="微软雅黑" panose="020B0503020204020204" pitchFamily="34" charset="-122"/>
                    </a:rPr>
                    <a:t>年</a:t>
                  </a:r>
                  <a:endParaRPr lang="zh-CN" altLang="en-US" dirty="0">
                    <a:latin typeface="微软雅黑" panose="020B0503020204020204" pitchFamily="34" charset="-122"/>
                    <a:ea typeface="微软雅黑" panose="020B0503020204020204" pitchFamily="34" charset="-122"/>
                  </a:endParaRPr>
                </a:p>
              </p:txBody>
            </p:sp>
            <p:grpSp>
              <p:nvGrpSpPr>
                <p:cNvPr id="222" name="组合 221"/>
                <p:cNvGrpSpPr/>
                <p:nvPr/>
              </p:nvGrpSpPr>
              <p:grpSpPr>
                <a:xfrm>
                  <a:off x="5016181" y="5288424"/>
                  <a:ext cx="474466" cy="474466"/>
                  <a:chOff x="5007426" y="5288424"/>
                  <a:chExt cx="474466" cy="474466"/>
                </a:xfrm>
              </p:grpSpPr>
              <p:sp>
                <p:nvSpPr>
                  <p:cNvPr id="223" name="椭圆 222"/>
                  <p:cNvSpPr/>
                  <p:nvPr/>
                </p:nvSpPr>
                <p:spPr>
                  <a:xfrm>
                    <a:off x="5007426" y="5288424"/>
                    <a:ext cx="474466" cy="474466"/>
                  </a:xfrm>
                  <a:prstGeom prst="ellipse">
                    <a:avLst/>
                  </a:prstGeom>
                  <a:solidFill>
                    <a:srgbClr val="006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atin typeface="微软雅黑" panose="020B0503020204020204" pitchFamily="34" charset="-122"/>
                      <a:ea typeface="微软雅黑" panose="020B0503020204020204" pitchFamily="34" charset="-122"/>
                    </a:endParaRPr>
                  </a:p>
                </p:txBody>
              </p:sp>
              <p:sp>
                <p:nvSpPr>
                  <p:cNvPr id="224" name="矩形 223"/>
                  <p:cNvSpPr/>
                  <p:nvPr/>
                </p:nvSpPr>
                <p:spPr>
                  <a:xfrm>
                    <a:off x="5017674" y="5340992"/>
                    <a:ext cx="453970" cy="369331"/>
                  </a:xfrm>
                  <a:prstGeom prst="rect">
                    <a:avLst/>
                  </a:prstGeom>
                </p:spPr>
                <p:txBody>
                  <a:bodyPr wrap="none">
                    <a:spAutoFit/>
                  </a:bodyPr>
                  <a:lstStyle/>
                  <a:p>
                    <a:pPr algn="ctr"/>
                    <a:r>
                      <a:rPr lang="en-US" altLang="zh-CN" dirty="0">
                        <a:solidFill>
                          <a:schemeClr val="bg1"/>
                        </a:solidFill>
                        <a:latin typeface="微软雅黑" panose="020B0503020204020204" pitchFamily="34" charset="-122"/>
                        <a:ea typeface="微软雅黑" panose="020B0503020204020204" pitchFamily="34" charset="-122"/>
                      </a:rPr>
                      <a:t>16</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sp>
          <p:nvSpPr>
            <p:cNvPr id="207" name="文本框 123"/>
            <p:cNvSpPr txBox="1"/>
            <p:nvPr/>
          </p:nvSpPr>
          <p:spPr>
            <a:xfrm>
              <a:off x="7051025" y="4439952"/>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sp>
          <p:nvSpPr>
            <p:cNvPr id="208" name="文本框 124"/>
            <p:cNvSpPr txBox="1"/>
            <p:nvPr/>
          </p:nvSpPr>
          <p:spPr>
            <a:xfrm>
              <a:off x="8098889" y="4343791"/>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sp>
          <p:nvSpPr>
            <p:cNvPr id="209" name="文本框 125"/>
            <p:cNvSpPr txBox="1"/>
            <p:nvPr/>
          </p:nvSpPr>
          <p:spPr>
            <a:xfrm>
              <a:off x="9065168" y="4035160"/>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sp>
          <p:nvSpPr>
            <p:cNvPr id="210" name="文本框 126"/>
            <p:cNvSpPr txBox="1"/>
            <p:nvPr/>
          </p:nvSpPr>
          <p:spPr>
            <a:xfrm>
              <a:off x="10048871" y="3157185"/>
              <a:ext cx="902811" cy="307777"/>
            </a:xfrm>
            <a:prstGeom prst="rect">
              <a:avLst/>
            </a:prstGeom>
            <a:noFill/>
          </p:spPr>
          <p:txBody>
            <a:bodyPr wrap="none" rtlCol="0">
              <a:spAutoFit/>
            </a:bodyPr>
            <a:lstStyle/>
            <a:p>
              <a:r>
                <a:rPr lang="zh-CN" altLang="en-US" sz="1400" dirty="0">
                  <a:solidFill>
                    <a:srgbClr val="027159"/>
                  </a:solidFill>
                  <a:latin typeface="微软雅黑" panose="020B0503020204020204" pitchFamily="34" charset="-122"/>
                  <a:ea typeface="微软雅黑" panose="020B0503020204020204" pitchFamily="34" charset="-122"/>
                </a:rPr>
                <a:t>世界位次</a:t>
              </a:r>
              <a:endParaRPr lang="zh-CN" altLang="en-US" sz="1400" dirty="0">
                <a:solidFill>
                  <a:srgbClr val="027159"/>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3043746" y="423287"/>
            <a:ext cx="6340197"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2000" dirty="0"/>
              <a:t>工业增加值、制造业增加值、外汇储备稳居世界第一。</a:t>
            </a:r>
            <a:endParaRPr lang="en-US" altLang="zh-CN"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2"/>
                                        </p:tgtEl>
                                        <p:attrNameLst>
                                          <p:attrName>style.visibility</p:attrName>
                                        </p:attrNameLst>
                                      </p:cBhvr>
                                      <p:to>
                                        <p:strVal val="visible"/>
                                      </p:to>
                                    </p:set>
                                    <p:animEffect transition="in" filter="barn(inVertical)">
                                      <p:cBhvr>
                                        <p:cTn id="10" dur="500"/>
                                        <p:tgtEl>
                                          <p:spTgt spid="20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4"/>
                                        </p:tgtEl>
                                        <p:attrNameLst>
                                          <p:attrName>style.visibility</p:attrName>
                                        </p:attrNameLst>
                                      </p:cBhvr>
                                      <p:to>
                                        <p:strVal val="visible"/>
                                      </p:to>
                                    </p:set>
                                    <p:animEffect transition="in" filter="wipe(down)">
                                      <p:cBhvr>
                                        <p:cTn id="14" dur="500"/>
                                        <p:tgtEl>
                                          <p:spTgt spid="20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barn(inVertical)">
                                      <p:cBhvr>
                                        <p:cTn id="1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p:bldP spid="2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 name="组合 56"/>
          <p:cNvGrpSpPr/>
          <p:nvPr/>
        </p:nvGrpSpPr>
        <p:grpSpPr>
          <a:xfrm>
            <a:off x="2195830" y="4817110"/>
            <a:ext cx="7649845" cy="708025"/>
            <a:chOff x="1036243" y="4275809"/>
            <a:chExt cx="7649566" cy="707886"/>
          </a:xfrm>
        </p:grpSpPr>
        <p:grpSp>
          <p:nvGrpSpPr>
            <p:cNvPr id="4" name="组合 57"/>
            <p:cNvGrpSpPr/>
            <p:nvPr/>
          </p:nvGrpSpPr>
          <p:grpSpPr>
            <a:xfrm>
              <a:off x="1036243" y="4275809"/>
              <a:ext cx="1195782" cy="707886"/>
              <a:chOff x="2347518" y="2094584"/>
              <a:chExt cx="1195782" cy="707886"/>
            </a:xfrm>
          </p:grpSpPr>
          <p:sp>
            <p:nvSpPr>
              <p:cNvPr id="62" name="圆角矩形 6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2456725" y="2186917"/>
                <a:ext cx="977369" cy="521868"/>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组合 58"/>
            <p:cNvGrpSpPr/>
            <p:nvPr/>
          </p:nvGrpSpPr>
          <p:grpSpPr>
            <a:xfrm>
              <a:off x="2341232" y="4275809"/>
              <a:ext cx="6344577" cy="707886"/>
              <a:chOff x="2341232" y="4275809"/>
              <a:chExt cx="6344577" cy="707886"/>
            </a:xfrm>
          </p:grpSpPr>
          <p:sp>
            <p:nvSpPr>
              <p:cNvPr id="60" name="圆角矩形 59"/>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PA-10223"/>
              <p:cNvSpPr/>
              <p:nvPr/>
            </p:nvSpPr>
            <p:spPr>
              <a:xfrm>
                <a:off x="2446637" y="4337392"/>
                <a:ext cx="5895760" cy="583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prstClr val="black">
                        <a:lumMod val="75000"/>
                        <a:lumOff val="25000"/>
                      </a:prstClr>
                    </a:solidFill>
                    <a:latin typeface="Arial" panose="020B0604020202020204" pitchFamily="34" charset="0"/>
                    <a:ea typeface="微软雅黑" panose="020B0503020204020204" pitchFamily="34" charset="-122"/>
                  </a:rPr>
                  <a:t>当代中国发展进步的精神指引</a:t>
                </a:r>
                <a:endParaRPr lang="zh-CN" altLang="en-US"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grpSp>
        <p:nvGrpSpPr>
          <p:cNvPr id="6" name="组合 63"/>
          <p:cNvGrpSpPr/>
          <p:nvPr/>
        </p:nvGrpSpPr>
        <p:grpSpPr>
          <a:xfrm>
            <a:off x="2195830" y="2179320"/>
            <a:ext cx="7649732" cy="1964690"/>
            <a:chOff x="1036243" y="3019391"/>
            <a:chExt cx="7649566" cy="1964304"/>
          </a:xfrm>
        </p:grpSpPr>
        <p:grpSp>
          <p:nvGrpSpPr>
            <p:cNvPr id="7" name="组合 64"/>
            <p:cNvGrpSpPr/>
            <p:nvPr/>
          </p:nvGrpSpPr>
          <p:grpSpPr>
            <a:xfrm>
              <a:off x="1036243" y="4275809"/>
              <a:ext cx="1195782" cy="707886"/>
              <a:chOff x="2347518" y="2094584"/>
              <a:chExt cx="1195782" cy="707886"/>
            </a:xfrm>
          </p:grpSpPr>
          <p:sp>
            <p:nvSpPr>
              <p:cNvPr id="69" name="圆角矩形 68"/>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2456725" y="2186917"/>
                <a:ext cx="977369" cy="521868"/>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组合 65"/>
            <p:cNvGrpSpPr/>
            <p:nvPr/>
          </p:nvGrpSpPr>
          <p:grpSpPr>
            <a:xfrm>
              <a:off x="2222491" y="3019391"/>
              <a:ext cx="6463318" cy="1964304"/>
              <a:chOff x="2222491" y="3019391"/>
              <a:chExt cx="6463318" cy="1964304"/>
            </a:xfrm>
          </p:grpSpPr>
          <p:sp>
            <p:nvSpPr>
              <p:cNvPr id="67" name="圆角矩形 66"/>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PA-10223"/>
              <p:cNvSpPr/>
              <p:nvPr/>
            </p:nvSpPr>
            <p:spPr>
              <a:xfrm>
                <a:off x="2222491" y="3019391"/>
                <a:ext cx="6344689" cy="583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sz="3200" b="1" dirty="0">
                    <a:solidFill>
                      <a:prstClr val="black">
                        <a:lumMod val="75000"/>
                        <a:lumOff val="25000"/>
                      </a:prstClr>
                    </a:solidFill>
                    <a:latin typeface="Arial" panose="020B0604020202020204" pitchFamily="34" charset="0"/>
                    <a:ea typeface="微软雅黑" panose="020B0503020204020204" pitchFamily="34" charset="-122"/>
                  </a:rPr>
                  <a:t>价值观与社会主义核心价值观</a:t>
                </a:r>
                <a:endParaRPr 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10510" y="153584"/>
            <a:ext cx="2093003" cy="1374102"/>
          </a:xfrm>
          <a:prstGeom prst="rect">
            <a:avLst/>
          </a:prstGeom>
        </p:spPr>
      </p:pic>
      <p:pic>
        <p:nvPicPr>
          <p:cNvPr id="73" name="图片 7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grpSp>
        <p:nvGrpSpPr>
          <p:cNvPr id="10" name="组合 63"/>
          <p:cNvGrpSpPr/>
          <p:nvPr/>
        </p:nvGrpSpPr>
        <p:grpSpPr>
          <a:xfrm>
            <a:off x="2195830" y="2127885"/>
            <a:ext cx="7755255" cy="1929130"/>
            <a:chOff x="1036243" y="4275809"/>
            <a:chExt cx="7755087" cy="1928751"/>
          </a:xfrm>
        </p:grpSpPr>
        <p:grpSp>
          <p:nvGrpSpPr>
            <p:cNvPr id="11" name="组合 64"/>
            <p:cNvGrpSpPr/>
            <p:nvPr/>
          </p:nvGrpSpPr>
          <p:grpSpPr>
            <a:xfrm>
              <a:off x="1036243" y="4275809"/>
              <a:ext cx="1195782" cy="707886"/>
              <a:chOff x="2347518" y="2094584"/>
              <a:chExt cx="1195782" cy="707886"/>
            </a:xfrm>
          </p:grpSpPr>
          <p:sp>
            <p:nvSpPr>
              <p:cNvPr id="12" name="圆角矩形 11"/>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组合 65"/>
            <p:cNvGrpSpPr/>
            <p:nvPr/>
          </p:nvGrpSpPr>
          <p:grpSpPr>
            <a:xfrm>
              <a:off x="2341233" y="4275809"/>
              <a:ext cx="6450097" cy="1928751"/>
              <a:chOff x="2341233" y="4275809"/>
              <a:chExt cx="6450097" cy="1928751"/>
            </a:xfrm>
          </p:grpSpPr>
          <p:sp>
            <p:nvSpPr>
              <p:cNvPr id="15" name="圆角矩形 14"/>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PA-10223"/>
              <p:cNvSpPr/>
              <p:nvPr/>
            </p:nvSpPr>
            <p:spPr>
              <a:xfrm>
                <a:off x="2446641" y="5621110"/>
                <a:ext cx="6344689" cy="583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sz="3200" b="1" dirty="0">
                    <a:solidFill>
                      <a:prstClr val="black">
                        <a:lumMod val="75000"/>
                        <a:lumOff val="25000"/>
                      </a:prstClr>
                    </a:solidFill>
                    <a:latin typeface="Arial" panose="020B0604020202020204" pitchFamily="34" charset="0"/>
                    <a:ea typeface="微软雅黑" panose="020B0503020204020204" pitchFamily="34" charset="-122"/>
                  </a:rPr>
                  <a:t>社会主义核心价值观的基本内容</a:t>
                </a:r>
                <a:endParaRPr lang="zh-CN" sz="3200" b="1" dirty="0">
                  <a:solidFill>
                    <a:prstClr val="black">
                      <a:lumMod val="75000"/>
                      <a:lumOff val="25000"/>
                    </a:prstClr>
                  </a:solidFill>
                  <a:latin typeface="Arial" panose="020B0604020202020204" pitchFamily="34" charset="0"/>
                  <a:ea typeface="微软雅黑" panose="020B0503020204020204" pitchFamily="34" charset="-122"/>
                </a:endParaRPr>
              </a:p>
            </p:txBody>
          </p:sp>
        </p:grpSp>
      </p:gr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57" name="图片 56"/>
          <p:cNvPicPr>
            <a:picLocks noChangeAspect="1"/>
          </p:cNvPicPr>
          <p:nvPr/>
        </p:nvPicPr>
        <p:blipFill rotWithShape="1">
          <a:blip r:embed="rId3" cstate="print">
            <a:extLst>
              <a:ext uri="{28A0092B-C50C-407E-A947-70E740481C1C}">
                <a14:useLocalDpi xmlns:a14="http://schemas.microsoft.com/office/drawing/2010/main" val="0"/>
              </a:ext>
            </a:extLst>
          </a:blip>
          <a:srcRect l="9396"/>
          <a:stretch>
            <a:fillRect/>
          </a:stretch>
        </p:blipFill>
        <p:spPr>
          <a:xfrm>
            <a:off x="716930" y="2031376"/>
            <a:ext cx="4132281" cy="3964229"/>
          </a:xfrm>
          <a:prstGeom prst="rect">
            <a:avLst/>
          </a:prstGeom>
        </p:spPr>
      </p:pic>
      <p:sp>
        <p:nvSpPr>
          <p:cNvPr id="59" name="文本框 58"/>
          <p:cNvSpPr txBox="1"/>
          <p:nvPr/>
        </p:nvSpPr>
        <p:spPr>
          <a:xfrm>
            <a:off x="4997668" y="2603424"/>
            <a:ext cx="6537913" cy="28201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25000"/>
              </a:lnSpc>
            </a:pPr>
            <a:r>
              <a:rPr lang="en-US" altLang="zh-CN" sz="2400" dirty="0"/>
              <a:t>2020</a:t>
            </a:r>
            <a:r>
              <a:rPr lang="zh-CN" altLang="en-US" sz="2400" dirty="0"/>
              <a:t>年，新时代脱贫攻坚目标任务胜利完成。</a:t>
            </a:r>
            <a:endParaRPr lang="en-US" altLang="zh-CN" sz="2400" dirty="0"/>
          </a:p>
          <a:p>
            <a:pPr>
              <a:lnSpc>
                <a:spcPct val="125000"/>
              </a:lnSpc>
            </a:pPr>
            <a:r>
              <a:rPr lang="zh-CN" altLang="en-US" sz="2400" dirty="0"/>
              <a:t>瞄准“三区三州”等深度贫困地区和未摘帽贫困县持续发力，啃下了最难啃的“硬骨头“。</a:t>
            </a:r>
            <a:endParaRPr lang="en-US" altLang="zh-CN" sz="2400" dirty="0"/>
          </a:p>
          <a:p>
            <a:pPr>
              <a:lnSpc>
                <a:spcPct val="125000"/>
              </a:lnSpc>
            </a:pPr>
            <a:r>
              <a:rPr lang="zh-CN" altLang="en-US" sz="2400" dirty="0"/>
              <a:t>现行标准下农村贫困人口全部脱贫，</a:t>
            </a:r>
            <a:r>
              <a:rPr lang="en-US" altLang="zh-CN" sz="2400" dirty="0"/>
              <a:t>832</a:t>
            </a:r>
            <a:r>
              <a:rPr lang="zh-CN" altLang="en-US" sz="2400" dirty="0"/>
              <a:t>个贫困县全部摘帽，绝对贫困现象历史性消除，创造了人类减贫史上的奇迹。</a:t>
            </a:r>
            <a:endParaRPr lang="zh-CN" altLang="en-US" sz="2400" dirty="0">
              <a:solidFill>
                <a:srgbClr val="006C53"/>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b="23523"/>
          <a:stretch>
            <a:fillRect/>
          </a:stretch>
        </p:blipFill>
        <p:spPr>
          <a:xfrm>
            <a:off x="577568" y="4436527"/>
            <a:ext cx="3796721" cy="1934951"/>
          </a:xfrm>
          <a:prstGeom prst="rect">
            <a:avLst/>
          </a:prstGeom>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9" name="矩形 38"/>
          <p:cNvSpPr/>
          <p:nvPr/>
        </p:nvSpPr>
        <p:spPr>
          <a:xfrm>
            <a:off x="4374291" y="2955158"/>
            <a:ext cx="7409341" cy="3415030"/>
          </a:xfrm>
          <a:prstGeom prst="rect">
            <a:avLst/>
          </a:prstGeom>
          <a:solidFill>
            <a:schemeClr val="bg1"/>
          </a:solidFill>
        </p:spPr>
        <p:txBody>
          <a:bodyPr wrap="square">
            <a:spAutoFit/>
          </a:bodyPr>
          <a:lstStyle/>
          <a:p>
            <a:pPr marL="342900" indent="-342900" algn="just">
              <a:lnSpc>
                <a:spcPct val="150000"/>
              </a:lnSpc>
              <a:buFont typeface="Wingdings" panose="05000000000000000000" charset="0"/>
              <a:buChar char="ü"/>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指的是人民当家作主，不是由别人作主，也不是由少数人作主。</a:t>
            </a:r>
            <a:endPar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ü"/>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是一种政治实践、价值理念，是社会主义的生命；</a:t>
            </a:r>
            <a:endPar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ü"/>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反映了人民群众的历史主体地位，是人民群众创造历史的集中反映。</a:t>
            </a:r>
            <a:endPar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真实、广泛、高效、丰富</a:t>
            </a:r>
            <a:endParaRPr lang="zh-CN" altLang="en-US" sz="24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40" name="组合 39"/>
          <p:cNvGrpSpPr/>
          <p:nvPr/>
        </p:nvGrpSpPr>
        <p:grpSpPr>
          <a:xfrm>
            <a:off x="1039933" y="2687427"/>
            <a:ext cx="2070596" cy="1028466"/>
            <a:chOff x="4989146" y="3015666"/>
            <a:chExt cx="2070596" cy="1028466"/>
          </a:xfrm>
          <a:effectLst>
            <a:outerShdw blurRad="50800" dist="38100" dir="2700000" algn="tl" rotWithShape="0">
              <a:prstClr val="black">
                <a:alpha val="40000"/>
              </a:prstClr>
            </a:outerShdw>
          </a:effectLst>
        </p:grpSpPr>
        <p:sp>
          <p:nvSpPr>
            <p:cNvPr id="41" name="矩形 40"/>
            <p:cNvSpPr/>
            <p:nvPr/>
          </p:nvSpPr>
          <p:spPr>
            <a:xfrm>
              <a:off x="4989146" y="3028469"/>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民</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42" name="矩形 41"/>
            <p:cNvSpPr/>
            <p:nvPr/>
          </p:nvSpPr>
          <p:spPr>
            <a:xfrm>
              <a:off x="6102429" y="3015666"/>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主</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43" name="组合 42"/>
            <p:cNvGrpSpPr/>
            <p:nvPr/>
          </p:nvGrpSpPr>
          <p:grpSpPr>
            <a:xfrm>
              <a:off x="5007437" y="3146053"/>
              <a:ext cx="2052305" cy="885279"/>
              <a:chOff x="976134" y="1968667"/>
              <a:chExt cx="2475821" cy="1067967"/>
            </a:xfrm>
          </p:grpSpPr>
          <p:grpSp>
            <p:nvGrpSpPr>
              <p:cNvPr id="44" name="组合 43"/>
              <p:cNvGrpSpPr/>
              <p:nvPr/>
            </p:nvGrpSpPr>
            <p:grpSpPr>
              <a:xfrm>
                <a:off x="976134" y="1968668"/>
                <a:ext cx="1074061" cy="1067966"/>
                <a:chOff x="3757697" y="1786978"/>
                <a:chExt cx="2093594" cy="2081713"/>
              </a:xfrm>
            </p:grpSpPr>
            <p:grpSp>
              <p:nvGrpSpPr>
                <p:cNvPr id="52" name="组合 51"/>
                <p:cNvGrpSpPr/>
                <p:nvPr/>
              </p:nvGrpSpPr>
              <p:grpSpPr>
                <a:xfrm>
                  <a:off x="3757697" y="1786978"/>
                  <a:ext cx="2093594" cy="2081713"/>
                  <a:chOff x="3757697" y="1786978"/>
                  <a:chExt cx="2093594" cy="2081713"/>
                </a:xfrm>
              </p:grpSpPr>
              <p:cxnSp>
                <p:nvCxnSpPr>
                  <p:cNvPr id="54" name="直接连接符 22"/>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23"/>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接连接符 24"/>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53" name="直接连接符 21"/>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2377895" y="1968667"/>
                <a:ext cx="1074060" cy="1067963"/>
                <a:chOff x="3757697" y="1786978"/>
                <a:chExt cx="2093594" cy="2081713"/>
              </a:xfrm>
            </p:grpSpPr>
            <p:grpSp>
              <p:nvGrpSpPr>
                <p:cNvPr id="46" name="组合 45"/>
                <p:cNvGrpSpPr/>
                <p:nvPr/>
              </p:nvGrpSpPr>
              <p:grpSpPr>
                <a:xfrm>
                  <a:off x="3757697" y="1786978"/>
                  <a:ext cx="2093594" cy="2081713"/>
                  <a:chOff x="3757697" y="1786978"/>
                  <a:chExt cx="2093594" cy="2081713"/>
                </a:xfrm>
              </p:grpSpPr>
              <p:cxnSp>
                <p:nvCxnSpPr>
                  <p:cNvPr id="48" name="直接连接符 1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1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1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47" name="直接连接符 1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3" name="组合 2"/>
          <p:cNvGrpSpPr/>
          <p:nvPr/>
        </p:nvGrpSpPr>
        <p:grpSpPr>
          <a:xfrm>
            <a:off x="1204525" y="1745739"/>
            <a:ext cx="9918944" cy="5035614"/>
            <a:chOff x="1187899" y="1243584"/>
            <a:chExt cx="9918944" cy="5035614"/>
          </a:xfrm>
        </p:grpSpPr>
        <p:sp>
          <p:nvSpPr>
            <p:cNvPr id="55" name="文本框 54"/>
            <p:cNvSpPr txBox="1"/>
            <p:nvPr/>
          </p:nvSpPr>
          <p:spPr>
            <a:xfrm>
              <a:off x="4234224" y="5817533"/>
              <a:ext cx="3723553" cy="461665"/>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图为我国工会基层组织数和社会组织单位数量。</a:t>
              </a:r>
              <a:endParaRPr lang="en-US" altLang="zh-CN" dirty="0"/>
            </a:p>
            <a:p>
              <a:pPr algn="ctr"/>
              <a:r>
                <a:rPr lang="zh-CN" altLang="en-US" dirty="0"/>
                <a:t>资料来源：</a:t>
              </a:r>
              <a:r>
                <a:rPr lang="en-US" altLang="zh-CN" dirty="0"/>
                <a:t>2021</a:t>
              </a:r>
              <a:r>
                <a:rPr lang="zh-CN" altLang="en-US" dirty="0"/>
                <a:t>版教材辅导课件</a:t>
              </a:r>
              <a:endParaRPr lang="zh-CN" altLang="en-US" dirty="0"/>
            </a:p>
          </p:txBody>
        </p:sp>
        <p:grpSp>
          <p:nvGrpSpPr>
            <p:cNvPr id="56" name="组合 55"/>
            <p:cNvGrpSpPr/>
            <p:nvPr/>
          </p:nvGrpSpPr>
          <p:grpSpPr>
            <a:xfrm>
              <a:off x="1187899" y="1448459"/>
              <a:ext cx="3936441" cy="3961082"/>
              <a:chOff x="1824849" y="1448459"/>
              <a:chExt cx="3936441" cy="3961082"/>
            </a:xfrm>
          </p:grpSpPr>
          <p:grpSp>
            <p:nvGrpSpPr>
              <p:cNvPr id="57" name="组合 56"/>
              <p:cNvGrpSpPr/>
              <p:nvPr/>
            </p:nvGrpSpPr>
            <p:grpSpPr>
              <a:xfrm>
                <a:off x="1824849" y="1905872"/>
                <a:ext cx="3936441" cy="3503669"/>
                <a:chOff x="1824849" y="1905872"/>
                <a:chExt cx="3936441" cy="3503669"/>
              </a:xfrm>
            </p:grpSpPr>
            <p:grpSp>
              <p:nvGrpSpPr>
                <p:cNvPr id="59" name="组合 58"/>
                <p:cNvGrpSpPr/>
                <p:nvPr/>
              </p:nvGrpSpPr>
              <p:grpSpPr>
                <a:xfrm>
                  <a:off x="4723827" y="1905872"/>
                  <a:ext cx="1037463" cy="3503669"/>
                  <a:chOff x="4723827" y="1905872"/>
                  <a:chExt cx="1037463" cy="3503669"/>
                </a:xfrm>
              </p:grpSpPr>
              <p:sp>
                <p:nvSpPr>
                  <p:cNvPr id="76" name="箭头: 下 1"/>
                  <p:cNvSpPr/>
                  <p:nvPr/>
                </p:nvSpPr>
                <p:spPr>
                  <a:xfrm rot="10800000">
                    <a:off x="4831079" y="2148840"/>
                    <a:ext cx="822960" cy="256032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78" name="矩形 77"/>
                  <p:cNvSpPr/>
                  <p:nvPr/>
                </p:nvSpPr>
                <p:spPr>
                  <a:xfrm>
                    <a:off x="4723827" y="1905872"/>
                    <a:ext cx="1037463"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273.1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757501" y="3109832"/>
                  <a:ext cx="930212" cy="2299709"/>
                  <a:chOff x="4723827" y="3109832"/>
                  <a:chExt cx="930212" cy="2299709"/>
                </a:xfrm>
              </p:grpSpPr>
              <p:sp>
                <p:nvSpPr>
                  <p:cNvPr id="71" name="箭头: 下 10"/>
                  <p:cNvSpPr/>
                  <p:nvPr/>
                </p:nvSpPr>
                <p:spPr>
                  <a:xfrm rot="10800000">
                    <a:off x="4831079" y="3429000"/>
                    <a:ext cx="822960" cy="128016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74" name="矩形 73"/>
                  <p:cNvSpPr/>
                  <p:nvPr/>
                </p:nvSpPr>
                <p:spPr>
                  <a:xfrm>
                    <a:off x="4723827" y="3109832"/>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85.9</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5" name="矩形 74"/>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2000</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2791175" y="3688952"/>
                  <a:ext cx="930212" cy="1720589"/>
                  <a:chOff x="4723827" y="3688952"/>
                  <a:chExt cx="930212" cy="1720589"/>
                </a:xfrm>
              </p:grpSpPr>
              <p:sp>
                <p:nvSpPr>
                  <p:cNvPr id="67" name="箭头: 下 15"/>
                  <p:cNvSpPr/>
                  <p:nvPr/>
                </p:nvSpPr>
                <p:spPr>
                  <a:xfrm rot="10800000">
                    <a:off x="4831079" y="4038600"/>
                    <a:ext cx="822960" cy="67056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69" name="矩形 68"/>
                  <p:cNvSpPr/>
                  <p:nvPr/>
                </p:nvSpPr>
                <p:spPr>
                  <a:xfrm>
                    <a:off x="4723827" y="3688952"/>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32.9</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0" name="矩形 69"/>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1979</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1824849" y="3963272"/>
                  <a:ext cx="930212" cy="1446269"/>
                  <a:chOff x="4723827" y="3963272"/>
                  <a:chExt cx="930212" cy="1446269"/>
                </a:xfrm>
              </p:grpSpPr>
              <p:sp>
                <p:nvSpPr>
                  <p:cNvPr id="63" name="箭头: 下 22"/>
                  <p:cNvSpPr/>
                  <p:nvPr/>
                </p:nvSpPr>
                <p:spPr>
                  <a:xfrm rot="10800000">
                    <a:off x="4831079" y="4271050"/>
                    <a:ext cx="822960" cy="438110"/>
                  </a:xfrm>
                  <a:prstGeom prst="downArrow">
                    <a:avLst/>
                  </a:prstGeom>
                  <a:gradFill flip="none" rotWithShape="1">
                    <a:gsLst>
                      <a:gs pos="0">
                        <a:srgbClr val="006C53"/>
                      </a:gs>
                      <a:gs pos="50000">
                        <a:srgbClr val="3F9B67">
                          <a:alpha val="70000"/>
                        </a:srgbClr>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sniper-target_15226"/>
                  <p:cNvSpPr>
                    <a:spLocks noChangeAspect="1"/>
                  </p:cNvSpPr>
                  <p:nvPr/>
                </p:nvSpPr>
                <p:spPr bwMode="auto">
                  <a:xfrm>
                    <a:off x="4983292" y="4477140"/>
                    <a:ext cx="518533" cy="517731"/>
                  </a:xfrm>
                  <a:custGeom>
                    <a:avLst/>
                    <a:gdLst>
                      <a:gd name="T0" fmla="*/ 727 w 727"/>
                      <a:gd name="T1" fmla="*/ 363 h 727"/>
                      <a:gd name="T2" fmla="*/ 687 w 727"/>
                      <a:gd name="T3" fmla="*/ 321 h 727"/>
                      <a:gd name="T4" fmla="*/ 406 w 727"/>
                      <a:gd name="T5" fmla="*/ 40 h 727"/>
                      <a:gd name="T6" fmla="*/ 363 w 727"/>
                      <a:gd name="T7" fmla="*/ 0 h 727"/>
                      <a:gd name="T8" fmla="*/ 321 w 727"/>
                      <a:gd name="T9" fmla="*/ 40 h 727"/>
                      <a:gd name="T10" fmla="*/ 40 w 727"/>
                      <a:gd name="T11" fmla="*/ 321 h 727"/>
                      <a:gd name="T12" fmla="*/ 0 w 727"/>
                      <a:gd name="T13" fmla="*/ 363 h 727"/>
                      <a:gd name="T14" fmla="*/ 40 w 727"/>
                      <a:gd name="T15" fmla="*/ 406 h 727"/>
                      <a:gd name="T16" fmla="*/ 321 w 727"/>
                      <a:gd name="T17" fmla="*/ 687 h 727"/>
                      <a:gd name="T18" fmla="*/ 363 w 727"/>
                      <a:gd name="T19" fmla="*/ 727 h 727"/>
                      <a:gd name="T20" fmla="*/ 406 w 727"/>
                      <a:gd name="T21" fmla="*/ 687 h 727"/>
                      <a:gd name="T22" fmla="*/ 687 w 727"/>
                      <a:gd name="T23" fmla="*/ 406 h 727"/>
                      <a:gd name="T24" fmla="*/ 727 w 727"/>
                      <a:gd name="T25" fmla="*/ 363 h 727"/>
                      <a:gd name="T26" fmla="*/ 413 w 727"/>
                      <a:gd name="T27" fmla="*/ 591 h 727"/>
                      <a:gd name="T28" fmla="*/ 363 w 727"/>
                      <a:gd name="T29" fmla="*/ 530 h 727"/>
                      <a:gd name="T30" fmla="*/ 314 w 727"/>
                      <a:gd name="T31" fmla="*/ 591 h 727"/>
                      <a:gd name="T32" fmla="*/ 135 w 727"/>
                      <a:gd name="T33" fmla="*/ 413 h 727"/>
                      <a:gd name="T34" fmla="*/ 197 w 727"/>
                      <a:gd name="T35" fmla="*/ 363 h 727"/>
                      <a:gd name="T36" fmla="*/ 135 w 727"/>
                      <a:gd name="T37" fmla="*/ 314 h 727"/>
                      <a:gd name="T38" fmla="*/ 314 w 727"/>
                      <a:gd name="T39" fmla="*/ 135 h 727"/>
                      <a:gd name="T40" fmla="*/ 363 w 727"/>
                      <a:gd name="T41" fmla="*/ 197 h 727"/>
                      <a:gd name="T42" fmla="*/ 413 w 727"/>
                      <a:gd name="T43" fmla="*/ 135 h 727"/>
                      <a:gd name="T44" fmla="*/ 591 w 727"/>
                      <a:gd name="T45" fmla="*/ 314 h 727"/>
                      <a:gd name="T46" fmla="*/ 530 w 727"/>
                      <a:gd name="T47" fmla="*/ 363 h 727"/>
                      <a:gd name="T48" fmla="*/ 591 w 727"/>
                      <a:gd name="T49" fmla="*/ 413 h 727"/>
                      <a:gd name="T50" fmla="*/ 413 w 727"/>
                      <a:gd name="T51" fmla="*/ 59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727">
                        <a:moveTo>
                          <a:pt x="727" y="363"/>
                        </a:moveTo>
                        <a:cubicBezTo>
                          <a:pt x="727" y="346"/>
                          <a:pt x="711" y="330"/>
                          <a:pt x="687" y="321"/>
                        </a:cubicBezTo>
                        <a:cubicBezTo>
                          <a:pt x="668" y="174"/>
                          <a:pt x="552" y="59"/>
                          <a:pt x="406" y="40"/>
                        </a:cubicBezTo>
                        <a:cubicBezTo>
                          <a:pt x="396" y="16"/>
                          <a:pt x="381" y="0"/>
                          <a:pt x="363" y="0"/>
                        </a:cubicBezTo>
                        <a:cubicBezTo>
                          <a:pt x="346" y="0"/>
                          <a:pt x="330" y="16"/>
                          <a:pt x="321" y="40"/>
                        </a:cubicBezTo>
                        <a:cubicBezTo>
                          <a:pt x="174" y="59"/>
                          <a:pt x="59" y="174"/>
                          <a:pt x="40" y="321"/>
                        </a:cubicBezTo>
                        <a:cubicBezTo>
                          <a:pt x="16" y="330"/>
                          <a:pt x="0" y="346"/>
                          <a:pt x="0" y="363"/>
                        </a:cubicBezTo>
                        <a:cubicBezTo>
                          <a:pt x="0" y="381"/>
                          <a:pt x="16" y="396"/>
                          <a:pt x="40" y="406"/>
                        </a:cubicBezTo>
                        <a:cubicBezTo>
                          <a:pt x="59" y="552"/>
                          <a:pt x="174" y="668"/>
                          <a:pt x="321" y="687"/>
                        </a:cubicBezTo>
                        <a:cubicBezTo>
                          <a:pt x="330" y="711"/>
                          <a:pt x="346" y="727"/>
                          <a:pt x="363" y="727"/>
                        </a:cubicBezTo>
                        <a:cubicBezTo>
                          <a:pt x="381" y="727"/>
                          <a:pt x="396" y="711"/>
                          <a:pt x="406" y="687"/>
                        </a:cubicBezTo>
                        <a:cubicBezTo>
                          <a:pt x="552" y="668"/>
                          <a:pt x="668" y="552"/>
                          <a:pt x="687" y="406"/>
                        </a:cubicBezTo>
                        <a:cubicBezTo>
                          <a:pt x="711" y="396"/>
                          <a:pt x="727" y="381"/>
                          <a:pt x="727" y="363"/>
                        </a:cubicBezTo>
                        <a:close/>
                        <a:moveTo>
                          <a:pt x="413" y="591"/>
                        </a:moveTo>
                        <a:cubicBezTo>
                          <a:pt x="405" y="555"/>
                          <a:pt x="386" y="530"/>
                          <a:pt x="363" y="530"/>
                        </a:cubicBezTo>
                        <a:cubicBezTo>
                          <a:pt x="341" y="530"/>
                          <a:pt x="322" y="555"/>
                          <a:pt x="314" y="591"/>
                        </a:cubicBezTo>
                        <a:cubicBezTo>
                          <a:pt x="225" y="572"/>
                          <a:pt x="155" y="502"/>
                          <a:pt x="135" y="413"/>
                        </a:cubicBezTo>
                        <a:cubicBezTo>
                          <a:pt x="171" y="405"/>
                          <a:pt x="197" y="386"/>
                          <a:pt x="197" y="363"/>
                        </a:cubicBezTo>
                        <a:cubicBezTo>
                          <a:pt x="197" y="341"/>
                          <a:pt x="171" y="322"/>
                          <a:pt x="135" y="314"/>
                        </a:cubicBezTo>
                        <a:cubicBezTo>
                          <a:pt x="155" y="225"/>
                          <a:pt x="225" y="155"/>
                          <a:pt x="314" y="135"/>
                        </a:cubicBezTo>
                        <a:cubicBezTo>
                          <a:pt x="322" y="171"/>
                          <a:pt x="341" y="197"/>
                          <a:pt x="363" y="197"/>
                        </a:cubicBezTo>
                        <a:cubicBezTo>
                          <a:pt x="386" y="197"/>
                          <a:pt x="405" y="171"/>
                          <a:pt x="413" y="135"/>
                        </a:cubicBezTo>
                        <a:cubicBezTo>
                          <a:pt x="502" y="155"/>
                          <a:pt x="572" y="225"/>
                          <a:pt x="591" y="314"/>
                        </a:cubicBezTo>
                        <a:cubicBezTo>
                          <a:pt x="555" y="322"/>
                          <a:pt x="530" y="341"/>
                          <a:pt x="530" y="363"/>
                        </a:cubicBezTo>
                        <a:cubicBezTo>
                          <a:pt x="530" y="386"/>
                          <a:pt x="555" y="405"/>
                          <a:pt x="591" y="413"/>
                        </a:cubicBezTo>
                        <a:cubicBezTo>
                          <a:pt x="572" y="502"/>
                          <a:pt x="502" y="572"/>
                          <a:pt x="413" y="591"/>
                        </a:cubicBezTo>
                        <a:close/>
                      </a:path>
                    </a:pathLst>
                  </a:custGeom>
                  <a:solidFill>
                    <a:srgbClr val="006C53"/>
                  </a:solidFill>
                  <a:ln>
                    <a:noFill/>
                  </a:ln>
                </p:spPr>
              </p:sp>
              <p:sp>
                <p:nvSpPr>
                  <p:cNvPr id="65" name="矩形 64"/>
                  <p:cNvSpPr/>
                  <p:nvPr/>
                </p:nvSpPr>
                <p:spPr>
                  <a:xfrm>
                    <a:off x="4723827" y="3963272"/>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20.7</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矩形 65"/>
                  <p:cNvSpPr/>
                  <p:nvPr/>
                </p:nvSpPr>
                <p:spPr>
                  <a:xfrm>
                    <a:off x="483924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1952</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sp>
            <p:nvSpPr>
              <p:cNvPr id="58" name="矩形 57"/>
              <p:cNvSpPr/>
              <p:nvPr/>
            </p:nvSpPr>
            <p:spPr>
              <a:xfrm>
                <a:off x="1868519" y="1448459"/>
                <a:ext cx="1569660" cy="369332"/>
              </a:xfrm>
              <a:prstGeom prst="rect">
                <a:avLst/>
              </a:prstGeom>
              <a:solidFill>
                <a:srgbClr val="006C53"/>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工会基层组织</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6608455" y="1448459"/>
              <a:ext cx="4498388" cy="3881344"/>
              <a:chOff x="6568440" y="1528197"/>
              <a:chExt cx="4498388" cy="3881344"/>
            </a:xfrm>
          </p:grpSpPr>
          <p:sp>
            <p:nvSpPr>
              <p:cNvPr id="131" name="矩形 130"/>
              <p:cNvSpPr/>
              <p:nvPr/>
            </p:nvSpPr>
            <p:spPr>
              <a:xfrm>
                <a:off x="6568440" y="1528197"/>
                <a:ext cx="1569660" cy="369332"/>
              </a:xfrm>
              <a:prstGeom prst="rect">
                <a:avLst/>
              </a:prstGeom>
              <a:solidFill>
                <a:srgbClr val="2C8894"/>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社会组织单位</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6777124" y="3809383"/>
                <a:ext cx="926857" cy="1600158"/>
                <a:chOff x="6304684" y="3809383"/>
                <a:chExt cx="926857" cy="1600158"/>
              </a:xfrm>
            </p:grpSpPr>
            <p:sp>
              <p:nvSpPr>
                <p:cNvPr id="148" name="箭头: 下 33"/>
                <p:cNvSpPr/>
                <p:nvPr/>
              </p:nvSpPr>
              <p:spPr>
                <a:xfrm rot="10800000">
                  <a:off x="6356633" y="4117161"/>
                  <a:ext cx="822960" cy="43811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9" name="矩形 148"/>
                <p:cNvSpPr/>
                <p:nvPr/>
              </p:nvSpPr>
              <p:spPr>
                <a:xfrm>
                  <a:off x="6304684" y="380938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0.44</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0" name="矩形 149"/>
                <p:cNvSpPr/>
                <p:nvPr/>
              </p:nvSpPr>
              <p:spPr>
                <a:xfrm>
                  <a:off x="6364797"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1988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1" name="orkut-logo_49272"/>
                <p:cNvSpPr>
                  <a:spLocks noChangeAspect="1"/>
                </p:cNvSpPr>
                <p:nvPr/>
              </p:nvSpPr>
              <p:spPr bwMode="auto">
                <a:xfrm>
                  <a:off x="6516479" y="4477026"/>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nvGrpSpPr>
              <p:cNvPr id="133" name="组合 132"/>
              <p:cNvGrpSpPr/>
              <p:nvPr/>
            </p:nvGrpSpPr>
            <p:grpSpPr>
              <a:xfrm>
                <a:off x="8984096" y="2955943"/>
                <a:ext cx="926857" cy="2453598"/>
                <a:chOff x="8511656" y="2955943"/>
                <a:chExt cx="926857" cy="2453598"/>
              </a:xfrm>
            </p:grpSpPr>
            <p:sp>
              <p:nvSpPr>
                <p:cNvPr id="144" name="箭头: 下 41"/>
                <p:cNvSpPr/>
                <p:nvPr/>
              </p:nvSpPr>
              <p:spPr>
                <a:xfrm rot="10800000">
                  <a:off x="8563604" y="3275111"/>
                  <a:ext cx="822960" cy="128016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5" name="矩形 144"/>
                <p:cNvSpPr/>
                <p:nvPr/>
              </p:nvSpPr>
              <p:spPr>
                <a:xfrm>
                  <a:off x="8511656" y="295594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41.4</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6" name="矩形 145"/>
                <p:cNvSpPr/>
                <p:nvPr/>
              </p:nvSpPr>
              <p:spPr>
                <a:xfrm>
                  <a:off x="8571769"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2008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7" name="orkut-logo_49272"/>
                <p:cNvSpPr>
                  <a:spLocks noChangeAspect="1"/>
                </p:cNvSpPr>
                <p:nvPr/>
              </p:nvSpPr>
              <p:spPr bwMode="auto">
                <a:xfrm>
                  <a:off x="8723451" y="4477028"/>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nvGrpSpPr>
              <p:cNvPr id="134" name="组合 133"/>
              <p:cNvGrpSpPr/>
              <p:nvPr/>
            </p:nvGrpSpPr>
            <p:grpSpPr>
              <a:xfrm>
                <a:off x="7834890" y="3489343"/>
                <a:ext cx="926857" cy="1920198"/>
                <a:chOff x="7362450" y="3489343"/>
                <a:chExt cx="926857" cy="1920198"/>
              </a:xfrm>
            </p:grpSpPr>
            <p:sp>
              <p:nvSpPr>
                <p:cNvPr id="140" name="箭头: 下 37"/>
                <p:cNvSpPr/>
                <p:nvPr/>
              </p:nvSpPr>
              <p:spPr>
                <a:xfrm rot="10800000">
                  <a:off x="7414399" y="3884711"/>
                  <a:ext cx="822960" cy="67056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1" name="矩形 140"/>
                <p:cNvSpPr/>
                <p:nvPr/>
              </p:nvSpPr>
              <p:spPr>
                <a:xfrm>
                  <a:off x="7362450" y="348934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21.1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2" name="矩形 141"/>
                <p:cNvSpPr/>
                <p:nvPr/>
              </p:nvSpPr>
              <p:spPr>
                <a:xfrm>
                  <a:off x="7422563"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2001</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3" name="orkut-logo_49272"/>
                <p:cNvSpPr>
                  <a:spLocks noChangeAspect="1"/>
                </p:cNvSpPr>
                <p:nvPr/>
              </p:nvSpPr>
              <p:spPr bwMode="auto">
                <a:xfrm>
                  <a:off x="7574245" y="4477027"/>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nvGrpSpPr>
              <p:cNvPr id="135" name="组合 134"/>
              <p:cNvGrpSpPr/>
              <p:nvPr/>
            </p:nvGrpSpPr>
            <p:grpSpPr>
              <a:xfrm>
                <a:off x="10139971" y="1751983"/>
                <a:ext cx="926857" cy="3657558"/>
                <a:chOff x="9667531" y="1751983"/>
                <a:chExt cx="926857" cy="3657558"/>
              </a:xfrm>
            </p:grpSpPr>
            <p:sp>
              <p:nvSpPr>
                <p:cNvPr id="136" name="箭头: 下 45"/>
                <p:cNvSpPr/>
                <p:nvPr/>
              </p:nvSpPr>
              <p:spPr>
                <a:xfrm rot="10800000">
                  <a:off x="9719479" y="1994951"/>
                  <a:ext cx="822960" cy="2560320"/>
                </a:xfrm>
                <a:prstGeom prst="downArrow">
                  <a:avLst/>
                </a:prstGeom>
                <a:gradFill flip="none" rotWithShape="1">
                  <a:gsLst>
                    <a:gs pos="0">
                      <a:srgbClr val="2C8894"/>
                    </a:gs>
                    <a:gs pos="50000">
                      <a:srgbClr val="2C8894"/>
                    </a:gs>
                    <a:gs pos="100000">
                      <a:srgbClr val="2C8894">
                        <a:alpha val="4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7" name="矩形 136"/>
                <p:cNvSpPr/>
                <p:nvPr/>
              </p:nvSpPr>
              <p:spPr>
                <a:xfrm>
                  <a:off x="9667531" y="1751983"/>
                  <a:ext cx="926857"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81.7</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万个</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8" name="矩形 137"/>
                <p:cNvSpPr/>
                <p:nvPr/>
              </p:nvSpPr>
              <p:spPr>
                <a:xfrm>
                  <a:off x="9727644" y="5101764"/>
                  <a:ext cx="806631" cy="307777"/>
                </a:xfrm>
                <a:prstGeom prst="rect">
                  <a:avLst/>
                </a:prstGeom>
              </p:spPr>
              <p:txBody>
                <a:bodyPr wrap="none">
                  <a:spAutoFit/>
                </a:bodyPr>
                <a:lstStyle/>
                <a:p>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9" name="orkut-logo_49272"/>
                <p:cNvSpPr>
                  <a:spLocks noChangeAspect="1"/>
                </p:cNvSpPr>
                <p:nvPr/>
              </p:nvSpPr>
              <p:spPr bwMode="auto">
                <a:xfrm>
                  <a:off x="9879326" y="4471172"/>
                  <a:ext cx="503267" cy="517843"/>
                </a:xfrm>
                <a:custGeom>
                  <a:avLst/>
                  <a:gdLst>
                    <a:gd name="T0" fmla="*/ 607 w 3867"/>
                    <a:gd name="T1" fmla="*/ 2900 h 3985"/>
                    <a:gd name="T2" fmla="*/ 1933 w 3867"/>
                    <a:gd name="T3" fmla="*/ 3985 h 3985"/>
                    <a:gd name="T4" fmla="*/ 1933 w 3867"/>
                    <a:gd name="T5" fmla="*/ 3673 h 3985"/>
                    <a:gd name="T6" fmla="*/ 3867 w 3867"/>
                    <a:gd name="T7" fmla="*/ 1933 h 3985"/>
                    <a:gd name="T8" fmla="*/ 1933 w 3867"/>
                    <a:gd name="T9" fmla="*/ 0 h 3985"/>
                    <a:gd name="T10" fmla="*/ 0 w 3867"/>
                    <a:gd name="T11" fmla="*/ 1933 h 3985"/>
                    <a:gd name="T12" fmla="*/ 21 w 3867"/>
                    <a:gd name="T13" fmla="*/ 2214 h 3985"/>
                    <a:gd name="T14" fmla="*/ 1885 w 3867"/>
                    <a:gd name="T15" fmla="*/ 554 h 3985"/>
                    <a:gd name="T16" fmla="*/ 1911 w 3867"/>
                    <a:gd name="T17" fmla="*/ 215 h 3985"/>
                    <a:gd name="T18" fmla="*/ 3222 w 3867"/>
                    <a:gd name="T19" fmla="*/ 1255 h 3985"/>
                    <a:gd name="T20" fmla="*/ 1946 w 3867"/>
                    <a:gd name="T21" fmla="*/ 2261 h 3985"/>
                    <a:gd name="T22" fmla="*/ 1947 w 3867"/>
                    <a:gd name="T23" fmla="*/ 1833 h 3985"/>
                    <a:gd name="T24" fmla="*/ 607 w 3867"/>
                    <a:gd name="T25" fmla="*/ 2900 h 3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7" h="3985">
                      <a:moveTo>
                        <a:pt x="607" y="2900"/>
                      </a:moveTo>
                      <a:cubicBezTo>
                        <a:pt x="607" y="2900"/>
                        <a:pt x="886" y="3738"/>
                        <a:pt x="1933" y="3985"/>
                      </a:cubicBezTo>
                      <a:lnTo>
                        <a:pt x="1933" y="3673"/>
                      </a:lnTo>
                      <a:cubicBezTo>
                        <a:pt x="3001" y="3673"/>
                        <a:pt x="3867" y="3001"/>
                        <a:pt x="3867" y="1933"/>
                      </a:cubicBezTo>
                      <a:cubicBezTo>
                        <a:pt x="3867" y="866"/>
                        <a:pt x="3001" y="0"/>
                        <a:pt x="1933" y="0"/>
                      </a:cubicBezTo>
                      <a:cubicBezTo>
                        <a:pt x="866" y="0"/>
                        <a:pt x="0" y="866"/>
                        <a:pt x="0" y="1933"/>
                      </a:cubicBezTo>
                      <a:cubicBezTo>
                        <a:pt x="0" y="2029"/>
                        <a:pt x="7" y="2123"/>
                        <a:pt x="21" y="2214"/>
                      </a:cubicBezTo>
                      <a:cubicBezTo>
                        <a:pt x="148" y="1396"/>
                        <a:pt x="858" y="757"/>
                        <a:pt x="1885" y="554"/>
                      </a:cubicBezTo>
                      <a:cubicBezTo>
                        <a:pt x="1893" y="446"/>
                        <a:pt x="1902" y="338"/>
                        <a:pt x="1911" y="215"/>
                      </a:cubicBezTo>
                      <a:cubicBezTo>
                        <a:pt x="2750" y="367"/>
                        <a:pt x="3222" y="1255"/>
                        <a:pt x="3222" y="1255"/>
                      </a:cubicBezTo>
                      <a:cubicBezTo>
                        <a:pt x="3222" y="1255"/>
                        <a:pt x="2814" y="1992"/>
                        <a:pt x="1946" y="2261"/>
                      </a:cubicBezTo>
                      <a:lnTo>
                        <a:pt x="1947" y="1833"/>
                      </a:lnTo>
                      <a:cubicBezTo>
                        <a:pt x="941" y="2155"/>
                        <a:pt x="607" y="2900"/>
                        <a:pt x="607" y="2900"/>
                      </a:cubicBezTo>
                      <a:close/>
                    </a:path>
                  </a:pathLst>
                </a:custGeom>
                <a:solidFill>
                  <a:srgbClr val="2C8894"/>
                </a:solidFill>
                <a:ln>
                  <a:noFill/>
                </a:ln>
              </p:spPr>
              <p:txBody>
                <a:bodyPr/>
                <a:lstStyle/>
                <a:p>
                  <a:endParaRPr lang="zh-CN" altLang="en-US"/>
                </a:p>
              </p:txBody>
            </p:sp>
          </p:grpSp>
        </p:grpSp>
        <p:cxnSp>
          <p:nvCxnSpPr>
            <p:cNvPr id="152" name="直接连接符 28"/>
            <p:cNvCxnSpPr/>
            <p:nvPr/>
          </p:nvCxnSpPr>
          <p:spPr>
            <a:xfrm>
              <a:off x="6095999" y="1243584"/>
              <a:ext cx="0" cy="4165957"/>
            </a:xfrm>
            <a:prstGeom prst="line">
              <a:avLst/>
            </a:prstGeom>
            <a:ln w="12700">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0" name="组合 79"/>
          <p:cNvGrpSpPr/>
          <p:nvPr/>
        </p:nvGrpSpPr>
        <p:grpSpPr>
          <a:xfrm>
            <a:off x="1807424" y="1745739"/>
            <a:ext cx="8606756" cy="4239627"/>
            <a:chOff x="1502444" y="876953"/>
            <a:chExt cx="8606756" cy="4239627"/>
          </a:xfrm>
        </p:grpSpPr>
        <p:grpSp>
          <p:nvGrpSpPr>
            <p:cNvPr id="81" name="组合 80"/>
            <p:cNvGrpSpPr/>
            <p:nvPr/>
          </p:nvGrpSpPr>
          <p:grpSpPr>
            <a:xfrm>
              <a:off x="6242418" y="2373380"/>
              <a:ext cx="902811" cy="1367711"/>
              <a:chOff x="5963018" y="2373380"/>
              <a:chExt cx="902811" cy="1367711"/>
            </a:xfrm>
          </p:grpSpPr>
          <p:sp>
            <p:nvSpPr>
              <p:cNvPr id="109" name="woman_45346"/>
              <p:cNvSpPr>
                <a:spLocks noChangeAspect="1"/>
              </p:cNvSpPr>
              <p:nvPr/>
            </p:nvSpPr>
            <p:spPr bwMode="auto">
              <a:xfrm>
                <a:off x="6030549" y="2373380"/>
                <a:ext cx="767748" cy="1022318"/>
              </a:xfrm>
              <a:custGeom>
                <a:avLst/>
                <a:gdLst>
                  <a:gd name="connsiteX0" fmla="*/ 170049 w 455852"/>
                  <a:gd name="connsiteY0" fmla="*/ 541781 h 607004"/>
                  <a:gd name="connsiteX1" fmla="*/ 153997 w 455852"/>
                  <a:gd name="connsiteY1" fmla="*/ 557812 h 607004"/>
                  <a:gd name="connsiteX2" fmla="*/ 170049 w 455852"/>
                  <a:gd name="connsiteY2" fmla="*/ 573842 h 607004"/>
                  <a:gd name="connsiteX3" fmla="*/ 186102 w 455852"/>
                  <a:gd name="connsiteY3" fmla="*/ 557812 h 607004"/>
                  <a:gd name="connsiteX4" fmla="*/ 170049 w 455852"/>
                  <a:gd name="connsiteY4" fmla="*/ 541781 h 607004"/>
                  <a:gd name="connsiteX5" fmla="*/ 170049 w 455852"/>
                  <a:gd name="connsiteY5" fmla="*/ 484101 h 607004"/>
                  <a:gd name="connsiteX6" fmla="*/ 153997 w 455852"/>
                  <a:gd name="connsiteY6" fmla="*/ 500132 h 607004"/>
                  <a:gd name="connsiteX7" fmla="*/ 170049 w 455852"/>
                  <a:gd name="connsiteY7" fmla="*/ 516163 h 607004"/>
                  <a:gd name="connsiteX8" fmla="*/ 186102 w 455852"/>
                  <a:gd name="connsiteY8" fmla="*/ 500132 h 607004"/>
                  <a:gd name="connsiteX9" fmla="*/ 170049 w 455852"/>
                  <a:gd name="connsiteY9" fmla="*/ 484101 h 607004"/>
                  <a:gd name="connsiteX10" fmla="*/ 75936 w 455852"/>
                  <a:gd name="connsiteY10" fmla="*/ 341396 h 607004"/>
                  <a:gd name="connsiteX11" fmla="*/ 107491 w 455852"/>
                  <a:gd name="connsiteY11" fmla="*/ 341396 h 607004"/>
                  <a:gd name="connsiteX12" fmla="*/ 125117 w 455852"/>
                  <a:gd name="connsiteY12" fmla="*/ 346740 h 607004"/>
                  <a:gd name="connsiteX13" fmla="*/ 168712 w 455852"/>
                  <a:gd name="connsiteY13" fmla="*/ 376051 h 607004"/>
                  <a:gd name="connsiteX14" fmla="*/ 179571 w 455852"/>
                  <a:gd name="connsiteY14" fmla="*/ 390589 h 607004"/>
                  <a:gd name="connsiteX15" fmla="*/ 227178 w 455852"/>
                  <a:gd name="connsiteY15" fmla="*/ 541152 h 607004"/>
                  <a:gd name="connsiteX16" fmla="*/ 232765 w 455852"/>
                  <a:gd name="connsiteY16" fmla="*/ 541152 h 607004"/>
                  <a:gd name="connsiteX17" fmla="*/ 278091 w 455852"/>
                  <a:gd name="connsiteY17" fmla="*/ 387917 h 607004"/>
                  <a:gd name="connsiteX18" fmla="*/ 288714 w 455852"/>
                  <a:gd name="connsiteY18" fmla="*/ 373301 h 607004"/>
                  <a:gd name="connsiteX19" fmla="*/ 327587 w 455852"/>
                  <a:gd name="connsiteY19" fmla="*/ 346818 h 607004"/>
                  <a:gd name="connsiteX20" fmla="*/ 345135 w 455852"/>
                  <a:gd name="connsiteY20" fmla="*/ 341396 h 607004"/>
                  <a:gd name="connsiteX21" fmla="*/ 379916 w 455852"/>
                  <a:gd name="connsiteY21" fmla="*/ 341396 h 607004"/>
                  <a:gd name="connsiteX22" fmla="*/ 455852 w 455852"/>
                  <a:gd name="connsiteY22" fmla="*/ 417307 h 607004"/>
                  <a:gd name="connsiteX23" fmla="*/ 455852 w 455852"/>
                  <a:gd name="connsiteY23" fmla="*/ 569049 h 607004"/>
                  <a:gd name="connsiteX24" fmla="*/ 417845 w 455852"/>
                  <a:gd name="connsiteY24" fmla="*/ 607004 h 607004"/>
                  <a:gd name="connsiteX25" fmla="*/ 379916 w 455852"/>
                  <a:gd name="connsiteY25" fmla="*/ 607004 h 607004"/>
                  <a:gd name="connsiteX26" fmla="*/ 75936 w 455852"/>
                  <a:gd name="connsiteY26" fmla="*/ 607004 h 607004"/>
                  <a:gd name="connsiteX27" fmla="*/ 37929 w 455852"/>
                  <a:gd name="connsiteY27" fmla="*/ 607004 h 607004"/>
                  <a:gd name="connsiteX28" fmla="*/ 0 w 455852"/>
                  <a:gd name="connsiteY28" fmla="*/ 569049 h 607004"/>
                  <a:gd name="connsiteX29" fmla="*/ 0 w 455852"/>
                  <a:gd name="connsiteY29" fmla="*/ 417307 h 607004"/>
                  <a:gd name="connsiteX30" fmla="*/ 75936 w 455852"/>
                  <a:gd name="connsiteY30" fmla="*/ 341396 h 607004"/>
                  <a:gd name="connsiteX31" fmla="*/ 113937 w 455852"/>
                  <a:gd name="connsiteY31" fmla="*/ 151715 h 607004"/>
                  <a:gd name="connsiteX32" fmla="*/ 227886 w 455852"/>
                  <a:gd name="connsiteY32" fmla="*/ 265561 h 607004"/>
                  <a:gd name="connsiteX33" fmla="*/ 341914 w 455852"/>
                  <a:gd name="connsiteY33" fmla="*/ 151715 h 607004"/>
                  <a:gd name="connsiteX34" fmla="*/ 113937 w 455852"/>
                  <a:gd name="connsiteY34" fmla="*/ 151715 h 607004"/>
                  <a:gd name="connsiteX35" fmla="*/ 227886 w 455852"/>
                  <a:gd name="connsiteY35" fmla="*/ 0 h 607004"/>
                  <a:gd name="connsiteX36" fmla="*/ 379923 w 455852"/>
                  <a:gd name="connsiteY36" fmla="*/ 151715 h 607004"/>
                  <a:gd name="connsiteX37" fmla="*/ 379923 w 455852"/>
                  <a:gd name="connsiteY37" fmla="*/ 265561 h 607004"/>
                  <a:gd name="connsiteX38" fmla="*/ 341914 w 455852"/>
                  <a:gd name="connsiteY38" fmla="*/ 303431 h 607004"/>
                  <a:gd name="connsiteX39" fmla="*/ 113937 w 455852"/>
                  <a:gd name="connsiteY39" fmla="*/ 303431 h 607004"/>
                  <a:gd name="connsiteX40" fmla="*/ 75928 w 455852"/>
                  <a:gd name="connsiteY40" fmla="*/ 265561 h 607004"/>
                  <a:gd name="connsiteX41" fmla="*/ 75928 w 455852"/>
                  <a:gd name="connsiteY41" fmla="*/ 151715 h 607004"/>
                  <a:gd name="connsiteX42" fmla="*/ 227886 w 455852"/>
                  <a:gd name="connsiteY42"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852" h="607004">
                    <a:moveTo>
                      <a:pt x="170049" y="541781"/>
                    </a:moveTo>
                    <a:cubicBezTo>
                      <a:pt x="161157" y="541781"/>
                      <a:pt x="153997" y="549010"/>
                      <a:pt x="153997" y="557812"/>
                    </a:cubicBezTo>
                    <a:cubicBezTo>
                      <a:pt x="153997" y="566691"/>
                      <a:pt x="161157" y="573842"/>
                      <a:pt x="170049" y="573842"/>
                    </a:cubicBezTo>
                    <a:cubicBezTo>
                      <a:pt x="178941" y="573842"/>
                      <a:pt x="186102" y="566691"/>
                      <a:pt x="186102" y="557812"/>
                    </a:cubicBezTo>
                    <a:cubicBezTo>
                      <a:pt x="186102" y="549010"/>
                      <a:pt x="178941" y="541781"/>
                      <a:pt x="170049" y="541781"/>
                    </a:cubicBezTo>
                    <a:close/>
                    <a:moveTo>
                      <a:pt x="170049" y="484101"/>
                    </a:moveTo>
                    <a:cubicBezTo>
                      <a:pt x="161157" y="484101"/>
                      <a:pt x="153997" y="491252"/>
                      <a:pt x="153997" y="500132"/>
                    </a:cubicBezTo>
                    <a:cubicBezTo>
                      <a:pt x="153997" y="508933"/>
                      <a:pt x="161157" y="516163"/>
                      <a:pt x="170049" y="516163"/>
                    </a:cubicBezTo>
                    <a:cubicBezTo>
                      <a:pt x="178941" y="516163"/>
                      <a:pt x="186102" y="508933"/>
                      <a:pt x="186102" y="500132"/>
                    </a:cubicBezTo>
                    <a:cubicBezTo>
                      <a:pt x="186102" y="491252"/>
                      <a:pt x="178941" y="484101"/>
                      <a:pt x="170049" y="484101"/>
                    </a:cubicBezTo>
                    <a:close/>
                    <a:moveTo>
                      <a:pt x="75936" y="341396"/>
                    </a:moveTo>
                    <a:lnTo>
                      <a:pt x="107491" y="341396"/>
                    </a:lnTo>
                    <a:cubicBezTo>
                      <a:pt x="112842" y="341396"/>
                      <a:pt x="120711" y="343832"/>
                      <a:pt x="125117" y="346740"/>
                    </a:cubicBezTo>
                    <a:lnTo>
                      <a:pt x="168712" y="376051"/>
                    </a:lnTo>
                    <a:cubicBezTo>
                      <a:pt x="173118" y="379037"/>
                      <a:pt x="177997" y="385559"/>
                      <a:pt x="179571" y="390589"/>
                    </a:cubicBezTo>
                    <a:lnTo>
                      <a:pt x="227178" y="541152"/>
                    </a:lnTo>
                    <a:cubicBezTo>
                      <a:pt x="228752" y="546260"/>
                      <a:pt x="231270" y="546181"/>
                      <a:pt x="232765" y="541152"/>
                    </a:cubicBezTo>
                    <a:lnTo>
                      <a:pt x="278091" y="387917"/>
                    </a:lnTo>
                    <a:cubicBezTo>
                      <a:pt x="279586" y="382888"/>
                      <a:pt x="284308" y="376287"/>
                      <a:pt x="288714" y="373301"/>
                    </a:cubicBezTo>
                    <a:lnTo>
                      <a:pt x="327587" y="346818"/>
                    </a:lnTo>
                    <a:cubicBezTo>
                      <a:pt x="331915" y="343832"/>
                      <a:pt x="339784" y="341396"/>
                      <a:pt x="345135" y="341396"/>
                    </a:cubicBezTo>
                    <a:lnTo>
                      <a:pt x="379916" y="341396"/>
                    </a:lnTo>
                    <a:cubicBezTo>
                      <a:pt x="421858" y="341396"/>
                      <a:pt x="455852" y="375422"/>
                      <a:pt x="455852" y="417307"/>
                    </a:cubicBezTo>
                    <a:lnTo>
                      <a:pt x="455852" y="569049"/>
                    </a:lnTo>
                    <a:cubicBezTo>
                      <a:pt x="455852" y="590030"/>
                      <a:pt x="438855" y="607004"/>
                      <a:pt x="417845" y="607004"/>
                    </a:cubicBezTo>
                    <a:lnTo>
                      <a:pt x="379916" y="607004"/>
                    </a:lnTo>
                    <a:lnTo>
                      <a:pt x="75936" y="607004"/>
                    </a:lnTo>
                    <a:lnTo>
                      <a:pt x="37929" y="607004"/>
                    </a:lnTo>
                    <a:cubicBezTo>
                      <a:pt x="16997" y="607004"/>
                      <a:pt x="0" y="590030"/>
                      <a:pt x="0" y="569049"/>
                    </a:cubicBezTo>
                    <a:lnTo>
                      <a:pt x="0" y="417307"/>
                    </a:lnTo>
                    <a:cubicBezTo>
                      <a:pt x="0" y="375422"/>
                      <a:pt x="33994" y="341396"/>
                      <a:pt x="75936" y="341396"/>
                    </a:cubicBezTo>
                    <a:close/>
                    <a:moveTo>
                      <a:pt x="113937" y="151715"/>
                    </a:moveTo>
                    <a:cubicBezTo>
                      <a:pt x="113937" y="214570"/>
                      <a:pt x="165010" y="265561"/>
                      <a:pt x="227886" y="265561"/>
                    </a:cubicBezTo>
                    <a:cubicBezTo>
                      <a:pt x="290841" y="265561"/>
                      <a:pt x="341914" y="214570"/>
                      <a:pt x="341914" y="151715"/>
                    </a:cubicBezTo>
                    <a:cubicBezTo>
                      <a:pt x="227886" y="152894"/>
                      <a:pt x="113937" y="151715"/>
                      <a:pt x="113937" y="151715"/>
                    </a:cubicBezTo>
                    <a:close/>
                    <a:moveTo>
                      <a:pt x="227886" y="0"/>
                    </a:moveTo>
                    <a:cubicBezTo>
                      <a:pt x="311853" y="0"/>
                      <a:pt x="379923" y="67962"/>
                      <a:pt x="379923" y="151715"/>
                    </a:cubicBezTo>
                    <a:lnTo>
                      <a:pt x="379923" y="265561"/>
                    </a:lnTo>
                    <a:cubicBezTo>
                      <a:pt x="379923" y="286460"/>
                      <a:pt x="362925" y="303431"/>
                      <a:pt x="341914" y="303431"/>
                    </a:cubicBezTo>
                    <a:lnTo>
                      <a:pt x="113937" y="303431"/>
                    </a:lnTo>
                    <a:cubicBezTo>
                      <a:pt x="92926" y="303431"/>
                      <a:pt x="75928" y="286460"/>
                      <a:pt x="75928" y="265561"/>
                    </a:cubicBezTo>
                    <a:lnTo>
                      <a:pt x="75928" y="151715"/>
                    </a:lnTo>
                    <a:cubicBezTo>
                      <a:pt x="75928" y="67962"/>
                      <a:pt x="143998" y="0"/>
                      <a:pt x="227886" y="0"/>
                    </a:cubicBezTo>
                    <a:close/>
                  </a:path>
                </a:pathLst>
              </a:custGeom>
              <a:solidFill>
                <a:srgbClr val="3F9B67"/>
              </a:solidFill>
              <a:ln>
                <a:noFill/>
              </a:ln>
            </p:spPr>
          </p:sp>
          <p:sp>
            <p:nvSpPr>
              <p:cNvPr id="110" name="矩形 109"/>
              <p:cNvSpPr/>
              <p:nvPr/>
            </p:nvSpPr>
            <p:spPr>
              <a:xfrm>
                <a:off x="5963018" y="3433314"/>
                <a:ext cx="902811" cy="307777"/>
              </a:xfrm>
              <a:prstGeom prst="rect">
                <a:avLst/>
              </a:prstGeom>
            </p:spPr>
            <p:txBody>
              <a:bodyPr wrap="none">
                <a:spAutoFit/>
              </a:bodyPr>
              <a:lstStyle/>
              <a:p>
                <a:r>
                  <a:rPr lang="zh-CN" altLang="en-US" sz="1400" b="1" dirty="0">
                    <a:solidFill>
                      <a:srgbClr val="027159"/>
                    </a:solidFill>
                    <a:latin typeface="微软雅黑" panose="020B0503020204020204" pitchFamily="34" charset="-122"/>
                    <a:ea typeface="微软雅黑" panose="020B0503020204020204" pitchFamily="34" charset="-122"/>
                  </a:rPr>
                  <a:t>妇女代表</a:t>
                </a:r>
                <a:endParaRPr lang="zh-CN" altLang="en-US" sz="1400" b="1" dirty="0">
                  <a:solidFill>
                    <a:srgbClr val="027159"/>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686351" y="876953"/>
              <a:ext cx="1261884" cy="1367393"/>
              <a:chOff x="7686351" y="876953"/>
              <a:chExt cx="1261884" cy="1367393"/>
            </a:xfrm>
          </p:grpSpPr>
          <p:sp>
            <p:nvSpPr>
              <p:cNvPr id="107" name="male-man-user-shape_45445"/>
              <p:cNvSpPr>
                <a:spLocks noChangeAspect="1"/>
              </p:cNvSpPr>
              <p:nvPr/>
            </p:nvSpPr>
            <p:spPr bwMode="auto">
              <a:xfrm>
                <a:off x="7885502" y="876953"/>
                <a:ext cx="863582" cy="1022318"/>
              </a:xfrm>
              <a:custGeom>
                <a:avLst/>
                <a:gdLst>
                  <a:gd name="connsiteX0" fmla="*/ 85433 w 512516"/>
                  <a:gd name="connsiteY0" fmla="*/ 327494 h 606721"/>
                  <a:gd name="connsiteX1" fmla="*/ 161126 w 512516"/>
                  <a:gd name="connsiteY1" fmla="*/ 327494 h 606721"/>
                  <a:gd name="connsiteX2" fmla="*/ 176170 w 512516"/>
                  <a:gd name="connsiteY2" fmla="*/ 335558 h 606721"/>
                  <a:gd name="connsiteX3" fmla="*/ 250914 w 512516"/>
                  <a:gd name="connsiteY3" fmla="*/ 440940 h 606721"/>
                  <a:gd name="connsiteX4" fmla="*/ 261603 w 512516"/>
                  <a:gd name="connsiteY4" fmla="*/ 440940 h 606721"/>
                  <a:gd name="connsiteX5" fmla="*/ 336346 w 512516"/>
                  <a:gd name="connsiteY5" fmla="*/ 335558 h 606721"/>
                  <a:gd name="connsiteX6" fmla="*/ 351390 w 512516"/>
                  <a:gd name="connsiteY6" fmla="*/ 327494 h 606721"/>
                  <a:gd name="connsiteX7" fmla="*/ 427084 w 512516"/>
                  <a:gd name="connsiteY7" fmla="*/ 327494 h 606721"/>
                  <a:gd name="connsiteX8" fmla="*/ 512516 w 512516"/>
                  <a:gd name="connsiteY8" fmla="*/ 412796 h 606721"/>
                  <a:gd name="connsiteX9" fmla="*/ 512516 w 512516"/>
                  <a:gd name="connsiteY9" fmla="*/ 478808 h 606721"/>
                  <a:gd name="connsiteX10" fmla="*/ 512516 w 512516"/>
                  <a:gd name="connsiteY10" fmla="*/ 564031 h 606721"/>
                  <a:gd name="connsiteX11" fmla="*/ 469839 w 512516"/>
                  <a:gd name="connsiteY11" fmla="*/ 606721 h 606721"/>
                  <a:gd name="connsiteX12" fmla="*/ 42677 w 512516"/>
                  <a:gd name="connsiteY12" fmla="*/ 606721 h 606721"/>
                  <a:gd name="connsiteX13" fmla="*/ 0 w 512516"/>
                  <a:gd name="connsiteY13" fmla="*/ 564031 h 606721"/>
                  <a:gd name="connsiteX14" fmla="*/ 0 w 512516"/>
                  <a:gd name="connsiteY14" fmla="*/ 478808 h 606721"/>
                  <a:gd name="connsiteX15" fmla="*/ 0 w 512516"/>
                  <a:gd name="connsiteY15" fmla="*/ 412796 h 606721"/>
                  <a:gd name="connsiteX16" fmla="*/ 85433 w 512516"/>
                  <a:gd name="connsiteY16" fmla="*/ 327494 h 606721"/>
                  <a:gd name="connsiteX17" fmla="*/ 170474 w 512516"/>
                  <a:gd name="connsiteY17" fmla="*/ 77794 h 606721"/>
                  <a:gd name="connsiteX18" fmla="*/ 144268 w 512516"/>
                  <a:gd name="connsiteY18" fmla="*/ 152346 h 606721"/>
                  <a:gd name="connsiteX19" fmla="*/ 256218 w 512516"/>
                  <a:gd name="connsiteY19" fmla="*/ 264135 h 606721"/>
                  <a:gd name="connsiteX20" fmla="*/ 368249 w 512516"/>
                  <a:gd name="connsiteY20" fmla="*/ 152346 h 606721"/>
                  <a:gd name="connsiteX21" fmla="*/ 170474 w 512516"/>
                  <a:gd name="connsiteY21" fmla="*/ 77794 h 606721"/>
                  <a:gd name="connsiteX22" fmla="*/ 256218 w 512516"/>
                  <a:gd name="connsiteY22" fmla="*/ 0 h 606721"/>
                  <a:gd name="connsiteX23" fmla="*/ 405539 w 512516"/>
                  <a:gd name="connsiteY23" fmla="*/ 149105 h 606721"/>
                  <a:gd name="connsiteX24" fmla="*/ 256218 w 512516"/>
                  <a:gd name="connsiteY24" fmla="*/ 298209 h 606721"/>
                  <a:gd name="connsiteX25" fmla="*/ 106977 w 512516"/>
                  <a:gd name="connsiteY25" fmla="*/ 149105 h 606721"/>
                  <a:gd name="connsiteX26" fmla="*/ 256218 w 512516"/>
                  <a:gd name="connsiteY26" fmla="*/ 0 h 6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2516" h="606721">
                    <a:moveTo>
                      <a:pt x="85433" y="327494"/>
                    </a:moveTo>
                    <a:lnTo>
                      <a:pt x="161126" y="327494"/>
                    </a:lnTo>
                    <a:cubicBezTo>
                      <a:pt x="166510" y="327494"/>
                      <a:pt x="173240" y="331131"/>
                      <a:pt x="176170" y="335558"/>
                    </a:cubicBezTo>
                    <a:lnTo>
                      <a:pt x="250914" y="440940"/>
                    </a:lnTo>
                    <a:cubicBezTo>
                      <a:pt x="253843" y="445446"/>
                      <a:pt x="258673" y="445446"/>
                      <a:pt x="261603" y="440940"/>
                    </a:cubicBezTo>
                    <a:lnTo>
                      <a:pt x="336346" y="335558"/>
                    </a:lnTo>
                    <a:cubicBezTo>
                      <a:pt x="339276" y="331131"/>
                      <a:pt x="346006" y="327494"/>
                      <a:pt x="351390" y="327494"/>
                    </a:cubicBezTo>
                    <a:lnTo>
                      <a:pt x="427084" y="327494"/>
                    </a:lnTo>
                    <a:cubicBezTo>
                      <a:pt x="474353" y="327494"/>
                      <a:pt x="512516" y="365757"/>
                      <a:pt x="512516" y="412796"/>
                    </a:cubicBezTo>
                    <a:lnTo>
                      <a:pt x="512516" y="478808"/>
                    </a:lnTo>
                    <a:lnTo>
                      <a:pt x="512516" y="564031"/>
                    </a:lnTo>
                    <a:cubicBezTo>
                      <a:pt x="512516" y="587668"/>
                      <a:pt x="493434" y="606721"/>
                      <a:pt x="469839" y="606721"/>
                    </a:cubicBezTo>
                    <a:lnTo>
                      <a:pt x="42677" y="606721"/>
                    </a:lnTo>
                    <a:cubicBezTo>
                      <a:pt x="19082" y="606721"/>
                      <a:pt x="0" y="587668"/>
                      <a:pt x="0" y="564031"/>
                    </a:cubicBezTo>
                    <a:lnTo>
                      <a:pt x="0" y="478808"/>
                    </a:lnTo>
                    <a:lnTo>
                      <a:pt x="0" y="412796"/>
                    </a:lnTo>
                    <a:cubicBezTo>
                      <a:pt x="0" y="365757"/>
                      <a:pt x="38243" y="327494"/>
                      <a:pt x="85433" y="327494"/>
                    </a:cubicBezTo>
                    <a:close/>
                    <a:moveTo>
                      <a:pt x="170474" y="77794"/>
                    </a:moveTo>
                    <a:cubicBezTo>
                      <a:pt x="139992" y="110050"/>
                      <a:pt x="144268" y="152346"/>
                      <a:pt x="144268" y="152346"/>
                    </a:cubicBezTo>
                    <a:cubicBezTo>
                      <a:pt x="144268" y="214012"/>
                      <a:pt x="194543" y="264135"/>
                      <a:pt x="256218" y="264135"/>
                    </a:cubicBezTo>
                    <a:cubicBezTo>
                      <a:pt x="317974" y="264135"/>
                      <a:pt x="368249" y="214012"/>
                      <a:pt x="368249" y="152346"/>
                    </a:cubicBezTo>
                    <a:cubicBezTo>
                      <a:pt x="256218" y="152346"/>
                      <a:pt x="191930" y="99298"/>
                      <a:pt x="170474" y="77794"/>
                    </a:cubicBezTo>
                    <a:close/>
                    <a:moveTo>
                      <a:pt x="256218" y="0"/>
                    </a:moveTo>
                    <a:cubicBezTo>
                      <a:pt x="338796" y="0"/>
                      <a:pt x="405539" y="66725"/>
                      <a:pt x="405539" y="149105"/>
                    </a:cubicBezTo>
                    <a:cubicBezTo>
                      <a:pt x="405539" y="231404"/>
                      <a:pt x="338796" y="298209"/>
                      <a:pt x="256218" y="298209"/>
                    </a:cubicBezTo>
                    <a:cubicBezTo>
                      <a:pt x="173799" y="298209"/>
                      <a:pt x="106977" y="231404"/>
                      <a:pt x="106977" y="149105"/>
                    </a:cubicBezTo>
                    <a:cubicBezTo>
                      <a:pt x="106977" y="66725"/>
                      <a:pt x="173799" y="0"/>
                      <a:pt x="256218" y="0"/>
                    </a:cubicBezTo>
                    <a:close/>
                  </a:path>
                </a:pathLst>
              </a:custGeom>
              <a:solidFill>
                <a:srgbClr val="2C8894"/>
              </a:solidFill>
              <a:ln>
                <a:noFill/>
              </a:ln>
            </p:spPr>
          </p:sp>
          <p:sp>
            <p:nvSpPr>
              <p:cNvPr id="108" name="矩形 107"/>
              <p:cNvSpPr/>
              <p:nvPr/>
            </p:nvSpPr>
            <p:spPr>
              <a:xfrm>
                <a:off x="7686351" y="1936569"/>
                <a:ext cx="1261884" cy="307777"/>
              </a:xfrm>
              <a:prstGeom prst="rect">
                <a:avLst/>
              </a:prstGeom>
            </p:spPr>
            <p:txBody>
              <a:bodyPr wrap="none">
                <a:spAutoFit/>
              </a:bodyPr>
              <a:lstStyle/>
              <a:p>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少数民族代表</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7198175" y="2251193"/>
              <a:ext cx="2911025" cy="2865387"/>
              <a:chOff x="7198175" y="2251193"/>
              <a:chExt cx="2911025" cy="2865387"/>
            </a:xfrm>
          </p:grpSpPr>
          <p:grpSp>
            <p:nvGrpSpPr>
              <p:cNvPr id="99" name="组合 98"/>
              <p:cNvGrpSpPr/>
              <p:nvPr/>
            </p:nvGrpSpPr>
            <p:grpSpPr>
              <a:xfrm>
                <a:off x="7198175" y="2251193"/>
                <a:ext cx="2911025" cy="2865387"/>
                <a:chOff x="7198175" y="2251193"/>
                <a:chExt cx="2911025" cy="2865387"/>
              </a:xfrm>
            </p:grpSpPr>
            <p:grpSp>
              <p:nvGrpSpPr>
                <p:cNvPr id="102" name="组合 101"/>
                <p:cNvGrpSpPr/>
                <p:nvPr/>
              </p:nvGrpSpPr>
              <p:grpSpPr>
                <a:xfrm>
                  <a:off x="7198175" y="2251193"/>
                  <a:ext cx="2911025" cy="2865387"/>
                  <a:chOff x="7198175" y="2251193"/>
                  <a:chExt cx="2911025" cy="2865387"/>
                </a:xfrm>
              </p:grpSpPr>
              <p:sp>
                <p:nvSpPr>
                  <p:cNvPr id="104" name="椭圆 103"/>
                  <p:cNvSpPr/>
                  <p:nvPr/>
                </p:nvSpPr>
                <p:spPr>
                  <a:xfrm>
                    <a:off x="7366000" y="2373380"/>
                    <a:ext cx="2743200" cy="2743200"/>
                  </a:xfrm>
                  <a:prstGeom prst="ellipse">
                    <a:avLst/>
                  </a:prstGeom>
                  <a:solidFill>
                    <a:srgbClr val="3F9B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ValueShape1"/>
                  <p:cNvSpPr/>
                  <p:nvPr/>
                </p:nvSpPr>
                <p:spPr>
                  <a:xfrm rot="19284433" flipH="1">
                    <a:off x="7198175" y="2285275"/>
                    <a:ext cx="2710548" cy="2731950"/>
                  </a:xfrm>
                  <a:prstGeom prst="pie">
                    <a:avLst>
                      <a:gd name="adj1" fmla="val 16129341"/>
                      <a:gd name="adj2" fmla="val 20110816"/>
                    </a:avLst>
                  </a:prstGeom>
                  <a:solidFill>
                    <a:srgbClr val="0271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6" name="ValueShape1"/>
                  <p:cNvSpPr/>
                  <p:nvPr/>
                </p:nvSpPr>
                <p:spPr>
                  <a:xfrm rot="1609766" flipH="1">
                    <a:off x="7233888" y="2251193"/>
                    <a:ext cx="2710548" cy="2731950"/>
                  </a:xfrm>
                  <a:prstGeom prst="pie">
                    <a:avLst>
                      <a:gd name="adj1" fmla="val 17622451"/>
                      <a:gd name="adj2" fmla="val 20032321"/>
                    </a:avLst>
                  </a:prstGeom>
                  <a:solidFill>
                    <a:srgbClr val="2C88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03" name="矩形 102"/>
                <p:cNvSpPr/>
                <p:nvPr/>
              </p:nvSpPr>
              <p:spPr>
                <a:xfrm>
                  <a:off x="8143790" y="4314106"/>
                  <a:ext cx="1210588" cy="400110"/>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第十三届</a:t>
                  </a:r>
                  <a:endParaRPr lang="zh-CN" altLang="en-US" sz="2000" dirty="0">
                    <a:solidFill>
                      <a:schemeClr val="bg1"/>
                    </a:solidFill>
                    <a:effectLst>
                      <a:outerShdw blurRad="38100" dist="38100" dir="2700000" algn="tl">
                        <a:srgbClr val="000000">
                          <a:alpha val="43137"/>
                        </a:srgbClr>
                      </a:outerShdw>
                    </a:effectLst>
                  </a:endParaRPr>
                </a:p>
              </p:txBody>
            </p:sp>
          </p:grpSp>
          <p:sp>
            <p:nvSpPr>
              <p:cNvPr id="100" name="矩形 99"/>
              <p:cNvSpPr/>
              <p:nvPr/>
            </p:nvSpPr>
            <p:spPr>
              <a:xfrm>
                <a:off x="7950045" y="2543894"/>
                <a:ext cx="734496"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14.7%</a:t>
                </a:r>
                <a:endParaRPr lang="zh-CN" altLang="en-US" sz="1400" dirty="0">
                  <a:solidFill>
                    <a:schemeClr val="bg1"/>
                  </a:solidFill>
                  <a:effectLst>
                    <a:outerShdw blurRad="38100" dist="38100" dir="2700000" algn="tl">
                      <a:srgbClr val="000000">
                        <a:alpha val="43137"/>
                      </a:srgbClr>
                    </a:outerShdw>
                  </a:effectLst>
                </a:endParaRPr>
              </a:p>
            </p:txBody>
          </p:sp>
          <p:sp>
            <p:nvSpPr>
              <p:cNvPr id="101" name="矩形 100"/>
              <p:cNvSpPr/>
              <p:nvPr/>
            </p:nvSpPr>
            <p:spPr>
              <a:xfrm>
                <a:off x="7366000" y="3241809"/>
                <a:ext cx="734496"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24.9%</a:t>
                </a:r>
                <a:endParaRPr lang="zh-CN" altLang="en-US" sz="1400" dirty="0">
                  <a:solidFill>
                    <a:schemeClr val="bg1"/>
                  </a:solidFill>
                  <a:effectLst>
                    <a:outerShdw blurRad="38100" dist="38100" dir="2700000" algn="tl">
                      <a:srgbClr val="000000">
                        <a:alpha val="43137"/>
                      </a:srgbClr>
                    </a:outerShdw>
                  </a:effectLst>
                </a:endParaRPr>
              </a:p>
            </p:txBody>
          </p:sp>
        </p:grpSp>
        <p:grpSp>
          <p:nvGrpSpPr>
            <p:cNvPr id="84" name="组合 83"/>
            <p:cNvGrpSpPr/>
            <p:nvPr/>
          </p:nvGrpSpPr>
          <p:grpSpPr>
            <a:xfrm>
              <a:off x="1502444" y="876953"/>
              <a:ext cx="3902934" cy="4239627"/>
              <a:chOff x="1502444" y="876953"/>
              <a:chExt cx="3902934" cy="4239627"/>
            </a:xfrm>
          </p:grpSpPr>
          <p:grpSp>
            <p:nvGrpSpPr>
              <p:cNvPr id="85" name="组合 84"/>
              <p:cNvGrpSpPr/>
              <p:nvPr/>
            </p:nvGrpSpPr>
            <p:grpSpPr>
              <a:xfrm>
                <a:off x="1502444" y="2373380"/>
                <a:ext cx="902811" cy="1367711"/>
                <a:chOff x="5963018" y="2373380"/>
                <a:chExt cx="902811" cy="1367711"/>
              </a:xfrm>
            </p:grpSpPr>
            <p:sp>
              <p:nvSpPr>
                <p:cNvPr id="97" name="woman_45346"/>
                <p:cNvSpPr>
                  <a:spLocks noChangeAspect="1"/>
                </p:cNvSpPr>
                <p:nvPr/>
              </p:nvSpPr>
              <p:spPr bwMode="auto">
                <a:xfrm>
                  <a:off x="6030549" y="2373380"/>
                  <a:ext cx="767748" cy="1022318"/>
                </a:xfrm>
                <a:custGeom>
                  <a:avLst/>
                  <a:gdLst>
                    <a:gd name="connsiteX0" fmla="*/ 170049 w 455852"/>
                    <a:gd name="connsiteY0" fmla="*/ 541781 h 607004"/>
                    <a:gd name="connsiteX1" fmla="*/ 153997 w 455852"/>
                    <a:gd name="connsiteY1" fmla="*/ 557812 h 607004"/>
                    <a:gd name="connsiteX2" fmla="*/ 170049 w 455852"/>
                    <a:gd name="connsiteY2" fmla="*/ 573842 h 607004"/>
                    <a:gd name="connsiteX3" fmla="*/ 186102 w 455852"/>
                    <a:gd name="connsiteY3" fmla="*/ 557812 h 607004"/>
                    <a:gd name="connsiteX4" fmla="*/ 170049 w 455852"/>
                    <a:gd name="connsiteY4" fmla="*/ 541781 h 607004"/>
                    <a:gd name="connsiteX5" fmla="*/ 170049 w 455852"/>
                    <a:gd name="connsiteY5" fmla="*/ 484101 h 607004"/>
                    <a:gd name="connsiteX6" fmla="*/ 153997 w 455852"/>
                    <a:gd name="connsiteY6" fmla="*/ 500132 h 607004"/>
                    <a:gd name="connsiteX7" fmla="*/ 170049 w 455852"/>
                    <a:gd name="connsiteY7" fmla="*/ 516163 h 607004"/>
                    <a:gd name="connsiteX8" fmla="*/ 186102 w 455852"/>
                    <a:gd name="connsiteY8" fmla="*/ 500132 h 607004"/>
                    <a:gd name="connsiteX9" fmla="*/ 170049 w 455852"/>
                    <a:gd name="connsiteY9" fmla="*/ 484101 h 607004"/>
                    <a:gd name="connsiteX10" fmla="*/ 75936 w 455852"/>
                    <a:gd name="connsiteY10" fmla="*/ 341396 h 607004"/>
                    <a:gd name="connsiteX11" fmla="*/ 107491 w 455852"/>
                    <a:gd name="connsiteY11" fmla="*/ 341396 h 607004"/>
                    <a:gd name="connsiteX12" fmla="*/ 125117 w 455852"/>
                    <a:gd name="connsiteY12" fmla="*/ 346740 h 607004"/>
                    <a:gd name="connsiteX13" fmla="*/ 168712 w 455852"/>
                    <a:gd name="connsiteY13" fmla="*/ 376051 h 607004"/>
                    <a:gd name="connsiteX14" fmla="*/ 179571 w 455852"/>
                    <a:gd name="connsiteY14" fmla="*/ 390589 h 607004"/>
                    <a:gd name="connsiteX15" fmla="*/ 227178 w 455852"/>
                    <a:gd name="connsiteY15" fmla="*/ 541152 h 607004"/>
                    <a:gd name="connsiteX16" fmla="*/ 232765 w 455852"/>
                    <a:gd name="connsiteY16" fmla="*/ 541152 h 607004"/>
                    <a:gd name="connsiteX17" fmla="*/ 278091 w 455852"/>
                    <a:gd name="connsiteY17" fmla="*/ 387917 h 607004"/>
                    <a:gd name="connsiteX18" fmla="*/ 288714 w 455852"/>
                    <a:gd name="connsiteY18" fmla="*/ 373301 h 607004"/>
                    <a:gd name="connsiteX19" fmla="*/ 327587 w 455852"/>
                    <a:gd name="connsiteY19" fmla="*/ 346818 h 607004"/>
                    <a:gd name="connsiteX20" fmla="*/ 345135 w 455852"/>
                    <a:gd name="connsiteY20" fmla="*/ 341396 h 607004"/>
                    <a:gd name="connsiteX21" fmla="*/ 379916 w 455852"/>
                    <a:gd name="connsiteY21" fmla="*/ 341396 h 607004"/>
                    <a:gd name="connsiteX22" fmla="*/ 455852 w 455852"/>
                    <a:gd name="connsiteY22" fmla="*/ 417307 h 607004"/>
                    <a:gd name="connsiteX23" fmla="*/ 455852 w 455852"/>
                    <a:gd name="connsiteY23" fmla="*/ 569049 h 607004"/>
                    <a:gd name="connsiteX24" fmla="*/ 417845 w 455852"/>
                    <a:gd name="connsiteY24" fmla="*/ 607004 h 607004"/>
                    <a:gd name="connsiteX25" fmla="*/ 379916 w 455852"/>
                    <a:gd name="connsiteY25" fmla="*/ 607004 h 607004"/>
                    <a:gd name="connsiteX26" fmla="*/ 75936 w 455852"/>
                    <a:gd name="connsiteY26" fmla="*/ 607004 h 607004"/>
                    <a:gd name="connsiteX27" fmla="*/ 37929 w 455852"/>
                    <a:gd name="connsiteY27" fmla="*/ 607004 h 607004"/>
                    <a:gd name="connsiteX28" fmla="*/ 0 w 455852"/>
                    <a:gd name="connsiteY28" fmla="*/ 569049 h 607004"/>
                    <a:gd name="connsiteX29" fmla="*/ 0 w 455852"/>
                    <a:gd name="connsiteY29" fmla="*/ 417307 h 607004"/>
                    <a:gd name="connsiteX30" fmla="*/ 75936 w 455852"/>
                    <a:gd name="connsiteY30" fmla="*/ 341396 h 607004"/>
                    <a:gd name="connsiteX31" fmla="*/ 113937 w 455852"/>
                    <a:gd name="connsiteY31" fmla="*/ 151715 h 607004"/>
                    <a:gd name="connsiteX32" fmla="*/ 227886 w 455852"/>
                    <a:gd name="connsiteY32" fmla="*/ 265561 h 607004"/>
                    <a:gd name="connsiteX33" fmla="*/ 341914 w 455852"/>
                    <a:gd name="connsiteY33" fmla="*/ 151715 h 607004"/>
                    <a:gd name="connsiteX34" fmla="*/ 113937 w 455852"/>
                    <a:gd name="connsiteY34" fmla="*/ 151715 h 607004"/>
                    <a:gd name="connsiteX35" fmla="*/ 227886 w 455852"/>
                    <a:gd name="connsiteY35" fmla="*/ 0 h 607004"/>
                    <a:gd name="connsiteX36" fmla="*/ 379923 w 455852"/>
                    <a:gd name="connsiteY36" fmla="*/ 151715 h 607004"/>
                    <a:gd name="connsiteX37" fmla="*/ 379923 w 455852"/>
                    <a:gd name="connsiteY37" fmla="*/ 265561 h 607004"/>
                    <a:gd name="connsiteX38" fmla="*/ 341914 w 455852"/>
                    <a:gd name="connsiteY38" fmla="*/ 303431 h 607004"/>
                    <a:gd name="connsiteX39" fmla="*/ 113937 w 455852"/>
                    <a:gd name="connsiteY39" fmla="*/ 303431 h 607004"/>
                    <a:gd name="connsiteX40" fmla="*/ 75928 w 455852"/>
                    <a:gd name="connsiteY40" fmla="*/ 265561 h 607004"/>
                    <a:gd name="connsiteX41" fmla="*/ 75928 w 455852"/>
                    <a:gd name="connsiteY41" fmla="*/ 151715 h 607004"/>
                    <a:gd name="connsiteX42" fmla="*/ 227886 w 455852"/>
                    <a:gd name="connsiteY42" fmla="*/ 0 h 60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852" h="607004">
                      <a:moveTo>
                        <a:pt x="170049" y="541781"/>
                      </a:moveTo>
                      <a:cubicBezTo>
                        <a:pt x="161157" y="541781"/>
                        <a:pt x="153997" y="549010"/>
                        <a:pt x="153997" y="557812"/>
                      </a:cubicBezTo>
                      <a:cubicBezTo>
                        <a:pt x="153997" y="566691"/>
                        <a:pt x="161157" y="573842"/>
                        <a:pt x="170049" y="573842"/>
                      </a:cubicBezTo>
                      <a:cubicBezTo>
                        <a:pt x="178941" y="573842"/>
                        <a:pt x="186102" y="566691"/>
                        <a:pt x="186102" y="557812"/>
                      </a:cubicBezTo>
                      <a:cubicBezTo>
                        <a:pt x="186102" y="549010"/>
                        <a:pt x="178941" y="541781"/>
                        <a:pt x="170049" y="541781"/>
                      </a:cubicBezTo>
                      <a:close/>
                      <a:moveTo>
                        <a:pt x="170049" y="484101"/>
                      </a:moveTo>
                      <a:cubicBezTo>
                        <a:pt x="161157" y="484101"/>
                        <a:pt x="153997" y="491252"/>
                        <a:pt x="153997" y="500132"/>
                      </a:cubicBezTo>
                      <a:cubicBezTo>
                        <a:pt x="153997" y="508933"/>
                        <a:pt x="161157" y="516163"/>
                        <a:pt x="170049" y="516163"/>
                      </a:cubicBezTo>
                      <a:cubicBezTo>
                        <a:pt x="178941" y="516163"/>
                        <a:pt x="186102" y="508933"/>
                        <a:pt x="186102" y="500132"/>
                      </a:cubicBezTo>
                      <a:cubicBezTo>
                        <a:pt x="186102" y="491252"/>
                        <a:pt x="178941" y="484101"/>
                        <a:pt x="170049" y="484101"/>
                      </a:cubicBezTo>
                      <a:close/>
                      <a:moveTo>
                        <a:pt x="75936" y="341396"/>
                      </a:moveTo>
                      <a:lnTo>
                        <a:pt x="107491" y="341396"/>
                      </a:lnTo>
                      <a:cubicBezTo>
                        <a:pt x="112842" y="341396"/>
                        <a:pt x="120711" y="343832"/>
                        <a:pt x="125117" y="346740"/>
                      </a:cubicBezTo>
                      <a:lnTo>
                        <a:pt x="168712" y="376051"/>
                      </a:lnTo>
                      <a:cubicBezTo>
                        <a:pt x="173118" y="379037"/>
                        <a:pt x="177997" y="385559"/>
                        <a:pt x="179571" y="390589"/>
                      </a:cubicBezTo>
                      <a:lnTo>
                        <a:pt x="227178" y="541152"/>
                      </a:lnTo>
                      <a:cubicBezTo>
                        <a:pt x="228752" y="546260"/>
                        <a:pt x="231270" y="546181"/>
                        <a:pt x="232765" y="541152"/>
                      </a:cubicBezTo>
                      <a:lnTo>
                        <a:pt x="278091" y="387917"/>
                      </a:lnTo>
                      <a:cubicBezTo>
                        <a:pt x="279586" y="382888"/>
                        <a:pt x="284308" y="376287"/>
                        <a:pt x="288714" y="373301"/>
                      </a:cubicBezTo>
                      <a:lnTo>
                        <a:pt x="327587" y="346818"/>
                      </a:lnTo>
                      <a:cubicBezTo>
                        <a:pt x="331915" y="343832"/>
                        <a:pt x="339784" y="341396"/>
                        <a:pt x="345135" y="341396"/>
                      </a:cubicBezTo>
                      <a:lnTo>
                        <a:pt x="379916" y="341396"/>
                      </a:lnTo>
                      <a:cubicBezTo>
                        <a:pt x="421858" y="341396"/>
                        <a:pt x="455852" y="375422"/>
                        <a:pt x="455852" y="417307"/>
                      </a:cubicBezTo>
                      <a:lnTo>
                        <a:pt x="455852" y="569049"/>
                      </a:lnTo>
                      <a:cubicBezTo>
                        <a:pt x="455852" y="590030"/>
                        <a:pt x="438855" y="607004"/>
                        <a:pt x="417845" y="607004"/>
                      </a:cubicBezTo>
                      <a:lnTo>
                        <a:pt x="379916" y="607004"/>
                      </a:lnTo>
                      <a:lnTo>
                        <a:pt x="75936" y="607004"/>
                      </a:lnTo>
                      <a:lnTo>
                        <a:pt x="37929" y="607004"/>
                      </a:lnTo>
                      <a:cubicBezTo>
                        <a:pt x="16997" y="607004"/>
                        <a:pt x="0" y="590030"/>
                        <a:pt x="0" y="569049"/>
                      </a:cubicBezTo>
                      <a:lnTo>
                        <a:pt x="0" y="417307"/>
                      </a:lnTo>
                      <a:cubicBezTo>
                        <a:pt x="0" y="375422"/>
                        <a:pt x="33994" y="341396"/>
                        <a:pt x="75936" y="341396"/>
                      </a:cubicBezTo>
                      <a:close/>
                      <a:moveTo>
                        <a:pt x="113937" y="151715"/>
                      </a:moveTo>
                      <a:cubicBezTo>
                        <a:pt x="113937" y="214570"/>
                        <a:pt x="165010" y="265561"/>
                        <a:pt x="227886" y="265561"/>
                      </a:cubicBezTo>
                      <a:cubicBezTo>
                        <a:pt x="290841" y="265561"/>
                        <a:pt x="341914" y="214570"/>
                        <a:pt x="341914" y="151715"/>
                      </a:cubicBezTo>
                      <a:cubicBezTo>
                        <a:pt x="227886" y="152894"/>
                        <a:pt x="113937" y="151715"/>
                        <a:pt x="113937" y="151715"/>
                      </a:cubicBezTo>
                      <a:close/>
                      <a:moveTo>
                        <a:pt x="227886" y="0"/>
                      </a:moveTo>
                      <a:cubicBezTo>
                        <a:pt x="311853" y="0"/>
                        <a:pt x="379923" y="67962"/>
                        <a:pt x="379923" y="151715"/>
                      </a:cubicBezTo>
                      <a:lnTo>
                        <a:pt x="379923" y="265561"/>
                      </a:lnTo>
                      <a:cubicBezTo>
                        <a:pt x="379923" y="286460"/>
                        <a:pt x="362925" y="303431"/>
                        <a:pt x="341914" y="303431"/>
                      </a:cubicBezTo>
                      <a:lnTo>
                        <a:pt x="113937" y="303431"/>
                      </a:lnTo>
                      <a:cubicBezTo>
                        <a:pt x="92926" y="303431"/>
                        <a:pt x="75928" y="286460"/>
                        <a:pt x="75928" y="265561"/>
                      </a:cubicBezTo>
                      <a:lnTo>
                        <a:pt x="75928" y="151715"/>
                      </a:lnTo>
                      <a:cubicBezTo>
                        <a:pt x="75928" y="67962"/>
                        <a:pt x="143998" y="0"/>
                        <a:pt x="227886" y="0"/>
                      </a:cubicBezTo>
                      <a:close/>
                    </a:path>
                  </a:pathLst>
                </a:custGeom>
                <a:solidFill>
                  <a:srgbClr val="3F9B67"/>
                </a:solidFill>
                <a:ln>
                  <a:noFill/>
                </a:ln>
              </p:spPr>
            </p:sp>
            <p:sp>
              <p:nvSpPr>
                <p:cNvPr id="98" name="矩形 97"/>
                <p:cNvSpPr/>
                <p:nvPr/>
              </p:nvSpPr>
              <p:spPr>
                <a:xfrm>
                  <a:off x="5963018" y="3433314"/>
                  <a:ext cx="902811" cy="307777"/>
                </a:xfrm>
                <a:prstGeom prst="rect">
                  <a:avLst/>
                </a:prstGeom>
              </p:spPr>
              <p:txBody>
                <a:bodyPr wrap="none">
                  <a:spAutoFit/>
                </a:bodyPr>
                <a:lstStyle/>
                <a:p>
                  <a:r>
                    <a:rPr lang="zh-CN" altLang="en-US" sz="1400" b="1" dirty="0">
                      <a:solidFill>
                        <a:srgbClr val="027159"/>
                      </a:solidFill>
                      <a:latin typeface="微软雅黑" panose="020B0503020204020204" pitchFamily="34" charset="-122"/>
                      <a:ea typeface="微软雅黑" panose="020B0503020204020204" pitchFamily="34" charset="-122"/>
                    </a:rPr>
                    <a:t>妇女代表</a:t>
                  </a:r>
                  <a:endParaRPr lang="zh-CN" altLang="en-US" sz="1400" b="1" dirty="0">
                    <a:solidFill>
                      <a:srgbClr val="027159"/>
                    </a:solidFill>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2946377" y="876953"/>
                <a:ext cx="1261884" cy="1367393"/>
                <a:chOff x="7686351" y="876953"/>
                <a:chExt cx="1261884" cy="1367393"/>
              </a:xfrm>
            </p:grpSpPr>
            <p:sp>
              <p:nvSpPr>
                <p:cNvPr id="95" name="male-man-user-shape_45445"/>
                <p:cNvSpPr>
                  <a:spLocks noChangeAspect="1"/>
                </p:cNvSpPr>
                <p:nvPr/>
              </p:nvSpPr>
              <p:spPr bwMode="auto">
                <a:xfrm>
                  <a:off x="7885502" y="876953"/>
                  <a:ext cx="863582" cy="1022318"/>
                </a:xfrm>
                <a:custGeom>
                  <a:avLst/>
                  <a:gdLst>
                    <a:gd name="connsiteX0" fmla="*/ 85433 w 512516"/>
                    <a:gd name="connsiteY0" fmla="*/ 327494 h 606721"/>
                    <a:gd name="connsiteX1" fmla="*/ 161126 w 512516"/>
                    <a:gd name="connsiteY1" fmla="*/ 327494 h 606721"/>
                    <a:gd name="connsiteX2" fmla="*/ 176170 w 512516"/>
                    <a:gd name="connsiteY2" fmla="*/ 335558 h 606721"/>
                    <a:gd name="connsiteX3" fmla="*/ 250914 w 512516"/>
                    <a:gd name="connsiteY3" fmla="*/ 440940 h 606721"/>
                    <a:gd name="connsiteX4" fmla="*/ 261603 w 512516"/>
                    <a:gd name="connsiteY4" fmla="*/ 440940 h 606721"/>
                    <a:gd name="connsiteX5" fmla="*/ 336346 w 512516"/>
                    <a:gd name="connsiteY5" fmla="*/ 335558 h 606721"/>
                    <a:gd name="connsiteX6" fmla="*/ 351390 w 512516"/>
                    <a:gd name="connsiteY6" fmla="*/ 327494 h 606721"/>
                    <a:gd name="connsiteX7" fmla="*/ 427084 w 512516"/>
                    <a:gd name="connsiteY7" fmla="*/ 327494 h 606721"/>
                    <a:gd name="connsiteX8" fmla="*/ 512516 w 512516"/>
                    <a:gd name="connsiteY8" fmla="*/ 412796 h 606721"/>
                    <a:gd name="connsiteX9" fmla="*/ 512516 w 512516"/>
                    <a:gd name="connsiteY9" fmla="*/ 478808 h 606721"/>
                    <a:gd name="connsiteX10" fmla="*/ 512516 w 512516"/>
                    <a:gd name="connsiteY10" fmla="*/ 564031 h 606721"/>
                    <a:gd name="connsiteX11" fmla="*/ 469839 w 512516"/>
                    <a:gd name="connsiteY11" fmla="*/ 606721 h 606721"/>
                    <a:gd name="connsiteX12" fmla="*/ 42677 w 512516"/>
                    <a:gd name="connsiteY12" fmla="*/ 606721 h 606721"/>
                    <a:gd name="connsiteX13" fmla="*/ 0 w 512516"/>
                    <a:gd name="connsiteY13" fmla="*/ 564031 h 606721"/>
                    <a:gd name="connsiteX14" fmla="*/ 0 w 512516"/>
                    <a:gd name="connsiteY14" fmla="*/ 478808 h 606721"/>
                    <a:gd name="connsiteX15" fmla="*/ 0 w 512516"/>
                    <a:gd name="connsiteY15" fmla="*/ 412796 h 606721"/>
                    <a:gd name="connsiteX16" fmla="*/ 85433 w 512516"/>
                    <a:gd name="connsiteY16" fmla="*/ 327494 h 606721"/>
                    <a:gd name="connsiteX17" fmla="*/ 170474 w 512516"/>
                    <a:gd name="connsiteY17" fmla="*/ 77794 h 606721"/>
                    <a:gd name="connsiteX18" fmla="*/ 144268 w 512516"/>
                    <a:gd name="connsiteY18" fmla="*/ 152346 h 606721"/>
                    <a:gd name="connsiteX19" fmla="*/ 256218 w 512516"/>
                    <a:gd name="connsiteY19" fmla="*/ 264135 h 606721"/>
                    <a:gd name="connsiteX20" fmla="*/ 368249 w 512516"/>
                    <a:gd name="connsiteY20" fmla="*/ 152346 h 606721"/>
                    <a:gd name="connsiteX21" fmla="*/ 170474 w 512516"/>
                    <a:gd name="connsiteY21" fmla="*/ 77794 h 606721"/>
                    <a:gd name="connsiteX22" fmla="*/ 256218 w 512516"/>
                    <a:gd name="connsiteY22" fmla="*/ 0 h 606721"/>
                    <a:gd name="connsiteX23" fmla="*/ 405539 w 512516"/>
                    <a:gd name="connsiteY23" fmla="*/ 149105 h 606721"/>
                    <a:gd name="connsiteX24" fmla="*/ 256218 w 512516"/>
                    <a:gd name="connsiteY24" fmla="*/ 298209 h 606721"/>
                    <a:gd name="connsiteX25" fmla="*/ 106977 w 512516"/>
                    <a:gd name="connsiteY25" fmla="*/ 149105 h 606721"/>
                    <a:gd name="connsiteX26" fmla="*/ 256218 w 512516"/>
                    <a:gd name="connsiteY26" fmla="*/ 0 h 6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2516" h="606721">
                      <a:moveTo>
                        <a:pt x="85433" y="327494"/>
                      </a:moveTo>
                      <a:lnTo>
                        <a:pt x="161126" y="327494"/>
                      </a:lnTo>
                      <a:cubicBezTo>
                        <a:pt x="166510" y="327494"/>
                        <a:pt x="173240" y="331131"/>
                        <a:pt x="176170" y="335558"/>
                      </a:cubicBezTo>
                      <a:lnTo>
                        <a:pt x="250914" y="440940"/>
                      </a:lnTo>
                      <a:cubicBezTo>
                        <a:pt x="253843" y="445446"/>
                        <a:pt x="258673" y="445446"/>
                        <a:pt x="261603" y="440940"/>
                      </a:cubicBezTo>
                      <a:lnTo>
                        <a:pt x="336346" y="335558"/>
                      </a:lnTo>
                      <a:cubicBezTo>
                        <a:pt x="339276" y="331131"/>
                        <a:pt x="346006" y="327494"/>
                        <a:pt x="351390" y="327494"/>
                      </a:cubicBezTo>
                      <a:lnTo>
                        <a:pt x="427084" y="327494"/>
                      </a:lnTo>
                      <a:cubicBezTo>
                        <a:pt x="474353" y="327494"/>
                        <a:pt x="512516" y="365757"/>
                        <a:pt x="512516" y="412796"/>
                      </a:cubicBezTo>
                      <a:lnTo>
                        <a:pt x="512516" y="478808"/>
                      </a:lnTo>
                      <a:lnTo>
                        <a:pt x="512516" y="564031"/>
                      </a:lnTo>
                      <a:cubicBezTo>
                        <a:pt x="512516" y="587668"/>
                        <a:pt x="493434" y="606721"/>
                        <a:pt x="469839" y="606721"/>
                      </a:cubicBezTo>
                      <a:lnTo>
                        <a:pt x="42677" y="606721"/>
                      </a:lnTo>
                      <a:cubicBezTo>
                        <a:pt x="19082" y="606721"/>
                        <a:pt x="0" y="587668"/>
                        <a:pt x="0" y="564031"/>
                      </a:cubicBezTo>
                      <a:lnTo>
                        <a:pt x="0" y="478808"/>
                      </a:lnTo>
                      <a:lnTo>
                        <a:pt x="0" y="412796"/>
                      </a:lnTo>
                      <a:cubicBezTo>
                        <a:pt x="0" y="365757"/>
                        <a:pt x="38243" y="327494"/>
                        <a:pt x="85433" y="327494"/>
                      </a:cubicBezTo>
                      <a:close/>
                      <a:moveTo>
                        <a:pt x="170474" y="77794"/>
                      </a:moveTo>
                      <a:cubicBezTo>
                        <a:pt x="139992" y="110050"/>
                        <a:pt x="144268" y="152346"/>
                        <a:pt x="144268" y="152346"/>
                      </a:cubicBezTo>
                      <a:cubicBezTo>
                        <a:pt x="144268" y="214012"/>
                        <a:pt x="194543" y="264135"/>
                        <a:pt x="256218" y="264135"/>
                      </a:cubicBezTo>
                      <a:cubicBezTo>
                        <a:pt x="317974" y="264135"/>
                        <a:pt x="368249" y="214012"/>
                        <a:pt x="368249" y="152346"/>
                      </a:cubicBezTo>
                      <a:cubicBezTo>
                        <a:pt x="256218" y="152346"/>
                        <a:pt x="191930" y="99298"/>
                        <a:pt x="170474" y="77794"/>
                      </a:cubicBezTo>
                      <a:close/>
                      <a:moveTo>
                        <a:pt x="256218" y="0"/>
                      </a:moveTo>
                      <a:cubicBezTo>
                        <a:pt x="338796" y="0"/>
                        <a:pt x="405539" y="66725"/>
                        <a:pt x="405539" y="149105"/>
                      </a:cubicBezTo>
                      <a:cubicBezTo>
                        <a:pt x="405539" y="231404"/>
                        <a:pt x="338796" y="298209"/>
                        <a:pt x="256218" y="298209"/>
                      </a:cubicBezTo>
                      <a:cubicBezTo>
                        <a:pt x="173799" y="298209"/>
                        <a:pt x="106977" y="231404"/>
                        <a:pt x="106977" y="149105"/>
                      </a:cubicBezTo>
                      <a:cubicBezTo>
                        <a:pt x="106977" y="66725"/>
                        <a:pt x="173799" y="0"/>
                        <a:pt x="256218" y="0"/>
                      </a:cubicBezTo>
                      <a:close/>
                    </a:path>
                  </a:pathLst>
                </a:custGeom>
                <a:solidFill>
                  <a:srgbClr val="2C8894"/>
                </a:solidFill>
                <a:ln>
                  <a:noFill/>
                </a:ln>
              </p:spPr>
            </p:sp>
            <p:sp>
              <p:nvSpPr>
                <p:cNvPr id="96" name="矩形 95"/>
                <p:cNvSpPr/>
                <p:nvPr/>
              </p:nvSpPr>
              <p:spPr>
                <a:xfrm>
                  <a:off x="7686351" y="1936569"/>
                  <a:ext cx="1261884" cy="307777"/>
                </a:xfrm>
                <a:prstGeom prst="rect">
                  <a:avLst/>
                </a:prstGeom>
              </p:spPr>
              <p:txBody>
                <a:bodyPr wrap="none">
                  <a:spAutoFit/>
                </a:bodyPr>
                <a:lstStyle/>
                <a:p>
                  <a:r>
                    <a:rPr lang="zh-CN" altLang="en-US" sz="1400" b="1" dirty="0">
                      <a:solidFill>
                        <a:schemeClr val="accent5">
                          <a:lumMod val="50000"/>
                        </a:schemeClr>
                      </a:solidFill>
                      <a:latin typeface="微软雅黑" panose="020B0503020204020204" pitchFamily="34" charset="-122"/>
                      <a:ea typeface="微软雅黑" panose="020B0503020204020204" pitchFamily="34" charset="-122"/>
                    </a:rPr>
                    <a:t>少数民族代表</a:t>
                  </a:r>
                  <a:endParaRPr lang="zh-CN" altLang="en-US" sz="1400" b="1" dirty="0">
                    <a:solidFill>
                      <a:schemeClr val="accent5">
                        <a:lumMod val="50000"/>
                      </a:scheme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2494353" y="2251193"/>
                <a:ext cx="2911025" cy="2865387"/>
                <a:chOff x="2494353" y="2251193"/>
                <a:chExt cx="2911025" cy="2865387"/>
              </a:xfrm>
            </p:grpSpPr>
            <p:grpSp>
              <p:nvGrpSpPr>
                <p:cNvPr id="90" name="组合 89"/>
                <p:cNvGrpSpPr/>
                <p:nvPr/>
              </p:nvGrpSpPr>
              <p:grpSpPr>
                <a:xfrm>
                  <a:off x="2494353" y="2251193"/>
                  <a:ext cx="2911025" cy="2865387"/>
                  <a:chOff x="7198175" y="2251193"/>
                  <a:chExt cx="2911025" cy="2865387"/>
                </a:xfrm>
              </p:grpSpPr>
              <p:sp>
                <p:nvSpPr>
                  <p:cNvPr id="92" name="椭圆 91"/>
                  <p:cNvSpPr/>
                  <p:nvPr/>
                </p:nvSpPr>
                <p:spPr>
                  <a:xfrm>
                    <a:off x="7366000" y="2373380"/>
                    <a:ext cx="2743200" cy="2743200"/>
                  </a:xfrm>
                  <a:prstGeom prst="ellipse">
                    <a:avLst/>
                  </a:prstGeom>
                  <a:solidFill>
                    <a:srgbClr val="3F9B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ValueShape1"/>
                  <p:cNvSpPr/>
                  <p:nvPr/>
                </p:nvSpPr>
                <p:spPr>
                  <a:xfrm rot="19284433" flipH="1">
                    <a:off x="7198175" y="2285275"/>
                    <a:ext cx="2710548" cy="2731950"/>
                  </a:xfrm>
                  <a:prstGeom prst="pie">
                    <a:avLst>
                      <a:gd name="adj1" fmla="val 16264393"/>
                      <a:gd name="adj2" fmla="val 18527896"/>
                    </a:avLst>
                  </a:prstGeom>
                  <a:solidFill>
                    <a:srgbClr val="02715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94" name="ValueShape1"/>
                  <p:cNvSpPr/>
                  <p:nvPr/>
                </p:nvSpPr>
                <p:spPr>
                  <a:xfrm rot="1609766" flipH="1">
                    <a:off x="7233888" y="2251193"/>
                    <a:ext cx="2710548" cy="2731950"/>
                  </a:xfrm>
                  <a:prstGeom prst="pie">
                    <a:avLst>
                      <a:gd name="adj1" fmla="val 17515842"/>
                      <a:gd name="adj2" fmla="val 20237588"/>
                    </a:avLst>
                  </a:prstGeom>
                  <a:solidFill>
                    <a:srgbClr val="2C88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91" name="矩形 90"/>
                <p:cNvSpPr/>
                <p:nvPr/>
              </p:nvSpPr>
              <p:spPr>
                <a:xfrm>
                  <a:off x="3556724" y="4314106"/>
                  <a:ext cx="954107" cy="400110"/>
                </a:xfrm>
                <a:prstGeom prst="rect">
                  <a:avLst/>
                </a:prstGeom>
              </p:spPr>
              <p:txBody>
                <a:bodyPr wrap="none">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第一届</a:t>
                  </a:r>
                  <a:endParaRPr lang="zh-CN" altLang="en-US" sz="2000" dirty="0">
                    <a:solidFill>
                      <a:schemeClr val="bg1"/>
                    </a:solidFill>
                    <a:effectLst>
                      <a:outerShdw blurRad="38100" dist="38100" dir="2700000" algn="tl">
                        <a:srgbClr val="000000">
                          <a:alpha val="43137"/>
                        </a:srgbClr>
                      </a:outerShdw>
                    </a:effectLst>
                  </a:endParaRPr>
                </a:p>
              </p:txBody>
            </p:sp>
          </p:grpSp>
          <p:sp>
            <p:nvSpPr>
              <p:cNvPr id="88" name="矩形 87"/>
              <p:cNvSpPr/>
              <p:nvPr/>
            </p:nvSpPr>
            <p:spPr>
              <a:xfrm>
                <a:off x="3210071" y="2543893"/>
                <a:ext cx="734496"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14.4%</a:t>
                </a:r>
                <a:endParaRPr lang="zh-CN" altLang="en-US" sz="1400" dirty="0">
                  <a:solidFill>
                    <a:schemeClr val="bg1"/>
                  </a:solidFill>
                  <a:effectLst>
                    <a:outerShdw blurRad="38100" dist="38100" dir="2700000" algn="tl">
                      <a:srgbClr val="000000">
                        <a:alpha val="43137"/>
                      </a:srgbClr>
                    </a:outerShdw>
                  </a:effectLst>
                </a:endParaRPr>
              </a:p>
            </p:txBody>
          </p:sp>
          <p:sp>
            <p:nvSpPr>
              <p:cNvPr id="89" name="矩形 88"/>
              <p:cNvSpPr/>
              <p:nvPr/>
            </p:nvSpPr>
            <p:spPr>
              <a:xfrm>
                <a:off x="2686893" y="3022183"/>
                <a:ext cx="572593" cy="307777"/>
              </a:xfrm>
              <a:prstGeom prst="rect">
                <a:avLst/>
              </a:prstGeom>
            </p:spPr>
            <p:txBody>
              <a:bodyPr wrap="none">
                <a:spAutoFit/>
              </a:bodyPr>
              <a:lstStyle/>
              <a:p>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endParaRPr lang="zh-CN" altLang="en-US" sz="1400" dirty="0">
                  <a:solidFill>
                    <a:schemeClr val="bg1"/>
                  </a:solidFill>
                  <a:effectLst>
                    <a:outerShdw blurRad="38100" dist="38100" dir="2700000" algn="tl">
                      <a:srgbClr val="000000">
                        <a:alpha val="43137"/>
                      </a:srgbClr>
                    </a:outerShdw>
                  </a:effectLst>
                </a:endParaRPr>
              </a:p>
            </p:txBody>
          </p:sp>
        </p:grpSp>
      </p:grpSp>
      <p:sp>
        <p:nvSpPr>
          <p:cNvPr id="111" name="矩形 110"/>
          <p:cNvSpPr/>
          <p:nvPr/>
        </p:nvSpPr>
        <p:spPr>
          <a:xfrm>
            <a:off x="3272176" y="6330814"/>
            <a:ext cx="5677253" cy="646331"/>
          </a:xfrm>
          <a:prstGeom prst="rect">
            <a:avLst/>
          </a:prstGeom>
        </p:spPr>
        <p:txBody>
          <a:bodyPr wrap="square">
            <a:spAutoFit/>
          </a:bodyPr>
          <a:lstStyle/>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图为我国第一届、第十三届全国人民代表大会妇女代表和少数民族代表所占比例。</a:t>
            </a:r>
            <a:endParaRPr lang="en-US" altLang="zh-CN" sz="1200" dirty="0">
              <a:solidFill>
                <a:schemeClr val="tx1">
                  <a:lumMod val="65000"/>
                  <a:lumOff val="35000"/>
                </a:schemeClr>
              </a:solidFill>
              <a:latin typeface="楷体" panose="02010609060101010101" pitchFamily="49" charset="-122"/>
              <a:ea typeface="楷体" panose="02010609060101010101" pitchFamily="49" charset="-122"/>
            </a:endParaRPr>
          </a:p>
          <a:p>
            <a:pPr algn="ct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资料来源：</a:t>
            </a:r>
            <a:r>
              <a:rPr lang="en-US" altLang="zh-CN" sz="1200" dirty="0">
                <a:solidFill>
                  <a:schemeClr val="tx1">
                    <a:lumMod val="65000"/>
                    <a:lumOff val="35000"/>
                  </a:schemeClr>
                </a:solidFill>
                <a:latin typeface="楷体" panose="02010609060101010101" pitchFamily="49" charset="-122"/>
                <a:ea typeface="楷体" panose="02010609060101010101" pitchFamily="49" charset="-122"/>
              </a:rPr>
              <a:t>2021</a:t>
            </a:r>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版教材辅导课件</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a:p>
            <a:pPr algn="ct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grpSp>
        <p:nvGrpSpPr>
          <p:cNvPr id="112" name="组合 111"/>
          <p:cNvGrpSpPr/>
          <p:nvPr/>
        </p:nvGrpSpPr>
        <p:grpSpPr>
          <a:xfrm>
            <a:off x="5081448" y="1634950"/>
            <a:ext cx="2070596" cy="1028466"/>
            <a:chOff x="4989146" y="3015666"/>
            <a:chExt cx="2070596" cy="1028466"/>
          </a:xfrm>
          <a:effectLst>
            <a:outerShdw blurRad="50800" dist="38100" dir="2700000" algn="tl" rotWithShape="0">
              <a:prstClr val="black">
                <a:alpha val="40000"/>
              </a:prstClr>
            </a:outerShdw>
          </a:effectLst>
        </p:grpSpPr>
        <p:sp>
          <p:nvSpPr>
            <p:cNvPr id="113" name="矩形 112"/>
            <p:cNvSpPr/>
            <p:nvPr/>
          </p:nvSpPr>
          <p:spPr>
            <a:xfrm>
              <a:off x="4989146" y="3028469"/>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民</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14" name="矩形 113"/>
            <p:cNvSpPr/>
            <p:nvPr/>
          </p:nvSpPr>
          <p:spPr>
            <a:xfrm>
              <a:off x="6102429" y="3015666"/>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主</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15" name="组合 114"/>
            <p:cNvGrpSpPr/>
            <p:nvPr/>
          </p:nvGrpSpPr>
          <p:grpSpPr>
            <a:xfrm>
              <a:off x="5007437" y="3146053"/>
              <a:ext cx="2052305" cy="885279"/>
              <a:chOff x="976134" y="1968667"/>
              <a:chExt cx="2475821" cy="1067967"/>
            </a:xfrm>
          </p:grpSpPr>
          <p:grpSp>
            <p:nvGrpSpPr>
              <p:cNvPr id="116" name="组合 115"/>
              <p:cNvGrpSpPr/>
              <p:nvPr/>
            </p:nvGrpSpPr>
            <p:grpSpPr>
              <a:xfrm>
                <a:off x="976134" y="1968668"/>
                <a:ext cx="1074061" cy="1067966"/>
                <a:chOff x="3757697" y="1786978"/>
                <a:chExt cx="2093594" cy="2081713"/>
              </a:xfrm>
            </p:grpSpPr>
            <p:grpSp>
              <p:nvGrpSpPr>
                <p:cNvPr id="124" name="组合 123"/>
                <p:cNvGrpSpPr/>
                <p:nvPr/>
              </p:nvGrpSpPr>
              <p:grpSpPr>
                <a:xfrm>
                  <a:off x="3757697" y="1786978"/>
                  <a:ext cx="2093594" cy="2081713"/>
                  <a:chOff x="3757697" y="1786978"/>
                  <a:chExt cx="2093594" cy="2081713"/>
                </a:xfrm>
              </p:grpSpPr>
              <p:cxnSp>
                <p:nvCxnSpPr>
                  <p:cNvPr id="126" name="直接连接符 22"/>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23"/>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直接连接符 24"/>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9" name="矩形 128"/>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25" name="直接连接符 21"/>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2377895" y="1968667"/>
                <a:ext cx="1074060" cy="1067963"/>
                <a:chOff x="3757697" y="1786978"/>
                <a:chExt cx="2093594" cy="2081713"/>
              </a:xfrm>
            </p:grpSpPr>
            <p:grpSp>
              <p:nvGrpSpPr>
                <p:cNvPr id="118" name="组合 117"/>
                <p:cNvGrpSpPr/>
                <p:nvPr/>
              </p:nvGrpSpPr>
              <p:grpSpPr>
                <a:xfrm>
                  <a:off x="3757697" y="1786978"/>
                  <a:ext cx="2093594" cy="2081713"/>
                  <a:chOff x="3757697" y="1786978"/>
                  <a:chExt cx="2093594" cy="2081713"/>
                </a:xfrm>
              </p:grpSpPr>
              <p:cxnSp>
                <p:nvCxnSpPr>
                  <p:cNvPr id="120" name="直接连接符 1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接连接符 1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19" name="直接连接符 1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barn(inVertical)">
                                      <p:cBhvr>
                                        <p:cTn id="10" dur="500"/>
                                        <p:tgtEl>
                                          <p:spTgt spid="11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2"/>
                                        </p:tgtEl>
                                        <p:attrNameLst>
                                          <p:attrName>style.visibility</p:attrName>
                                        </p:attrNameLst>
                                      </p:cBhvr>
                                      <p:to>
                                        <p:strVal val="visible"/>
                                      </p:to>
                                    </p:set>
                                    <p:animEffect transition="in" filter="fade">
                                      <p:cBhvr>
                                        <p:cTn id="14"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112" name="组合 111"/>
          <p:cNvGrpSpPr/>
          <p:nvPr/>
        </p:nvGrpSpPr>
        <p:grpSpPr>
          <a:xfrm>
            <a:off x="5081448" y="1634950"/>
            <a:ext cx="2070596" cy="1028466"/>
            <a:chOff x="4989146" y="3015666"/>
            <a:chExt cx="2070596" cy="1028466"/>
          </a:xfrm>
          <a:effectLst>
            <a:outerShdw blurRad="50800" dist="38100" dir="2700000" algn="tl" rotWithShape="0">
              <a:prstClr val="black">
                <a:alpha val="40000"/>
              </a:prstClr>
            </a:outerShdw>
          </a:effectLst>
        </p:grpSpPr>
        <p:sp>
          <p:nvSpPr>
            <p:cNvPr id="113" name="矩形 112"/>
            <p:cNvSpPr/>
            <p:nvPr/>
          </p:nvSpPr>
          <p:spPr>
            <a:xfrm>
              <a:off x="4989146" y="3028469"/>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民</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14" name="矩形 113"/>
            <p:cNvSpPr/>
            <p:nvPr/>
          </p:nvSpPr>
          <p:spPr>
            <a:xfrm>
              <a:off x="6102429" y="3015666"/>
              <a:ext cx="957313" cy="1015663"/>
            </a:xfrm>
            <a:prstGeom prst="rect">
              <a:avLst/>
            </a:prstGeom>
          </p:spPr>
          <p:txBody>
            <a:bodyPr wrap="none">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主</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15" name="组合 114"/>
            <p:cNvGrpSpPr/>
            <p:nvPr/>
          </p:nvGrpSpPr>
          <p:grpSpPr>
            <a:xfrm>
              <a:off x="5007437" y="3146053"/>
              <a:ext cx="2052305" cy="885279"/>
              <a:chOff x="976134" y="1968667"/>
              <a:chExt cx="2475821" cy="1067967"/>
            </a:xfrm>
          </p:grpSpPr>
          <p:grpSp>
            <p:nvGrpSpPr>
              <p:cNvPr id="116" name="组合 115"/>
              <p:cNvGrpSpPr/>
              <p:nvPr/>
            </p:nvGrpSpPr>
            <p:grpSpPr>
              <a:xfrm>
                <a:off x="976134" y="1968668"/>
                <a:ext cx="1074061" cy="1067966"/>
                <a:chOff x="3757697" y="1786978"/>
                <a:chExt cx="2093594" cy="2081713"/>
              </a:xfrm>
            </p:grpSpPr>
            <p:grpSp>
              <p:nvGrpSpPr>
                <p:cNvPr id="124" name="组合 123"/>
                <p:cNvGrpSpPr/>
                <p:nvPr/>
              </p:nvGrpSpPr>
              <p:grpSpPr>
                <a:xfrm>
                  <a:off x="3757697" y="1786978"/>
                  <a:ext cx="2093594" cy="2081713"/>
                  <a:chOff x="3757697" y="1786978"/>
                  <a:chExt cx="2093594" cy="2081713"/>
                </a:xfrm>
              </p:grpSpPr>
              <p:cxnSp>
                <p:nvCxnSpPr>
                  <p:cNvPr id="126" name="直接连接符 22"/>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23"/>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直接连接符 24"/>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9" name="矩形 128"/>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25" name="直接连接符 21"/>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17" name="组合 116"/>
              <p:cNvGrpSpPr/>
              <p:nvPr/>
            </p:nvGrpSpPr>
            <p:grpSpPr>
              <a:xfrm>
                <a:off x="2377895" y="1968667"/>
                <a:ext cx="1074060" cy="1067963"/>
                <a:chOff x="3757697" y="1786978"/>
                <a:chExt cx="2093594" cy="2081713"/>
              </a:xfrm>
            </p:grpSpPr>
            <p:grpSp>
              <p:nvGrpSpPr>
                <p:cNvPr id="118" name="组合 117"/>
                <p:cNvGrpSpPr/>
                <p:nvPr/>
              </p:nvGrpSpPr>
              <p:grpSpPr>
                <a:xfrm>
                  <a:off x="3757697" y="1786978"/>
                  <a:ext cx="2093594" cy="2081713"/>
                  <a:chOff x="3757697" y="1786978"/>
                  <a:chExt cx="2093594" cy="2081713"/>
                </a:xfrm>
              </p:grpSpPr>
              <p:cxnSp>
                <p:nvCxnSpPr>
                  <p:cNvPr id="120" name="直接连接符 1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接连接符 1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119" name="直接连接符 1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54" name="组合 53"/>
          <p:cNvGrpSpPr/>
          <p:nvPr/>
        </p:nvGrpSpPr>
        <p:grpSpPr>
          <a:xfrm>
            <a:off x="1404863" y="2804918"/>
            <a:ext cx="9383301" cy="3507972"/>
            <a:chOff x="1058072" y="940443"/>
            <a:chExt cx="10075857" cy="4977114"/>
          </a:xfrm>
        </p:grpSpPr>
        <p:sp>
          <p:nvSpPr>
            <p:cNvPr id="55" name="矩形: 剪去对角 58"/>
            <p:cNvSpPr/>
            <p:nvPr/>
          </p:nvSpPr>
          <p:spPr>
            <a:xfrm>
              <a:off x="1058072" y="940443"/>
              <a:ext cx="10075857" cy="4977114"/>
            </a:xfrm>
            <a:prstGeom prst="snip2DiagRect">
              <a:avLst>
                <a:gd name="adj1" fmla="val 0"/>
                <a:gd name="adj2" fmla="val 9267"/>
              </a:avLst>
            </a:prstGeom>
            <a:gradFill>
              <a:gsLst>
                <a:gs pos="0">
                  <a:schemeClr val="bg1">
                    <a:alpha val="52000"/>
                  </a:schemeClr>
                </a:gs>
                <a:gs pos="63000">
                  <a:srgbClr val="FFFFFF"/>
                </a:gs>
                <a:gs pos="100000">
                  <a:schemeClr val="bg1">
                    <a:alpha val="16000"/>
                  </a:schemeClr>
                </a:gs>
              </a:gsLst>
              <a:lin ang="5400000" scaled="0"/>
            </a:gradFill>
            <a:ln w="6350">
              <a:gradFill flip="none" rotWithShape="1">
                <a:gsLst>
                  <a:gs pos="0">
                    <a:schemeClr val="bg1">
                      <a:lumMod val="95000"/>
                    </a:schemeClr>
                  </a:gs>
                  <a:gs pos="100000">
                    <a:schemeClr val="bg1">
                      <a:lumMod val="95000"/>
                      <a:alpha val="0"/>
                    </a:schemeClr>
                  </a:gs>
                </a:gsLst>
                <a:lin ang="96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文本框 55"/>
            <p:cNvSpPr txBox="1"/>
            <p:nvPr/>
          </p:nvSpPr>
          <p:spPr>
            <a:xfrm>
              <a:off x="1304367" y="1729146"/>
              <a:ext cx="9594674" cy="3444446"/>
            </a:xfrm>
            <a:prstGeom prst="rect">
              <a:avLst/>
            </a:prstGeom>
            <a:noFill/>
          </p:spPr>
          <p:txBody>
            <a:bodyPr wrap="square" rtlCol="0">
              <a:spAutoFit/>
            </a:bodyPr>
            <a:lstStyle/>
            <a:p>
              <a:pPr lvl="0">
                <a:lnSpc>
                  <a:spcPct val="150000"/>
                </a:lnSpc>
                <a:buClr>
                  <a:srgbClr val="ED7D31"/>
                </a:buClr>
              </a:pPr>
              <a:r>
                <a:rPr lang="zh-CN" altLang="en-US" sz="3200" dirty="0">
                  <a:solidFill>
                    <a:srgbClr val="C00000"/>
                  </a:solidFill>
                  <a:latin typeface="微软雅黑" panose="020B0503020204020204" pitchFamily="34" charset="-122"/>
                  <a:ea typeface="微软雅黑" panose="020B0503020204020204" pitchFamily="34" charset="-122"/>
                </a:rPr>
                <a:t>想一想，辩一辩：     </a:t>
              </a:r>
              <a:endParaRPr lang="en-US" altLang="zh-CN" sz="3200" dirty="0">
                <a:solidFill>
                  <a:srgbClr val="C00000"/>
                </a:solidFill>
                <a:latin typeface="微软雅黑" panose="020B0503020204020204" pitchFamily="34" charset="-122"/>
                <a:ea typeface="微软雅黑" panose="020B0503020204020204" pitchFamily="34" charset="-122"/>
              </a:endParaRPr>
            </a:p>
            <a:p>
              <a:pPr lvl="0">
                <a:lnSpc>
                  <a:spcPct val="150000"/>
                </a:lnSpc>
                <a:buClr>
                  <a:srgbClr val="ED7D31"/>
                </a:buClr>
              </a:pPr>
              <a:r>
                <a:rPr lang="zh-CN" altLang="en-US" sz="2000" dirty="0">
                  <a:solidFill>
                    <a:prstClr val="black"/>
                  </a:solidFill>
                  <a:latin typeface="微软雅黑" panose="020B0503020204020204" pitchFamily="34" charset="-122"/>
                  <a:ea typeface="微软雅黑" panose="020B0503020204020204" pitchFamily="34" charset="-122"/>
                </a:rPr>
                <a:t>       </a:t>
              </a:r>
              <a:r>
                <a:rPr lang="zh-CN" altLang="en-US" sz="2400" dirty="0">
                  <a:solidFill>
                    <a:prstClr val="black"/>
                  </a:solidFill>
                  <a:latin typeface="微软雅黑" panose="020B0503020204020204" pitchFamily="34" charset="-122"/>
                  <a:ea typeface="微软雅黑" panose="020B0503020204020204" pitchFamily="34" charset="-122"/>
                </a:rPr>
                <a:t>长期以来，以多党制、三权分立、竞争性的选举等为主要内容的西式民主一直被一些人认为是“人类历史的最终政体形式”、是“最优越最完美的民主模式”。你如何认识和评价这种观点？</a:t>
              </a:r>
              <a:endParaRPr lang="zh-CN" altLang="en-US" sz="2400" dirty="0">
                <a:solidFill>
                  <a:prstClr val="black"/>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2"/>
          <p:cNvSpPr txBox="1"/>
          <p:nvPr/>
        </p:nvSpPr>
        <p:spPr>
          <a:xfrm>
            <a:off x="577570" y="1615887"/>
            <a:ext cx="5207004" cy="523220"/>
          </a:xfrm>
          <a:prstGeom prst="rect">
            <a:avLst/>
          </a:prstGeom>
          <a:noFill/>
        </p:spPr>
        <p:txBody>
          <a:bodyPr wrap="square">
            <a:spAutoFit/>
          </a:bodyPr>
          <a:lstStyle/>
          <a:p>
            <a:r>
              <a:rPr lang="zh-CN" altLang="en-US" sz="2800" b="1" dirty="0"/>
              <a:t>（一）富强、民主、文明、和谐</a:t>
            </a:r>
            <a:endParaRPr lang="zh-CN" altLang="en-US" sz="2800" b="1" dirty="0"/>
          </a:p>
        </p:txBody>
      </p:sp>
      <p:sp>
        <p:nvSpPr>
          <p:cNvPr id="4" name="文本框 3"/>
          <p:cNvSpPr txBox="1"/>
          <p:nvPr/>
        </p:nvSpPr>
        <p:spPr>
          <a:xfrm>
            <a:off x="1858361" y="657274"/>
            <a:ext cx="6750566" cy="584775"/>
          </a:xfrm>
          <a:prstGeom prst="rect">
            <a:avLst/>
          </a:prstGeom>
          <a:noFill/>
        </p:spPr>
        <p:txBody>
          <a:bodyPr wrap="none" rtlCol="0" anchor="t">
            <a:spAutoFit/>
          </a:bodyPr>
          <a:lstStyle/>
          <a:p>
            <a:r>
              <a:rPr lang="zh-CN" altLang="en-US" sz="3200" b="1" kern="0" dirty="0">
                <a:latin typeface="+mj-lt"/>
                <a:cs typeface="+mn-ea"/>
                <a:sym typeface="+mn-lt"/>
              </a:rPr>
              <a:t>二、</a:t>
            </a:r>
            <a:r>
              <a:rPr lang="zh-CN" altLang="en-US" sz="3200" b="1" dirty="0">
                <a:solidFill>
                  <a:prstClr val="black">
                    <a:lumMod val="75000"/>
                    <a:lumOff val="25000"/>
                  </a:prstClr>
                </a:solidFill>
                <a:latin typeface="+mj-lt"/>
                <a:ea typeface="微软雅黑" panose="020B0503020204020204" pitchFamily="34" charset="-122"/>
              </a:rPr>
              <a:t>社会主义核心价值观的基本内容</a:t>
            </a:r>
            <a:endParaRPr lang="en-US" altLang="zh-CN" sz="3200" b="1" dirty="0">
              <a:solidFill>
                <a:prstClr val="black">
                  <a:lumMod val="75000"/>
                  <a:lumOff val="25000"/>
                </a:prstClr>
              </a:solidFill>
              <a:latin typeface="+mj-lt"/>
              <a:ea typeface="微软雅黑" panose="020B0503020204020204" pitchFamily="34" charset="-122"/>
            </a:endParaRPr>
          </a:p>
        </p:txBody>
      </p:sp>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40" name="矩形 39"/>
          <p:cNvSpPr/>
          <p:nvPr/>
        </p:nvSpPr>
        <p:spPr>
          <a:xfrm>
            <a:off x="2374974" y="3596251"/>
            <a:ext cx="8875031" cy="2796920"/>
          </a:xfrm>
          <a:prstGeom prst="rect">
            <a:avLst/>
          </a:prstGeom>
        </p:spPr>
        <p:txBody>
          <a:bodyPr wrap="square">
            <a:spAutoFit/>
          </a:bodyPr>
          <a:lstStyle/>
          <a:p>
            <a:pPr indent="539750" algn="just">
              <a:lnSpc>
                <a:spcPct val="150000"/>
              </a:lnSpc>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是社会进步的重要标志，也是社会主义现代化国家的重要特征。</a:t>
            </a:r>
            <a:r>
              <a:rPr lang="zh-CN" altLang="en-US" sz="2400" b="1" dirty="0">
                <a:solidFill>
                  <a:srgbClr val="C00000"/>
                </a:solidFill>
                <a:latin typeface="华文中宋" panose="02010600040101010101" pitchFamily="2" charset="-122"/>
                <a:ea typeface="华文中宋" panose="02010600040101010101" pitchFamily="2" charset="-122"/>
              </a:rPr>
              <a:t>对于国家，文明就是坚持正义：国家强大，不恃强凌弱；国家弱小，不欺软怕硬；国家有错，也不文过饰非。对于个人，文明就是外在有礼、内在友善。</a:t>
            </a:r>
            <a:endParaRPr lang="en-US" altLang="zh-CN" sz="2400" b="1" dirty="0">
              <a:solidFill>
                <a:srgbClr val="C00000"/>
              </a:solidFill>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accent1">
                    <a:lumMod val="75000"/>
                  </a:schemeClr>
                </a:solidFill>
                <a:latin typeface="华文中宋" panose="02010600040101010101" pitchFamily="2" charset="-122"/>
                <a:ea typeface="华文中宋" panose="02010600040101010101" pitchFamily="2" charset="-122"/>
              </a:rPr>
              <a:t>物质、政治、精神、社会、生态</a:t>
            </a:r>
            <a:endParaRPr lang="zh-CN" altLang="en-US" sz="2400" b="1" dirty="0">
              <a:solidFill>
                <a:schemeClr val="accent1">
                  <a:lumMod val="75000"/>
                </a:schemeClr>
              </a:solidFill>
              <a:latin typeface="华文中宋" panose="02010600040101010101" pitchFamily="2" charset="-122"/>
              <a:ea typeface="华文中宋" panose="02010600040101010101" pitchFamily="2" charset="-122"/>
            </a:endParaRPr>
          </a:p>
        </p:txBody>
      </p:sp>
      <p:grpSp>
        <p:nvGrpSpPr>
          <p:cNvPr id="41" name="组合 40"/>
          <p:cNvGrpSpPr/>
          <p:nvPr/>
        </p:nvGrpSpPr>
        <p:grpSpPr>
          <a:xfrm>
            <a:off x="1437099" y="2470285"/>
            <a:ext cx="2399514" cy="1125966"/>
            <a:chOff x="1703693" y="1206002"/>
            <a:chExt cx="2399514" cy="1125966"/>
          </a:xfrm>
        </p:grpSpPr>
        <p:grpSp>
          <p:nvGrpSpPr>
            <p:cNvPr id="42" name="组合 41"/>
            <p:cNvGrpSpPr/>
            <p:nvPr/>
          </p:nvGrpSpPr>
          <p:grpSpPr>
            <a:xfrm>
              <a:off x="1711233" y="1300170"/>
              <a:ext cx="2391974" cy="1031798"/>
              <a:chOff x="976134" y="1968667"/>
              <a:chExt cx="2475821" cy="1067967"/>
            </a:xfrm>
          </p:grpSpPr>
          <p:grpSp>
            <p:nvGrpSpPr>
              <p:cNvPr id="45" name="组合 44"/>
              <p:cNvGrpSpPr/>
              <p:nvPr/>
            </p:nvGrpSpPr>
            <p:grpSpPr>
              <a:xfrm>
                <a:off x="976134" y="1968668"/>
                <a:ext cx="1074061" cy="1067966"/>
                <a:chOff x="3757697" y="1786978"/>
                <a:chExt cx="2093594" cy="2081713"/>
              </a:xfrm>
            </p:grpSpPr>
            <p:grpSp>
              <p:nvGrpSpPr>
                <p:cNvPr id="53" name="组合 52"/>
                <p:cNvGrpSpPr/>
                <p:nvPr/>
              </p:nvGrpSpPr>
              <p:grpSpPr>
                <a:xfrm>
                  <a:off x="3757697" y="1786978"/>
                  <a:ext cx="2093594" cy="2081713"/>
                  <a:chOff x="3757697" y="1786978"/>
                  <a:chExt cx="2093594" cy="2081713"/>
                </a:xfrm>
              </p:grpSpPr>
              <p:cxnSp>
                <p:nvCxnSpPr>
                  <p:cNvPr id="55" name="直接连接符 50"/>
                  <p:cNvCxnSpPr/>
                  <p:nvPr/>
                </p:nvCxnSpPr>
                <p:spPr>
                  <a:xfrm flipH="1">
                    <a:off x="3769575" y="2827835"/>
                    <a:ext cx="208171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1"/>
                  <p:cNvCxnSpPr/>
                  <p:nvPr/>
                </p:nvCxnSpPr>
                <p:spPr>
                  <a:xfrm>
                    <a:off x="3781450" y="1807060"/>
                    <a:ext cx="2049579"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2"/>
                  <p:cNvCxnSpPr/>
                  <p:nvPr/>
                </p:nvCxnSpPr>
                <p:spPr>
                  <a:xfrm flipH="1">
                    <a:off x="3774167" y="1807060"/>
                    <a:ext cx="2021234"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3757697" y="1786978"/>
                    <a:ext cx="2081716" cy="208171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54" name="直接连接符 49"/>
                <p:cNvCxnSpPr/>
                <p:nvPr/>
              </p:nvCxnSpPr>
              <p:spPr>
                <a:xfrm>
                  <a:off x="4798551" y="1786978"/>
                  <a:ext cx="0" cy="20817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2377895" y="1968667"/>
                <a:ext cx="1074060" cy="1067963"/>
                <a:chOff x="3757697" y="1786978"/>
                <a:chExt cx="2093594" cy="2081713"/>
              </a:xfrm>
            </p:grpSpPr>
            <p:grpSp>
              <p:nvGrpSpPr>
                <p:cNvPr id="47" name="组合 46"/>
                <p:cNvGrpSpPr/>
                <p:nvPr/>
              </p:nvGrpSpPr>
              <p:grpSpPr>
                <a:xfrm>
                  <a:off x="3757697" y="1786978"/>
                  <a:ext cx="2093594" cy="2081713"/>
                  <a:chOff x="3757697" y="1786978"/>
                  <a:chExt cx="2093594" cy="2081713"/>
                </a:xfrm>
              </p:grpSpPr>
              <p:cxnSp>
                <p:nvCxnSpPr>
                  <p:cNvPr id="49" name="直接连接符 44"/>
                  <p:cNvCxnSpPr/>
                  <p:nvPr/>
                </p:nvCxnSpPr>
                <p:spPr>
                  <a:xfrm flipH="1">
                    <a:off x="3769575" y="2827835"/>
                    <a:ext cx="208171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5"/>
                  <p:cNvCxnSpPr/>
                  <p:nvPr/>
                </p:nvCxnSpPr>
                <p:spPr>
                  <a:xfrm>
                    <a:off x="3781450" y="1807060"/>
                    <a:ext cx="2049579"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46"/>
                  <p:cNvCxnSpPr/>
                  <p:nvPr/>
                </p:nvCxnSpPr>
                <p:spPr>
                  <a:xfrm flipH="1">
                    <a:off x="3774167" y="1807060"/>
                    <a:ext cx="2021234"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757697" y="1786978"/>
                    <a:ext cx="2081716" cy="208171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48" name="直接连接符 43"/>
                <p:cNvCxnSpPr/>
                <p:nvPr/>
              </p:nvCxnSpPr>
              <p:spPr>
                <a:xfrm>
                  <a:off x="4798551" y="1786978"/>
                  <a:ext cx="0" cy="20817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43" name="矩形 42"/>
            <p:cNvSpPr/>
            <p:nvPr/>
          </p:nvSpPr>
          <p:spPr>
            <a:xfrm>
              <a:off x="1703693" y="1206002"/>
              <a:ext cx="1034257" cy="1107996"/>
            </a:xfrm>
            <a:prstGeom prst="rect">
              <a:avLst/>
            </a:prstGeom>
          </p:spPr>
          <p:txBody>
            <a:bodyPr wrap="none">
              <a:spAutoFit/>
            </a:bodyPr>
            <a:lstStyle/>
            <a:p>
              <a:r>
                <a:rPr lang="zh-CN" altLang="en-US" sz="6600" b="1" dirty="0">
                  <a:solidFill>
                    <a:schemeClr val="tx1">
                      <a:lumMod val="85000"/>
                      <a:lumOff val="15000"/>
                    </a:schemeClr>
                  </a:solidFill>
                  <a:latin typeface="楷体" panose="02010609060101010101" pitchFamily="49" charset="-122"/>
                  <a:ea typeface="楷体" panose="02010609060101010101" pitchFamily="49" charset="-122"/>
                </a:rPr>
                <a:t>文</a:t>
              </a:r>
              <a:endParaRPr lang="zh-CN" altLang="en-US" sz="66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44" name="矩形 43"/>
            <p:cNvSpPr/>
            <p:nvPr/>
          </p:nvSpPr>
          <p:spPr>
            <a:xfrm>
              <a:off x="3036833" y="1220824"/>
              <a:ext cx="1034257" cy="1107996"/>
            </a:xfrm>
            <a:prstGeom prst="rect">
              <a:avLst/>
            </a:prstGeom>
          </p:spPr>
          <p:txBody>
            <a:bodyPr wrap="none">
              <a:spAutoFit/>
            </a:bodyPr>
            <a:lstStyle/>
            <a:p>
              <a:r>
                <a:rPr lang="zh-CN" altLang="en-US" sz="6600" b="1" dirty="0">
                  <a:solidFill>
                    <a:schemeClr val="tx1">
                      <a:lumMod val="85000"/>
                      <a:lumOff val="15000"/>
                    </a:schemeClr>
                  </a:solidFill>
                  <a:latin typeface="楷体" panose="02010609060101010101" pitchFamily="49" charset="-122"/>
                  <a:ea typeface="楷体" panose="02010609060101010101" pitchFamily="49" charset="-122"/>
                </a:rPr>
                <a:t>明</a:t>
              </a:r>
              <a:endParaRPr lang="zh-CN" altLang="en-US" sz="66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40" name="矩形 39"/>
          <p:cNvSpPr/>
          <p:nvPr/>
        </p:nvSpPr>
        <p:spPr>
          <a:xfrm>
            <a:off x="2374974" y="3596251"/>
            <a:ext cx="8875031" cy="2796920"/>
          </a:xfrm>
          <a:prstGeom prst="rect">
            <a:avLst/>
          </a:prstGeom>
        </p:spPr>
        <p:txBody>
          <a:bodyPr wrap="square">
            <a:spAutoFit/>
          </a:bodyPr>
          <a:lstStyle/>
          <a:p>
            <a:pPr indent="539750" algn="just">
              <a:lnSpc>
                <a:spcPct val="150000"/>
              </a:lnSpc>
            </a:pPr>
            <a:r>
              <a:rPr lang="zh-CN" altLang="en-US" sz="2400" b="1" dirty="0">
                <a:solidFill>
                  <a:schemeClr val="tx1">
                    <a:lumMod val="85000"/>
                    <a:lumOff val="15000"/>
                  </a:schemeClr>
                </a:solidFill>
                <a:latin typeface="华文中宋" panose="02010600040101010101" pitchFamily="2" charset="-122"/>
                <a:ea typeface="华文中宋" panose="02010600040101010101" pitchFamily="2" charset="-122"/>
              </a:rPr>
              <a:t>是社会进步的重要标志，也是社会主义现代化国家的重要特征。</a:t>
            </a:r>
            <a:r>
              <a:rPr lang="zh-CN" altLang="en-US" sz="2400" b="1" dirty="0">
                <a:solidFill>
                  <a:srgbClr val="C00000"/>
                </a:solidFill>
                <a:latin typeface="华文中宋" panose="02010600040101010101" pitchFamily="2" charset="-122"/>
                <a:ea typeface="华文中宋" panose="02010600040101010101" pitchFamily="2" charset="-122"/>
              </a:rPr>
              <a:t>对于国家，文明就是坚持正义：国家强大，不恃强凌弱；国家弱小，不欺软怕硬；国家有错，也不文过饰非。对于个人，文明就是外在有礼、内在友善。</a:t>
            </a:r>
            <a:endParaRPr lang="en-US" altLang="zh-CN" sz="2400" b="1" dirty="0">
              <a:solidFill>
                <a:srgbClr val="C00000"/>
              </a:solidFill>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accent1">
                    <a:lumMod val="75000"/>
                  </a:schemeClr>
                </a:solidFill>
                <a:latin typeface="华文中宋" panose="02010600040101010101" pitchFamily="2" charset="-122"/>
                <a:ea typeface="华文中宋" panose="02010600040101010101" pitchFamily="2" charset="-122"/>
              </a:rPr>
              <a:t>物质、政治、精神、社会、生态</a:t>
            </a:r>
            <a:endParaRPr lang="zh-CN" altLang="en-US" sz="2400" b="1" dirty="0">
              <a:solidFill>
                <a:schemeClr val="accent1">
                  <a:lumMod val="75000"/>
                </a:schemeClr>
              </a:solidFill>
              <a:latin typeface="华文中宋" panose="02010600040101010101" pitchFamily="2" charset="-122"/>
              <a:ea typeface="华文中宋" panose="02010600040101010101" pitchFamily="2" charset="-122"/>
            </a:endParaRPr>
          </a:p>
        </p:txBody>
      </p:sp>
      <p:grpSp>
        <p:nvGrpSpPr>
          <p:cNvPr id="41" name="组合 40"/>
          <p:cNvGrpSpPr/>
          <p:nvPr/>
        </p:nvGrpSpPr>
        <p:grpSpPr>
          <a:xfrm>
            <a:off x="1437099" y="2470285"/>
            <a:ext cx="2399514" cy="1125966"/>
            <a:chOff x="1703693" y="1206002"/>
            <a:chExt cx="2399514" cy="1125966"/>
          </a:xfrm>
        </p:grpSpPr>
        <p:grpSp>
          <p:nvGrpSpPr>
            <p:cNvPr id="42" name="组合 41"/>
            <p:cNvGrpSpPr/>
            <p:nvPr/>
          </p:nvGrpSpPr>
          <p:grpSpPr>
            <a:xfrm>
              <a:off x="1711233" y="1300170"/>
              <a:ext cx="2391974" cy="1031798"/>
              <a:chOff x="976134" y="1968667"/>
              <a:chExt cx="2475821" cy="1067967"/>
            </a:xfrm>
          </p:grpSpPr>
          <p:grpSp>
            <p:nvGrpSpPr>
              <p:cNvPr id="45" name="组合 44"/>
              <p:cNvGrpSpPr/>
              <p:nvPr/>
            </p:nvGrpSpPr>
            <p:grpSpPr>
              <a:xfrm>
                <a:off x="976134" y="1968668"/>
                <a:ext cx="1074061" cy="1067966"/>
                <a:chOff x="3757697" y="1786978"/>
                <a:chExt cx="2093594" cy="2081713"/>
              </a:xfrm>
            </p:grpSpPr>
            <p:grpSp>
              <p:nvGrpSpPr>
                <p:cNvPr id="53" name="组合 52"/>
                <p:cNvGrpSpPr/>
                <p:nvPr/>
              </p:nvGrpSpPr>
              <p:grpSpPr>
                <a:xfrm>
                  <a:off x="3757697" y="1786978"/>
                  <a:ext cx="2093594" cy="2081713"/>
                  <a:chOff x="3757697" y="1786978"/>
                  <a:chExt cx="2093594" cy="2081713"/>
                </a:xfrm>
              </p:grpSpPr>
              <p:cxnSp>
                <p:nvCxnSpPr>
                  <p:cNvPr id="55" name="直接连接符 50"/>
                  <p:cNvCxnSpPr/>
                  <p:nvPr/>
                </p:nvCxnSpPr>
                <p:spPr>
                  <a:xfrm flipH="1">
                    <a:off x="3769575" y="2827835"/>
                    <a:ext cx="208171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1"/>
                  <p:cNvCxnSpPr/>
                  <p:nvPr/>
                </p:nvCxnSpPr>
                <p:spPr>
                  <a:xfrm>
                    <a:off x="3781450" y="1807060"/>
                    <a:ext cx="2049579"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52"/>
                  <p:cNvCxnSpPr/>
                  <p:nvPr/>
                </p:nvCxnSpPr>
                <p:spPr>
                  <a:xfrm flipH="1">
                    <a:off x="3774167" y="1807060"/>
                    <a:ext cx="2021234"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3757697" y="1786978"/>
                    <a:ext cx="2081716" cy="208171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54" name="直接连接符 49"/>
                <p:cNvCxnSpPr/>
                <p:nvPr/>
              </p:nvCxnSpPr>
              <p:spPr>
                <a:xfrm>
                  <a:off x="4798551" y="1786978"/>
                  <a:ext cx="0" cy="20817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2377895" y="1968667"/>
                <a:ext cx="1074060" cy="1067963"/>
                <a:chOff x="3757697" y="1786978"/>
                <a:chExt cx="2093594" cy="2081713"/>
              </a:xfrm>
            </p:grpSpPr>
            <p:grpSp>
              <p:nvGrpSpPr>
                <p:cNvPr id="47" name="组合 46"/>
                <p:cNvGrpSpPr/>
                <p:nvPr/>
              </p:nvGrpSpPr>
              <p:grpSpPr>
                <a:xfrm>
                  <a:off x="3757697" y="1786978"/>
                  <a:ext cx="2093594" cy="2081713"/>
                  <a:chOff x="3757697" y="1786978"/>
                  <a:chExt cx="2093594" cy="2081713"/>
                </a:xfrm>
              </p:grpSpPr>
              <p:cxnSp>
                <p:nvCxnSpPr>
                  <p:cNvPr id="49" name="直接连接符 44"/>
                  <p:cNvCxnSpPr/>
                  <p:nvPr/>
                </p:nvCxnSpPr>
                <p:spPr>
                  <a:xfrm flipH="1">
                    <a:off x="3769575" y="2827835"/>
                    <a:ext cx="2081716"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5"/>
                  <p:cNvCxnSpPr/>
                  <p:nvPr/>
                </p:nvCxnSpPr>
                <p:spPr>
                  <a:xfrm>
                    <a:off x="3781450" y="1807060"/>
                    <a:ext cx="2049579"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46"/>
                  <p:cNvCxnSpPr/>
                  <p:nvPr/>
                </p:nvCxnSpPr>
                <p:spPr>
                  <a:xfrm flipH="1">
                    <a:off x="3774167" y="1807060"/>
                    <a:ext cx="2021234" cy="2009121"/>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3757697" y="1786978"/>
                    <a:ext cx="2081716" cy="208171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48" name="直接连接符 43"/>
                <p:cNvCxnSpPr/>
                <p:nvPr/>
              </p:nvCxnSpPr>
              <p:spPr>
                <a:xfrm>
                  <a:off x="4798551" y="1786978"/>
                  <a:ext cx="0" cy="20817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43" name="矩形 42"/>
            <p:cNvSpPr/>
            <p:nvPr/>
          </p:nvSpPr>
          <p:spPr>
            <a:xfrm>
              <a:off x="1703693" y="1206002"/>
              <a:ext cx="1034257" cy="1107996"/>
            </a:xfrm>
            <a:prstGeom prst="rect">
              <a:avLst/>
            </a:prstGeom>
          </p:spPr>
          <p:txBody>
            <a:bodyPr wrap="none">
              <a:spAutoFit/>
            </a:bodyPr>
            <a:lstStyle/>
            <a:p>
              <a:r>
                <a:rPr lang="zh-CN" altLang="en-US" sz="6600" b="1" dirty="0">
                  <a:solidFill>
                    <a:schemeClr val="tx1">
                      <a:lumMod val="85000"/>
                      <a:lumOff val="15000"/>
                    </a:schemeClr>
                  </a:solidFill>
                  <a:latin typeface="楷体" panose="02010609060101010101" pitchFamily="49" charset="-122"/>
                  <a:ea typeface="楷体" panose="02010609060101010101" pitchFamily="49" charset="-122"/>
                </a:rPr>
                <a:t>文</a:t>
              </a:r>
              <a:endParaRPr lang="zh-CN" altLang="en-US" sz="66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44" name="矩形 43"/>
            <p:cNvSpPr/>
            <p:nvPr/>
          </p:nvSpPr>
          <p:spPr>
            <a:xfrm>
              <a:off x="3036833" y="1220824"/>
              <a:ext cx="1034257" cy="1107996"/>
            </a:xfrm>
            <a:prstGeom prst="rect">
              <a:avLst/>
            </a:prstGeom>
          </p:spPr>
          <p:txBody>
            <a:bodyPr wrap="none">
              <a:spAutoFit/>
            </a:bodyPr>
            <a:lstStyle/>
            <a:p>
              <a:r>
                <a:rPr lang="zh-CN" altLang="en-US" sz="6600" b="1" dirty="0">
                  <a:solidFill>
                    <a:schemeClr val="tx1">
                      <a:lumMod val="85000"/>
                      <a:lumOff val="15000"/>
                    </a:schemeClr>
                  </a:solidFill>
                  <a:latin typeface="楷体" panose="02010609060101010101" pitchFamily="49" charset="-122"/>
                  <a:ea typeface="楷体" panose="02010609060101010101" pitchFamily="49" charset="-122"/>
                </a:rPr>
                <a:t>明</a:t>
              </a:r>
              <a:endParaRPr lang="zh-CN" altLang="en-US" sz="66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23065" y="1862567"/>
            <a:ext cx="7426411" cy="4476826"/>
            <a:chOff x="2323065" y="1954007"/>
            <a:chExt cx="7426411" cy="4476826"/>
          </a:xfrm>
        </p:grpSpPr>
        <p:sp>
          <p:nvSpPr>
            <p:cNvPr id="49" name="矩形 48"/>
            <p:cNvSpPr/>
            <p:nvPr/>
          </p:nvSpPr>
          <p:spPr>
            <a:xfrm>
              <a:off x="2323065" y="1954007"/>
              <a:ext cx="7426411" cy="44768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nvGrpSpPr>
            <p:cNvPr id="51" name="组合 50"/>
            <p:cNvGrpSpPr/>
            <p:nvPr/>
          </p:nvGrpSpPr>
          <p:grpSpPr>
            <a:xfrm>
              <a:off x="2688943" y="2145366"/>
              <a:ext cx="6757182" cy="1442323"/>
              <a:chOff x="2619852" y="991832"/>
              <a:chExt cx="6757182" cy="1442323"/>
            </a:xfrm>
          </p:grpSpPr>
          <p:grpSp>
            <p:nvGrpSpPr>
              <p:cNvPr id="52" name="组合 51"/>
              <p:cNvGrpSpPr/>
              <p:nvPr/>
            </p:nvGrpSpPr>
            <p:grpSpPr>
              <a:xfrm>
                <a:off x="6604001" y="1573632"/>
                <a:ext cx="2773033" cy="860523"/>
                <a:chOff x="9418967" y="1574800"/>
                <a:chExt cx="2773033" cy="860523"/>
              </a:xfrm>
            </p:grpSpPr>
            <p:grpSp>
              <p:nvGrpSpPr>
                <p:cNvPr id="56" name="组合 55"/>
                <p:cNvGrpSpPr/>
                <p:nvPr/>
              </p:nvGrpSpPr>
              <p:grpSpPr>
                <a:xfrm>
                  <a:off x="9418967" y="1574800"/>
                  <a:ext cx="1330814" cy="800100"/>
                  <a:chOff x="9418967" y="1574800"/>
                  <a:chExt cx="1330814" cy="800100"/>
                </a:xfrm>
              </p:grpSpPr>
              <p:sp>
                <p:nvSpPr>
                  <p:cNvPr id="100" name="矩形: 圆角 4"/>
                  <p:cNvSpPr/>
                  <p:nvPr/>
                </p:nvSpPr>
                <p:spPr>
                  <a:xfrm>
                    <a:off x="9418967" y="1574800"/>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p:cNvSpPr txBox="1"/>
                  <p:nvPr/>
                </p:nvSpPr>
                <p:spPr>
                  <a:xfrm>
                    <a:off x="9662624" y="1587500"/>
                    <a:ext cx="843501"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896</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9418967" y="1896586"/>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1949</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10861186" y="1587500"/>
                  <a:ext cx="1330814" cy="847823"/>
                  <a:chOff x="11014277" y="1556782"/>
                  <a:chExt cx="1330814" cy="847823"/>
                </a:xfrm>
              </p:grpSpPr>
              <p:sp>
                <p:nvSpPr>
                  <p:cNvPr id="58" name="矩形: 圆角 10"/>
                  <p:cNvSpPr/>
                  <p:nvPr/>
                </p:nvSpPr>
                <p:spPr>
                  <a:xfrm>
                    <a:off x="11014277" y="1556782"/>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文本框 97"/>
                  <p:cNvSpPr txBox="1"/>
                  <p:nvPr/>
                </p:nvSpPr>
                <p:spPr>
                  <a:xfrm>
                    <a:off x="11191467" y="2035273"/>
                    <a:ext cx="986167"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3327</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99" name="文本框 98"/>
                  <p:cNvSpPr txBox="1"/>
                  <p:nvPr/>
                </p:nvSpPr>
                <p:spPr>
                  <a:xfrm>
                    <a:off x="11014277" y="1649968"/>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2020</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
            <p:nvSpPr>
              <p:cNvPr id="53" name="church_274021"/>
              <p:cNvSpPr>
                <a:spLocks noChangeAspect="1"/>
              </p:cNvSpPr>
              <p:nvPr/>
            </p:nvSpPr>
            <p:spPr bwMode="auto">
              <a:xfrm>
                <a:off x="4343401" y="991832"/>
                <a:ext cx="1244600" cy="1242851"/>
              </a:xfrm>
              <a:custGeom>
                <a:avLst/>
                <a:gdLst>
                  <a:gd name="connsiteX0" fmla="*/ 303784 w 607576"/>
                  <a:gd name="connsiteY0" fmla="*/ 480259 h 606722"/>
                  <a:gd name="connsiteX1" fmla="*/ 278495 w 607576"/>
                  <a:gd name="connsiteY1" fmla="*/ 505602 h 606722"/>
                  <a:gd name="connsiteX2" fmla="*/ 278495 w 607576"/>
                  <a:gd name="connsiteY2" fmla="*/ 530855 h 606722"/>
                  <a:gd name="connsiteX3" fmla="*/ 329161 w 607576"/>
                  <a:gd name="connsiteY3" fmla="*/ 530855 h 606722"/>
                  <a:gd name="connsiteX4" fmla="*/ 329161 w 607576"/>
                  <a:gd name="connsiteY4" fmla="*/ 505602 h 606722"/>
                  <a:gd name="connsiteX5" fmla="*/ 303784 w 607576"/>
                  <a:gd name="connsiteY5" fmla="*/ 480259 h 606722"/>
                  <a:gd name="connsiteX6" fmla="*/ 126558 w 607576"/>
                  <a:gd name="connsiteY6" fmla="*/ 480259 h 606722"/>
                  <a:gd name="connsiteX7" fmla="*/ 101288 w 607576"/>
                  <a:gd name="connsiteY7" fmla="*/ 505602 h 606722"/>
                  <a:gd name="connsiteX8" fmla="*/ 101288 w 607576"/>
                  <a:gd name="connsiteY8" fmla="*/ 530855 h 606722"/>
                  <a:gd name="connsiteX9" fmla="*/ 151918 w 607576"/>
                  <a:gd name="connsiteY9" fmla="*/ 530855 h 606722"/>
                  <a:gd name="connsiteX10" fmla="*/ 151918 w 607576"/>
                  <a:gd name="connsiteY10" fmla="*/ 505602 h 606722"/>
                  <a:gd name="connsiteX11" fmla="*/ 126558 w 607576"/>
                  <a:gd name="connsiteY11" fmla="*/ 480259 h 606722"/>
                  <a:gd name="connsiteX12" fmla="*/ 303784 w 607576"/>
                  <a:gd name="connsiteY12" fmla="*/ 455006 h 606722"/>
                  <a:gd name="connsiteX13" fmla="*/ 354450 w 607576"/>
                  <a:gd name="connsiteY13" fmla="*/ 505602 h 606722"/>
                  <a:gd name="connsiteX14" fmla="*/ 354450 w 607576"/>
                  <a:gd name="connsiteY14" fmla="*/ 543570 h 606722"/>
                  <a:gd name="connsiteX15" fmla="*/ 341806 w 607576"/>
                  <a:gd name="connsiteY15" fmla="*/ 556197 h 606722"/>
                  <a:gd name="connsiteX16" fmla="*/ 265851 w 607576"/>
                  <a:gd name="connsiteY16" fmla="*/ 556197 h 606722"/>
                  <a:gd name="connsiteX17" fmla="*/ 253118 w 607576"/>
                  <a:gd name="connsiteY17" fmla="*/ 543570 h 606722"/>
                  <a:gd name="connsiteX18" fmla="*/ 253118 w 607576"/>
                  <a:gd name="connsiteY18" fmla="*/ 505602 h 606722"/>
                  <a:gd name="connsiteX19" fmla="*/ 303784 w 607576"/>
                  <a:gd name="connsiteY19" fmla="*/ 455006 h 606722"/>
                  <a:gd name="connsiteX20" fmla="*/ 126558 w 607576"/>
                  <a:gd name="connsiteY20" fmla="*/ 455006 h 606722"/>
                  <a:gd name="connsiteX21" fmla="*/ 177189 w 607576"/>
                  <a:gd name="connsiteY21" fmla="*/ 505602 h 606722"/>
                  <a:gd name="connsiteX22" fmla="*/ 177189 w 607576"/>
                  <a:gd name="connsiteY22" fmla="*/ 543570 h 606722"/>
                  <a:gd name="connsiteX23" fmla="*/ 164554 w 607576"/>
                  <a:gd name="connsiteY23" fmla="*/ 556197 h 606722"/>
                  <a:gd name="connsiteX24" fmla="*/ 88652 w 607576"/>
                  <a:gd name="connsiteY24" fmla="*/ 556197 h 606722"/>
                  <a:gd name="connsiteX25" fmla="*/ 75928 w 607576"/>
                  <a:gd name="connsiteY25" fmla="*/ 543570 h 606722"/>
                  <a:gd name="connsiteX26" fmla="*/ 75928 w 607576"/>
                  <a:gd name="connsiteY26" fmla="*/ 505602 h 606722"/>
                  <a:gd name="connsiteX27" fmla="*/ 126558 w 607576"/>
                  <a:gd name="connsiteY27" fmla="*/ 455006 h 606722"/>
                  <a:gd name="connsiteX28" fmla="*/ 25276 w 607576"/>
                  <a:gd name="connsiteY28" fmla="*/ 429780 h 606722"/>
                  <a:gd name="connsiteX29" fmla="*/ 25276 w 607576"/>
                  <a:gd name="connsiteY29" fmla="*/ 581394 h 606722"/>
                  <a:gd name="connsiteX30" fmla="*/ 405036 w 607576"/>
                  <a:gd name="connsiteY30" fmla="*/ 581394 h 606722"/>
                  <a:gd name="connsiteX31" fmla="*/ 405036 w 607576"/>
                  <a:gd name="connsiteY31" fmla="*/ 429780 h 606722"/>
                  <a:gd name="connsiteX32" fmla="*/ 493721 w 607576"/>
                  <a:gd name="connsiteY32" fmla="*/ 353879 h 606722"/>
                  <a:gd name="connsiteX33" fmla="*/ 480992 w 607576"/>
                  <a:gd name="connsiteY33" fmla="*/ 366508 h 606722"/>
                  <a:gd name="connsiteX34" fmla="*/ 493721 w 607576"/>
                  <a:gd name="connsiteY34" fmla="*/ 379225 h 606722"/>
                  <a:gd name="connsiteX35" fmla="*/ 506360 w 607576"/>
                  <a:gd name="connsiteY35" fmla="*/ 366508 h 606722"/>
                  <a:gd name="connsiteX36" fmla="*/ 493721 w 607576"/>
                  <a:gd name="connsiteY36" fmla="*/ 353879 h 606722"/>
                  <a:gd name="connsiteX37" fmla="*/ 94962 w 607576"/>
                  <a:gd name="connsiteY37" fmla="*/ 328645 h 606722"/>
                  <a:gd name="connsiteX38" fmla="*/ 38003 w 607576"/>
                  <a:gd name="connsiteY38" fmla="*/ 404452 h 606722"/>
                  <a:gd name="connsiteX39" fmla="*/ 405036 w 607576"/>
                  <a:gd name="connsiteY39" fmla="*/ 404452 h 606722"/>
                  <a:gd name="connsiteX40" fmla="*/ 405036 w 607576"/>
                  <a:gd name="connsiteY40" fmla="*/ 328645 h 606722"/>
                  <a:gd name="connsiteX41" fmla="*/ 493721 w 607576"/>
                  <a:gd name="connsiteY41" fmla="*/ 328623 h 606722"/>
                  <a:gd name="connsiteX42" fmla="*/ 531640 w 607576"/>
                  <a:gd name="connsiteY42" fmla="*/ 366508 h 606722"/>
                  <a:gd name="connsiteX43" fmla="*/ 493721 w 607576"/>
                  <a:gd name="connsiteY43" fmla="*/ 404481 h 606722"/>
                  <a:gd name="connsiteX44" fmla="*/ 455712 w 607576"/>
                  <a:gd name="connsiteY44" fmla="*/ 366508 h 606722"/>
                  <a:gd name="connsiteX45" fmla="*/ 493721 w 607576"/>
                  <a:gd name="connsiteY45" fmla="*/ 328623 h 606722"/>
                  <a:gd name="connsiteX46" fmla="*/ 430401 w 607576"/>
                  <a:gd name="connsiteY46" fmla="*/ 278077 h 606722"/>
                  <a:gd name="connsiteX47" fmla="*/ 430401 w 607576"/>
                  <a:gd name="connsiteY47" fmla="*/ 315847 h 606722"/>
                  <a:gd name="connsiteX48" fmla="*/ 430401 w 607576"/>
                  <a:gd name="connsiteY48" fmla="*/ 316025 h 606722"/>
                  <a:gd name="connsiteX49" fmla="*/ 430401 w 607576"/>
                  <a:gd name="connsiteY49" fmla="*/ 316114 h 606722"/>
                  <a:gd name="connsiteX50" fmla="*/ 430401 w 607576"/>
                  <a:gd name="connsiteY50" fmla="*/ 581394 h 606722"/>
                  <a:gd name="connsiteX51" fmla="*/ 556958 w 607576"/>
                  <a:gd name="connsiteY51" fmla="*/ 581394 h 606722"/>
                  <a:gd name="connsiteX52" fmla="*/ 556958 w 607576"/>
                  <a:gd name="connsiteY52" fmla="*/ 278077 h 606722"/>
                  <a:gd name="connsiteX53" fmla="*/ 493680 w 607576"/>
                  <a:gd name="connsiteY53" fmla="*/ 113932 h 606722"/>
                  <a:gd name="connsiteX54" fmla="*/ 414203 w 607576"/>
                  <a:gd name="connsiteY54" fmla="*/ 252749 h 606722"/>
                  <a:gd name="connsiteX55" fmla="*/ 573067 w 607576"/>
                  <a:gd name="connsiteY55" fmla="*/ 252749 h 606722"/>
                  <a:gd name="connsiteX56" fmla="*/ 493680 w 607576"/>
                  <a:gd name="connsiteY56" fmla="*/ 0 h 606722"/>
                  <a:gd name="connsiteX57" fmla="*/ 506318 w 607576"/>
                  <a:gd name="connsiteY57" fmla="*/ 12620 h 606722"/>
                  <a:gd name="connsiteX58" fmla="*/ 506318 w 607576"/>
                  <a:gd name="connsiteY58" fmla="*/ 25239 h 606722"/>
                  <a:gd name="connsiteX59" fmla="*/ 518956 w 607576"/>
                  <a:gd name="connsiteY59" fmla="*/ 25239 h 606722"/>
                  <a:gd name="connsiteX60" fmla="*/ 531594 w 607576"/>
                  <a:gd name="connsiteY60" fmla="*/ 37948 h 606722"/>
                  <a:gd name="connsiteX61" fmla="*/ 518956 w 607576"/>
                  <a:gd name="connsiteY61" fmla="*/ 50567 h 606722"/>
                  <a:gd name="connsiteX62" fmla="*/ 506318 w 607576"/>
                  <a:gd name="connsiteY62" fmla="*/ 50567 h 606722"/>
                  <a:gd name="connsiteX63" fmla="*/ 506318 w 607576"/>
                  <a:gd name="connsiteY63" fmla="*/ 85138 h 606722"/>
                  <a:gd name="connsiteX64" fmla="*/ 605908 w 607576"/>
                  <a:gd name="connsiteY64" fmla="*/ 259148 h 606722"/>
                  <a:gd name="connsiteX65" fmla="*/ 605908 w 607576"/>
                  <a:gd name="connsiteY65" fmla="*/ 271767 h 606722"/>
                  <a:gd name="connsiteX66" fmla="*/ 594872 w 607576"/>
                  <a:gd name="connsiteY66" fmla="*/ 278077 h 606722"/>
                  <a:gd name="connsiteX67" fmla="*/ 582234 w 607576"/>
                  <a:gd name="connsiteY67" fmla="*/ 278077 h 606722"/>
                  <a:gd name="connsiteX68" fmla="*/ 582234 w 607576"/>
                  <a:gd name="connsiteY68" fmla="*/ 594014 h 606722"/>
                  <a:gd name="connsiteX69" fmla="*/ 569596 w 607576"/>
                  <a:gd name="connsiteY69" fmla="*/ 606722 h 606722"/>
                  <a:gd name="connsiteX70" fmla="*/ 12638 w 607576"/>
                  <a:gd name="connsiteY70" fmla="*/ 606722 h 606722"/>
                  <a:gd name="connsiteX71" fmla="*/ 0 w 607576"/>
                  <a:gd name="connsiteY71" fmla="*/ 594014 h 606722"/>
                  <a:gd name="connsiteX72" fmla="*/ 0 w 607576"/>
                  <a:gd name="connsiteY72" fmla="*/ 417072 h 606722"/>
                  <a:gd name="connsiteX73" fmla="*/ 356 w 607576"/>
                  <a:gd name="connsiteY73" fmla="*/ 415472 h 606722"/>
                  <a:gd name="connsiteX74" fmla="*/ 801 w 607576"/>
                  <a:gd name="connsiteY74" fmla="*/ 413250 h 606722"/>
                  <a:gd name="connsiteX75" fmla="*/ 1958 w 607576"/>
                  <a:gd name="connsiteY75" fmla="*/ 410673 h 606722"/>
                  <a:gd name="connsiteX76" fmla="*/ 2581 w 607576"/>
                  <a:gd name="connsiteY76" fmla="*/ 409517 h 606722"/>
                  <a:gd name="connsiteX77" fmla="*/ 78497 w 607576"/>
                  <a:gd name="connsiteY77" fmla="*/ 308382 h 606722"/>
                  <a:gd name="connsiteX78" fmla="*/ 88643 w 607576"/>
                  <a:gd name="connsiteY78" fmla="*/ 303316 h 606722"/>
                  <a:gd name="connsiteX79" fmla="*/ 405036 w 607576"/>
                  <a:gd name="connsiteY79" fmla="*/ 303316 h 606722"/>
                  <a:gd name="connsiteX80" fmla="*/ 405036 w 607576"/>
                  <a:gd name="connsiteY80" fmla="*/ 278077 h 606722"/>
                  <a:gd name="connsiteX81" fmla="*/ 392398 w 607576"/>
                  <a:gd name="connsiteY81" fmla="*/ 278077 h 606722"/>
                  <a:gd name="connsiteX82" fmla="*/ 381451 w 607576"/>
                  <a:gd name="connsiteY82" fmla="*/ 271767 h 606722"/>
                  <a:gd name="connsiteX83" fmla="*/ 381362 w 607576"/>
                  <a:gd name="connsiteY83" fmla="*/ 259148 h 606722"/>
                  <a:gd name="connsiteX84" fmla="*/ 480953 w 607576"/>
                  <a:gd name="connsiteY84" fmla="*/ 85138 h 606722"/>
                  <a:gd name="connsiteX85" fmla="*/ 480953 w 607576"/>
                  <a:gd name="connsiteY85" fmla="*/ 50567 h 606722"/>
                  <a:gd name="connsiteX86" fmla="*/ 468315 w 607576"/>
                  <a:gd name="connsiteY86" fmla="*/ 50567 h 606722"/>
                  <a:gd name="connsiteX87" fmla="*/ 455677 w 607576"/>
                  <a:gd name="connsiteY87" fmla="*/ 37948 h 606722"/>
                  <a:gd name="connsiteX88" fmla="*/ 468315 w 607576"/>
                  <a:gd name="connsiteY88" fmla="*/ 25239 h 606722"/>
                  <a:gd name="connsiteX89" fmla="*/ 480953 w 607576"/>
                  <a:gd name="connsiteY89" fmla="*/ 25239 h 606722"/>
                  <a:gd name="connsiteX90" fmla="*/ 480953 w 607576"/>
                  <a:gd name="connsiteY90" fmla="*/ 12620 h 606722"/>
                  <a:gd name="connsiteX91" fmla="*/ 493680 w 607576"/>
                  <a:gd name="connsiteY9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576" h="606722">
                    <a:moveTo>
                      <a:pt x="303784" y="480259"/>
                    </a:moveTo>
                    <a:cubicBezTo>
                      <a:pt x="289893" y="480259"/>
                      <a:pt x="278495" y="491641"/>
                      <a:pt x="278495" y="505602"/>
                    </a:cubicBezTo>
                    <a:lnTo>
                      <a:pt x="278495" y="530855"/>
                    </a:lnTo>
                    <a:lnTo>
                      <a:pt x="329161" y="530855"/>
                    </a:lnTo>
                    <a:lnTo>
                      <a:pt x="329161" y="505602"/>
                    </a:lnTo>
                    <a:cubicBezTo>
                      <a:pt x="329161" y="491641"/>
                      <a:pt x="317764" y="480259"/>
                      <a:pt x="303784" y="480259"/>
                    </a:cubicBezTo>
                    <a:close/>
                    <a:moveTo>
                      <a:pt x="126558" y="480259"/>
                    </a:moveTo>
                    <a:cubicBezTo>
                      <a:pt x="112677" y="480259"/>
                      <a:pt x="101288" y="491641"/>
                      <a:pt x="101288" y="505602"/>
                    </a:cubicBezTo>
                    <a:lnTo>
                      <a:pt x="101288" y="530855"/>
                    </a:lnTo>
                    <a:lnTo>
                      <a:pt x="151918" y="530855"/>
                    </a:lnTo>
                    <a:lnTo>
                      <a:pt x="151918" y="505602"/>
                    </a:lnTo>
                    <a:cubicBezTo>
                      <a:pt x="151918" y="491641"/>
                      <a:pt x="140529" y="480259"/>
                      <a:pt x="126558" y="480259"/>
                    </a:cubicBezTo>
                    <a:close/>
                    <a:moveTo>
                      <a:pt x="303784" y="455006"/>
                    </a:moveTo>
                    <a:cubicBezTo>
                      <a:pt x="331744" y="455006"/>
                      <a:pt x="354450" y="477681"/>
                      <a:pt x="354450" y="505602"/>
                    </a:cubicBezTo>
                    <a:lnTo>
                      <a:pt x="354450" y="543570"/>
                    </a:lnTo>
                    <a:cubicBezTo>
                      <a:pt x="354450" y="550506"/>
                      <a:pt x="348840" y="556197"/>
                      <a:pt x="341806" y="556197"/>
                    </a:cubicBezTo>
                    <a:lnTo>
                      <a:pt x="265851" y="556197"/>
                    </a:lnTo>
                    <a:cubicBezTo>
                      <a:pt x="258817" y="556197"/>
                      <a:pt x="253118" y="550506"/>
                      <a:pt x="253118" y="543570"/>
                    </a:cubicBezTo>
                    <a:lnTo>
                      <a:pt x="253118" y="505602"/>
                    </a:lnTo>
                    <a:cubicBezTo>
                      <a:pt x="253118" y="477681"/>
                      <a:pt x="275913" y="455006"/>
                      <a:pt x="303784" y="455006"/>
                    </a:cubicBezTo>
                    <a:close/>
                    <a:moveTo>
                      <a:pt x="126558" y="455006"/>
                    </a:moveTo>
                    <a:cubicBezTo>
                      <a:pt x="154499" y="455006"/>
                      <a:pt x="177189" y="477681"/>
                      <a:pt x="177189" y="505602"/>
                    </a:cubicBezTo>
                    <a:lnTo>
                      <a:pt x="177189" y="543570"/>
                    </a:lnTo>
                    <a:cubicBezTo>
                      <a:pt x="177189" y="550506"/>
                      <a:pt x="171494" y="556197"/>
                      <a:pt x="164554" y="556197"/>
                    </a:cubicBezTo>
                    <a:lnTo>
                      <a:pt x="88652" y="556197"/>
                    </a:lnTo>
                    <a:cubicBezTo>
                      <a:pt x="81623" y="556197"/>
                      <a:pt x="75928" y="550506"/>
                      <a:pt x="75928" y="543570"/>
                    </a:cubicBezTo>
                    <a:lnTo>
                      <a:pt x="75928" y="505602"/>
                    </a:lnTo>
                    <a:cubicBezTo>
                      <a:pt x="75928" y="477681"/>
                      <a:pt x="98618" y="455006"/>
                      <a:pt x="126558" y="455006"/>
                    </a:cubicBezTo>
                    <a:close/>
                    <a:moveTo>
                      <a:pt x="25276" y="429780"/>
                    </a:moveTo>
                    <a:lnTo>
                      <a:pt x="25276" y="581394"/>
                    </a:lnTo>
                    <a:lnTo>
                      <a:pt x="405036" y="581394"/>
                    </a:lnTo>
                    <a:lnTo>
                      <a:pt x="405036" y="429780"/>
                    </a:lnTo>
                    <a:close/>
                    <a:moveTo>
                      <a:pt x="493721" y="353879"/>
                    </a:moveTo>
                    <a:cubicBezTo>
                      <a:pt x="486689" y="353879"/>
                      <a:pt x="480992" y="359571"/>
                      <a:pt x="480992" y="366508"/>
                    </a:cubicBezTo>
                    <a:cubicBezTo>
                      <a:pt x="480992" y="373533"/>
                      <a:pt x="486689" y="379225"/>
                      <a:pt x="493721" y="379225"/>
                    </a:cubicBezTo>
                    <a:cubicBezTo>
                      <a:pt x="500664" y="379225"/>
                      <a:pt x="506360" y="373533"/>
                      <a:pt x="506360" y="366508"/>
                    </a:cubicBezTo>
                    <a:cubicBezTo>
                      <a:pt x="506360" y="359571"/>
                      <a:pt x="500664" y="353879"/>
                      <a:pt x="493721" y="353879"/>
                    </a:cubicBezTo>
                    <a:close/>
                    <a:moveTo>
                      <a:pt x="94962" y="328645"/>
                    </a:moveTo>
                    <a:lnTo>
                      <a:pt x="38003" y="404452"/>
                    </a:lnTo>
                    <a:lnTo>
                      <a:pt x="405036" y="404452"/>
                    </a:lnTo>
                    <a:lnTo>
                      <a:pt x="405036" y="328645"/>
                    </a:lnTo>
                    <a:close/>
                    <a:moveTo>
                      <a:pt x="493721" y="328623"/>
                    </a:moveTo>
                    <a:cubicBezTo>
                      <a:pt x="514639" y="328623"/>
                      <a:pt x="531640" y="345609"/>
                      <a:pt x="531640" y="366508"/>
                    </a:cubicBezTo>
                    <a:cubicBezTo>
                      <a:pt x="531640" y="387495"/>
                      <a:pt x="514639" y="404481"/>
                      <a:pt x="493721" y="404481"/>
                    </a:cubicBezTo>
                    <a:cubicBezTo>
                      <a:pt x="472714" y="404481"/>
                      <a:pt x="455712" y="387495"/>
                      <a:pt x="455712" y="366508"/>
                    </a:cubicBezTo>
                    <a:cubicBezTo>
                      <a:pt x="455712" y="345609"/>
                      <a:pt x="472714" y="328623"/>
                      <a:pt x="493721" y="328623"/>
                    </a:cubicBezTo>
                    <a:close/>
                    <a:moveTo>
                      <a:pt x="430401" y="278077"/>
                    </a:moveTo>
                    <a:lnTo>
                      <a:pt x="430401" y="315847"/>
                    </a:lnTo>
                    <a:cubicBezTo>
                      <a:pt x="430401" y="315936"/>
                      <a:pt x="430401" y="315936"/>
                      <a:pt x="430401" y="316025"/>
                    </a:cubicBezTo>
                    <a:cubicBezTo>
                      <a:pt x="430401" y="316025"/>
                      <a:pt x="430401" y="316025"/>
                      <a:pt x="430401" y="316114"/>
                    </a:cubicBezTo>
                    <a:lnTo>
                      <a:pt x="430401" y="581394"/>
                    </a:lnTo>
                    <a:lnTo>
                      <a:pt x="556958" y="581394"/>
                    </a:lnTo>
                    <a:lnTo>
                      <a:pt x="556958" y="278077"/>
                    </a:lnTo>
                    <a:close/>
                    <a:moveTo>
                      <a:pt x="493680" y="113932"/>
                    </a:moveTo>
                    <a:lnTo>
                      <a:pt x="414203" y="252749"/>
                    </a:lnTo>
                    <a:lnTo>
                      <a:pt x="573067" y="252749"/>
                    </a:lnTo>
                    <a:close/>
                    <a:moveTo>
                      <a:pt x="493680" y="0"/>
                    </a:moveTo>
                    <a:cubicBezTo>
                      <a:pt x="500622" y="0"/>
                      <a:pt x="506318" y="5688"/>
                      <a:pt x="506318" y="12620"/>
                    </a:cubicBezTo>
                    <a:lnTo>
                      <a:pt x="506318" y="25239"/>
                    </a:lnTo>
                    <a:lnTo>
                      <a:pt x="518956" y="25239"/>
                    </a:lnTo>
                    <a:cubicBezTo>
                      <a:pt x="525987" y="25239"/>
                      <a:pt x="531594" y="30927"/>
                      <a:pt x="531594" y="37948"/>
                    </a:cubicBezTo>
                    <a:cubicBezTo>
                      <a:pt x="531594" y="44880"/>
                      <a:pt x="525987" y="50567"/>
                      <a:pt x="518956" y="50567"/>
                    </a:cubicBezTo>
                    <a:lnTo>
                      <a:pt x="506318" y="50567"/>
                    </a:lnTo>
                    <a:lnTo>
                      <a:pt x="506318" y="85138"/>
                    </a:lnTo>
                    <a:lnTo>
                      <a:pt x="605908" y="259148"/>
                    </a:lnTo>
                    <a:cubicBezTo>
                      <a:pt x="608133" y="263058"/>
                      <a:pt x="608133" y="267857"/>
                      <a:pt x="605908" y="271767"/>
                    </a:cubicBezTo>
                    <a:cubicBezTo>
                      <a:pt x="603594" y="275678"/>
                      <a:pt x="599411" y="278077"/>
                      <a:pt x="594872" y="278077"/>
                    </a:cubicBezTo>
                    <a:lnTo>
                      <a:pt x="582234" y="278077"/>
                    </a:lnTo>
                    <a:lnTo>
                      <a:pt x="582234" y="594014"/>
                    </a:lnTo>
                    <a:cubicBezTo>
                      <a:pt x="582234" y="601034"/>
                      <a:pt x="576627" y="606722"/>
                      <a:pt x="569596" y="606722"/>
                    </a:cubicBezTo>
                    <a:lnTo>
                      <a:pt x="12638" y="606722"/>
                    </a:lnTo>
                    <a:cubicBezTo>
                      <a:pt x="5696" y="606722"/>
                      <a:pt x="0" y="601034"/>
                      <a:pt x="0" y="594014"/>
                    </a:cubicBezTo>
                    <a:lnTo>
                      <a:pt x="0" y="417072"/>
                    </a:lnTo>
                    <a:cubicBezTo>
                      <a:pt x="0" y="416538"/>
                      <a:pt x="267" y="416094"/>
                      <a:pt x="356" y="415472"/>
                    </a:cubicBezTo>
                    <a:cubicBezTo>
                      <a:pt x="445" y="414761"/>
                      <a:pt x="534" y="413961"/>
                      <a:pt x="801" y="413250"/>
                    </a:cubicBezTo>
                    <a:cubicBezTo>
                      <a:pt x="1068" y="412361"/>
                      <a:pt x="1513" y="411473"/>
                      <a:pt x="1958" y="410673"/>
                    </a:cubicBezTo>
                    <a:cubicBezTo>
                      <a:pt x="2225" y="410317"/>
                      <a:pt x="2314" y="409873"/>
                      <a:pt x="2581" y="409517"/>
                    </a:cubicBezTo>
                    <a:lnTo>
                      <a:pt x="78497" y="308382"/>
                    </a:lnTo>
                    <a:cubicBezTo>
                      <a:pt x="80900" y="305183"/>
                      <a:pt x="84638" y="303316"/>
                      <a:pt x="88643" y="303316"/>
                    </a:cubicBezTo>
                    <a:lnTo>
                      <a:pt x="405036" y="303316"/>
                    </a:lnTo>
                    <a:lnTo>
                      <a:pt x="405036" y="278077"/>
                    </a:lnTo>
                    <a:lnTo>
                      <a:pt x="392398" y="278077"/>
                    </a:lnTo>
                    <a:cubicBezTo>
                      <a:pt x="387859" y="278077"/>
                      <a:pt x="383676" y="275678"/>
                      <a:pt x="381451" y="271767"/>
                    </a:cubicBezTo>
                    <a:cubicBezTo>
                      <a:pt x="379137" y="267857"/>
                      <a:pt x="379137" y="263058"/>
                      <a:pt x="381362" y="259148"/>
                    </a:cubicBezTo>
                    <a:lnTo>
                      <a:pt x="480953" y="85138"/>
                    </a:lnTo>
                    <a:lnTo>
                      <a:pt x="480953" y="50567"/>
                    </a:lnTo>
                    <a:lnTo>
                      <a:pt x="468315" y="50567"/>
                    </a:lnTo>
                    <a:cubicBezTo>
                      <a:pt x="461373" y="50567"/>
                      <a:pt x="455677" y="44880"/>
                      <a:pt x="455677" y="37948"/>
                    </a:cubicBezTo>
                    <a:cubicBezTo>
                      <a:pt x="455677" y="30927"/>
                      <a:pt x="461373" y="25239"/>
                      <a:pt x="468315" y="25239"/>
                    </a:cubicBezTo>
                    <a:lnTo>
                      <a:pt x="480953" y="25239"/>
                    </a:lnTo>
                    <a:lnTo>
                      <a:pt x="480953" y="12620"/>
                    </a:lnTo>
                    <a:cubicBezTo>
                      <a:pt x="480953" y="5688"/>
                      <a:pt x="486649" y="0"/>
                      <a:pt x="493680" y="0"/>
                    </a:cubicBezTo>
                    <a:close/>
                  </a:path>
                </a:pathLst>
              </a:custGeom>
              <a:solidFill>
                <a:srgbClr val="027159"/>
              </a:solidFill>
              <a:ln>
                <a:noFill/>
              </a:ln>
            </p:spPr>
          </p:sp>
          <p:sp>
            <p:nvSpPr>
              <p:cNvPr id="54" name="矩形 53"/>
              <p:cNvSpPr/>
              <p:nvPr/>
            </p:nvSpPr>
            <p:spPr>
              <a:xfrm>
                <a:off x="2619852" y="1866748"/>
                <a:ext cx="1723549" cy="400110"/>
              </a:xfrm>
              <a:prstGeom prst="rect">
                <a:avLst/>
              </a:prstGeom>
            </p:spPr>
            <p:txBody>
              <a:bodyPr wrap="none">
                <a:spAutoFit/>
              </a:bodyPr>
              <a:lstStyle/>
              <a:p>
                <a:r>
                  <a:rPr lang="zh-CN" altLang="en-US" sz="2000" b="1" dirty="0">
                    <a:solidFill>
                      <a:srgbClr val="027159"/>
                    </a:solidFill>
                    <a:latin typeface="微软雅黑" panose="020B0503020204020204" pitchFamily="34" charset="-122"/>
                    <a:ea typeface="微软雅黑" panose="020B0503020204020204" pitchFamily="34" charset="-122"/>
                  </a:rPr>
                  <a:t>文化馆（展）</a:t>
                </a:r>
                <a:endParaRPr lang="zh-CN" altLang="en-US" sz="2000" b="1" dirty="0">
                  <a:solidFill>
                    <a:srgbClr val="027159"/>
                  </a:solidFill>
                  <a:latin typeface="微软雅黑" panose="020B0503020204020204" pitchFamily="34" charset="-122"/>
                  <a:ea typeface="微软雅黑" panose="020B0503020204020204" pitchFamily="34" charset="-122"/>
                </a:endParaRPr>
              </a:p>
            </p:txBody>
          </p:sp>
          <p:cxnSp>
            <p:nvCxnSpPr>
              <p:cNvPr id="55" name="直接连接符 13"/>
              <p:cNvCxnSpPr/>
              <p:nvPr/>
            </p:nvCxnSpPr>
            <p:spPr>
              <a:xfrm>
                <a:off x="2619852" y="2312541"/>
                <a:ext cx="3793294" cy="0"/>
              </a:xfrm>
              <a:prstGeom prst="line">
                <a:avLst/>
              </a:prstGeom>
              <a:ln w="28575">
                <a:solidFill>
                  <a:srgbClr val="027159"/>
                </a:solidFill>
              </a:ln>
            </p:spPr>
            <p:style>
              <a:lnRef idx="1">
                <a:schemeClr val="accent1"/>
              </a:lnRef>
              <a:fillRef idx="0">
                <a:schemeClr val="accent1"/>
              </a:fillRef>
              <a:effectRef idx="0">
                <a:schemeClr val="accent1"/>
              </a:effectRef>
              <a:fontRef idx="minor">
                <a:schemeClr val="tx1"/>
              </a:fontRef>
            </p:style>
          </p:cxnSp>
        </p:grpSp>
        <p:grpSp>
          <p:nvGrpSpPr>
            <p:cNvPr id="103" name="组合 102"/>
            <p:cNvGrpSpPr/>
            <p:nvPr/>
          </p:nvGrpSpPr>
          <p:grpSpPr>
            <a:xfrm>
              <a:off x="2688943" y="3670115"/>
              <a:ext cx="6757182" cy="1283599"/>
              <a:chOff x="2619852" y="2494447"/>
              <a:chExt cx="6757182" cy="1283599"/>
            </a:xfrm>
          </p:grpSpPr>
          <p:grpSp>
            <p:nvGrpSpPr>
              <p:cNvPr id="104" name="组合 103"/>
              <p:cNvGrpSpPr/>
              <p:nvPr/>
            </p:nvGrpSpPr>
            <p:grpSpPr>
              <a:xfrm>
                <a:off x="6604001" y="2933496"/>
                <a:ext cx="2773033" cy="844550"/>
                <a:chOff x="9418967" y="1574800"/>
                <a:chExt cx="2773033" cy="844550"/>
              </a:xfrm>
            </p:grpSpPr>
            <p:grpSp>
              <p:nvGrpSpPr>
                <p:cNvPr id="108" name="组合 107"/>
                <p:cNvGrpSpPr/>
                <p:nvPr/>
              </p:nvGrpSpPr>
              <p:grpSpPr>
                <a:xfrm>
                  <a:off x="9418967" y="1574800"/>
                  <a:ext cx="1330814" cy="800100"/>
                  <a:chOff x="9418967" y="1574800"/>
                  <a:chExt cx="1330814" cy="800100"/>
                </a:xfrm>
              </p:grpSpPr>
              <p:sp>
                <p:nvSpPr>
                  <p:cNvPr id="113" name="矩形: 圆角 22"/>
                  <p:cNvSpPr/>
                  <p:nvPr/>
                </p:nvSpPr>
                <p:spPr>
                  <a:xfrm>
                    <a:off x="9418967" y="1574800"/>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p:cNvSpPr txBox="1"/>
                  <p:nvPr/>
                </p:nvSpPr>
                <p:spPr>
                  <a:xfrm>
                    <a:off x="9662624" y="1587500"/>
                    <a:ext cx="838691"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  55</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15" name="文本框 114"/>
                  <p:cNvSpPr txBox="1"/>
                  <p:nvPr/>
                </p:nvSpPr>
                <p:spPr>
                  <a:xfrm>
                    <a:off x="9418967" y="1896586"/>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1949</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09" name="组合 108"/>
                <p:cNvGrpSpPr/>
                <p:nvPr/>
              </p:nvGrpSpPr>
              <p:grpSpPr>
                <a:xfrm>
                  <a:off x="10861186" y="1587500"/>
                  <a:ext cx="1330814" cy="831850"/>
                  <a:chOff x="11014277" y="1556782"/>
                  <a:chExt cx="1330814" cy="831850"/>
                </a:xfrm>
              </p:grpSpPr>
              <p:sp>
                <p:nvSpPr>
                  <p:cNvPr id="110" name="矩形: 圆角 19"/>
                  <p:cNvSpPr/>
                  <p:nvPr/>
                </p:nvSpPr>
                <p:spPr>
                  <a:xfrm>
                    <a:off x="11014277" y="1556782"/>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文本框 110"/>
                  <p:cNvSpPr txBox="1"/>
                  <p:nvPr/>
                </p:nvSpPr>
                <p:spPr>
                  <a:xfrm>
                    <a:off x="11191467" y="2019300"/>
                    <a:ext cx="986167"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3203</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12" name="文本框 111"/>
                  <p:cNvSpPr txBox="1"/>
                  <p:nvPr/>
                </p:nvSpPr>
                <p:spPr>
                  <a:xfrm>
                    <a:off x="11014277" y="1649968"/>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2020</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
            <p:nvSpPr>
              <p:cNvPr id="105" name="library_182329"/>
              <p:cNvSpPr>
                <a:spLocks noChangeAspect="1"/>
              </p:cNvSpPr>
              <p:nvPr/>
            </p:nvSpPr>
            <p:spPr bwMode="auto">
              <a:xfrm>
                <a:off x="4414066" y="2494447"/>
                <a:ext cx="1173935" cy="1172162"/>
              </a:xfrm>
              <a:custGeom>
                <a:avLst/>
                <a:gdLst>
                  <a:gd name="connsiteX0" fmla="*/ 10147 w 607639"/>
                  <a:gd name="connsiteY0" fmla="*/ 586470 h 606722"/>
                  <a:gd name="connsiteX1" fmla="*/ 597492 w 607639"/>
                  <a:gd name="connsiteY1" fmla="*/ 586470 h 606722"/>
                  <a:gd name="connsiteX2" fmla="*/ 607639 w 607639"/>
                  <a:gd name="connsiteY2" fmla="*/ 596596 h 606722"/>
                  <a:gd name="connsiteX3" fmla="*/ 597492 w 607639"/>
                  <a:gd name="connsiteY3" fmla="*/ 606722 h 606722"/>
                  <a:gd name="connsiteX4" fmla="*/ 10147 w 607639"/>
                  <a:gd name="connsiteY4" fmla="*/ 606722 h 606722"/>
                  <a:gd name="connsiteX5" fmla="*/ 0 w 607639"/>
                  <a:gd name="connsiteY5" fmla="*/ 596596 h 606722"/>
                  <a:gd name="connsiteX6" fmla="*/ 10147 w 607639"/>
                  <a:gd name="connsiteY6" fmla="*/ 586470 h 606722"/>
                  <a:gd name="connsiteX7" fmla="*/ 192419 w 607639"/>
                  <a:gd name="connsiteY7" fmla="*/ 546036 h 606722"/>
                  <a:gd name="connsiteX8" fmla="*/ 415221 w 607639"/>
                  <a:gd name="connsiteY8" fmla="*/ 546036 h 606722"/>
                  <a:gd name="connsiteX9" fmla="*/ 425369 w 607639"/>
                  <a:gd name="connsiteY9" fmla="*/ 556162 h 606722"/>
                  <a:gd name="connsiteX10" fmla="*/ 415221 w 607639"/>
                  <a:gd name="connsiteY10" fmla="*/ 566288 h 606722"/>
                  <a:gd name="connsiteX11" fmla="*/ 192419 w 607639"/>
                  <a:gd name="connsiteY11" fmla="*/ 566288 h 606722"/>
                  <a:gd name="connsiteX12" fmla="*/ 182271 w 607639"/>
                  <a:gd name="connsiteY12" fmla="*/ 556162 h 606722"/>
                  <a:gd name="connsiteX13" fmla="*/ 192419 w 607639"/>
                  <a:gd name="connsiteY13" fmla="*/ 546036 h 606722"/>
                  <a:gd name="connsiteX14" fmla="*/ 303775 w 607639"/>
                  <a:gd name="connsiteY14" fmla="*/ 343795 h 606722"/>
                  <a:gd name="connsiteX15" fmla="*/ 381838 w 607639"/>
                  <a:gd name="connsiteY15" fmla="*/ 366988 h 606722"/>
                  <a:gd name="connsiteX16" fmla="*/ 384864 w 607639"/>
                  <a:gd name="connsiteY16" fmla="*/ 374186 h 606722"/>
                  <a:gd name="connsiteX17" fmla="*/ 384864 w 607639"/>
                  <a:gd name="connsiteY17" fmla="*/ 515742 h 606722"/>
                  <a:gd name="connsiteX18" fmla="*/ 374717 w 607639"/>
                  <a:gd name="connsiteY18" fmla="*/ 525783 h 606722"/>
                  <a:gd name="connsiteX19" fmla="*/ 364570 w 607639"/>
                  <a:gd name="connsiteY19" fmla="*/ 515742 h 606722"/>
                  <a:gd name="connsiteX20" fmla="*/ 364570 w 607639"/>
                  <a:gd name="connsiteY20" fmla="*/ 379073 h 606722"/>
                  <a:gd name="connsiteX21" fmla="*/ 313922 w 607639"/>
                  <a:gd name="connsiteY21" fmla="*/ 364411 h 606722"/>
                  <a:gd name="connsiteX22" fmla="*/ 313922 w 607639"/>
                  <a:gd name="connsiteY22" fmla="*/ 465180 h 606722"/>
                  <a:gd name="connsiteX23" fmla="*/ 324070 w 607639"/>
                  <a:gd name="connsiteY23" fmla="*/ 475310 h 606722"/>
                  <a:gd name="connsiteX24" fmla="*/ 313922 w 607639"/>
                  <a:gd name="connsiteY24" fmla="*/ 485351 h 606722"/>
                  <a:gd name="connsiteX25" fmla="*/ 313922 w 607639"/>
                  <a:gd name="connsiteY25" fmla="*/ 515742 h 606722"/>
                  <a:gd name="connsiteX26" fmla="*/ 303775 w 607639"/>
                  <a:gd name="connsiteY26" fmla="*/ 525783 h 606722"/>
                  <a:gd name="connsiteX27" fmla="*/ 293717 w 607639"/>
                  <a:gd name="connsiteY27" fmla="*/ 515742 h 606722"/>
                  <a:gd name="connsiteX28" fmla="*/ 293717 w 607639"/>
                  <a:gd name="connsiteY28" fmla="*/ 485351 h 606722"/>
                  <a:gd name="connsiteX29" fmla="*/ 283570 w 607639"/>
                  <a:gd name="connsiteY29" fmla="*/ 475310 h 606722"/>
                  <a:gd name="connsiteX30" fmla="*/ 293717 w 607639"/>
                  <a:gd name="connsiteY30" fmla="*/ 465180 h 606722"/>
                  <a:gd name="connsiteX31" fmla="*/ 293717 w 607639"/>
                  <a:gd name="connsiteY31" fmla="*/ 364411 h 606722"/>
                  <a:gd name="connsiteX32" fmla="*/ 243070 w 607639"/>
                  <a:gd name="connsiteY32" fmla="*/ 379073 h 606722"/>
                  <a:gd name="connsiteX33" fmla="*/ 243070 w 607639"/>
                  <a:gd name="connsiteY33" fmla="*/ 515742 h 606722"/>
                  <a:gd name="connsiteX34" fmla="*/ 232922 w 607639"/>
                  <a:gd name="connsiteY34" fmla="*/ 525783 h 606722"/>
                  <a:gd name="connsiteX35" fmla="*/ 222775 w 607639"/>
                  <a:gd name="connsiteY35" fmla="*/ 515742 h 606722"/>
                  <a:gd name="connsiteX36" fmla="*/ 222775 w 607639"/>
                  <a:gd name="connsiteY36" fmla="*/ 374186 h 606722"/>
                  <a:gd name="connsiteX37" fmla="*/ 225712 w 607639"/>
                  <a:gd name="connsiteY37" fmla="*/ 366988 h 606722"/>
                  <a:gd name="connsiteX38" fmla="*/ 303775 w 607639"/>
                  <a:gd name="connsiteY38" fmla="*/ 343795 h 606722"/>
                  <a:gd name="connsiteX39" fmla="*/ 486053 w 607639"/>
                  <a:gd name="connsiteY39" fmla="*/ 303350 h 606722"/>
                  <a:gd name="connsiteX40" fmla="*/ 486053 w 607639"/>
                  <a:gd name="connsiteY40" fmla="*/ 546028 h 606722"/>
                  <a:gd name="connsiteX41" fmla="*/ 526550 w 607639"/>
                  <a:gd name="connsiteY41" fmla="*/ 546028 h 606722"/>
                  <a:gd name="connsiteX42" fmla="*/ 526550 w 607639"/>
                  <a:gd name="connsiteY42" fmla="*/ 303350 h 606722"/>
                  <a:gd name="connsiteX43" fmla="*/ 81001 w 607639"/>
                  <a:gd name="connsiteY43" fmla="*/ 303350 h 606722"/>
                  <a:gd name="connsiteX44" fmla="*/ 81001 w 607639"/>
                  <a:gd name="connsiteY44" fmla="*/ 546028 h 606722"/>
                  <a:gd name="connsiteX45" fmla="*/ 121498 w 607639"/>
                  <a:gd name="connsiteY45" fmla="*/ 546028 h 606722"/>
                  <a:gd name="connsiteX46" fmla="*/ 121498 w 607639"/>
                  <a:gd name="connsiteY46" fmla="*/ 303350 h 606722"/>
                  <a:gd name="connsiteX47" fmla="*/ 50651 w 607639"/>
                  <a:gd name="connsiteY47" fmla="*/ 283179 h 606722"/>
                  <a:gd name="connsiteX48" fmla="*/ 556989 w 607639"/>
                  <a:gd name="connsiteY48" fmla="*/ 283179 h 606722"/>
                  <a:gd name="connsiteX49" fmla="*/ 567135 w 607639"/>
                  <a:gd name="connsiteY49" fmla="*/ 293309 h 606722"/>
                  <a:gd name="connsiteX50" fmla="*/ 556989 w 607639"/>
                  <a:gd name="connsiteY50" fmla="*/ 303350 h 606722"/>
                  <a:gd name="connsiteX51" fmla="*/ 546842 w 607639"/>
                  <a:gd name="connsiteY51" fmla="*/ 303350 h 606722"/>
                  <a:gd name="connsiteX52" fmla="*/ 546842 w 607639"/>
                  <a:gd name="connsiteY52" fmla="*/ 546028 h 606722"/>
                  <a:gd name="connsiteX53" fmla="*/ 556989 w 607639"/>
                  <a:gd name="connsiteY53" fmla="*/ 546028 h 606722"/>
                  <a:gd name="connsiteX54" fmla="*/ 567135 w 607639"/>
                  <a:gd name="connsiteY54" fmla="*/ 556158 h 606722"/>
                  <a:gd name="connsiteX55" fmla="*/ 556989 w 607639"/>
                  <a:gd name="connsiteY55" fmla="*/ 566288 h 606722"/>
                  <a:gd name="connsiteX56" fmla="*/ 455703 w 607639"/>
                  <a:gd name="connsiteY56" fmla="*/ 566288 h 606722"/>
                  <a:gd name="connsiteX57" fmla="*/ 445557 w 607639"/>
                  <a:gd name="connsiteY57" fmla="*/ 556158 h 606722"/>
                  <a:gd name="connsiteX58" fmla="*/ 455703 w 607639"/>
                  <a:gd name="connsiteY58" fmla="*/ 546028 h 606722"/>
                  <a:gd name="connsiteX59" fmla="*/ 465850 w 607639"/>
                  <a:gd name="connsiteY59" fmla="*/ 546028 h 606722"/>
                  <a:gd name="connsiteX60" fmla="*/ 465850 w 607639"/>
                  <a:gd name="connsiteY60" fmla="*/ 303350 h 606722"/>
                  <a:gd name="connsiteX61" fmla="*/ 141790 w 607639"/>
                  <a:gd name="connsiteY61" fmla="*/ 303350 h 606722"/>
                  <a:gd name="connsiteX62" fmla="*/ 141790 w 607639"/>
                  <a:gd name="connsiteY62" fmla="*/ 546028 h 606722"/>
                  <a:gd name="connsiteX63" fmla="*/ 151937 w 607639"/>
                  <a:gd name="connsiteY63" fmla="*/ 546028 h 606722"/>
                  <a:gd name="connsiteX64" fmla="*/ 161994 w 607639"/>
                  <a:gd name="connsiteY64" fmla="*/ 556158 h 606722"/>
                  <a:gd name="connsiteX65" fmla="*/ 151937 w 607639"/>
                  <a:gd name="connsiteY65" fmla="*/ 566288 h 606722"/>
                  <a:gd name="connsiteX66" fmla="*/ 50651 w 607639"/>
                  <a:gd name="connsiteY66" fmla="*/ 566288 h 606722"/>
                  <a:gd name="connsiteX67" fmla="*/ 40505 w 607639"/>
                  <a:gd name="connsiteY67" fmla="*/ 556158 h 606722"/>
                  <a:gd name="connsiteX68" fmla="*/ 50651 w 607639"/>
                  <a:gd name="connsiteY68" fmla="*/ 546028 h 606722"/>
                  <a:gd name="connsiteX69" fmla="*/ 60798 w 607639"/>
                  <a:gd name="connsiteY69" fmla="*/ 546028 h 606722"/>
                  <a:gd name="connsiteX70" fmla="*/ 60798 w 607639"/>
                  <a:gd name="connsiteY70" fmla="*/ 303350 h 606722"/>
                  <a:gd name="connsiteX71" fmla="*/ 50651 w 607639"/>
                  <a:gd name="connsiteY71" fmla="*/ 303350 h 606722"/>
                  <a:gd name="connsiteX72" fmla="*/ 40505 w 607639"/>
                  <a:gd name="connsiteY72" fmla="*/ 293309 h 606722"/>
                  <a:gd name="connsiteX73" fmla="*/ 50651 w 607639"/>
                  <a:gd name="connsiteY73" fmla="*/ 283179 h 606722"/>
                  <a:gd name="connsiteX74" fmla="*/ 243057 w 607639"/>
                  <a:gd name="connsiteY74" fmla="*/ 161727 h 606722"/>
                  <a:gd name="connsiteX75" fmla="*/ 243057 w 607639"/>
                  <a:gd name="connsiteY75" fmla="*/ 202249 h 606722"/>
                  <a:gd name="connsiteX76" fmla="*/ 263250 w 607639"/>
                  <a:gd name="connsiteY76" fmla="*/ 202249 h 606722"/>
                  <a:gd name="connsiteX77" fmla="*/ 263250 w 607639"/>
                  <a:gd name="connsiteY77" fmla="*/ 161727 h 606722"/>
                  <a:gd name="connsiteX78" fmla="*/ 141796 w 607639"/>
                  <a:gd name="connsiteY78" fmla="*/ 161727 h 606722"/>
                  <a:gd name="connsiteX79" fmla="*/ 141796 w 607639"/>
                  <a:gd name="connsiteY79" fmla="*/ 202249 h 606722"/>
                  <a:gd name="connsiteX80" fmla="*/ 161989 w 607639"/>
                  <a:gd name="connsiteY80" fmla="*/ 202249 h 606722"/>
                  <a:gd name="connsiteX81" fmla="*/ 161989 w 607639"/>
                  <a:gd name="connsiteY81" fmla="*/ 161727 h 606722"/>
                  <a:gd name="connsiteX82" fmla="*/ 445567 w 607639"/>
                  <a:gd name="connsiteY82" fmla="*/ 161727 h 606722"/>
                  <a:gd name="connsiteX83" fmla="*/ 445567 w 607639"/>
                  <a:gd name="connsiteY83" fmla="*/ 202249 h 606722"/>
                  <a:gd name="connsiteX84" fmla="*/ 465855 w 607639"/>
                  <a:gd name="connsiteY84" fmla="*/ 202249 h 606722"/>
                  <a:gd name="connsiteX85" fmla="*/ 465855 w 607639"/>
                  <a:gd name="connsiteY85" fmla="*/ 161727 h 606722"/>
                  <a:gd name="connsiteX86" fmla="*/ 344252 w 607639"/>
                  <a:gd name="connsiteY86" fmla="*/ 161727 h 606722"/>
                  <a:gd name="connsiteX87" fmla="*/ 344252 w 607639"/>
                  <a:gd name="connsiteY87" fmla="*/ 202249 h 606722"/>
                  <a:gd name="connsiteX88" fmla="*/ 364558 w 607639"/>
                  <a:gd name="connsiteY88" fmla="*/ 202249 h 606722"/>
                  <a:gd name="connsiteX89" fmla="*/ 364558 w 607639"/>
                  <a:gd name="connsiteY89" fmla="*/ 161727 h 606722"/>
                  <a:gd name="connsiteX90" fmla="*/ 435423 w 607639"/>
                  <a:gd name="connsiteY90" fmla="*/ 141554 h 606722"/>
                  <a:gd name="connsiteX91" fmla="*/ 475999 w 607639"/>
                  <a:gd name="connsiteY91" fmla="*/ 141554 h 606722"/>
                  <a:gd name="connsiteX92" fmla="*/ 486054 w 607639"/>
                  <a:gd name="connsiteY92" fmla="*/ 151685 h 606722"/>
                  <a:gd name="connsiteX93" fmla="*/ 486054 w 607639"/>
                  <a:gd name="connsiteY93" fmla="*/ 212291 h 606722"/>
                  <a:gd name="connsiteX94" fmla="*/ 475999 w 607639"/>
                  <a:gd name="connsiteY94" fmla="*/ 222422 h 606722"/>
                  <a:gd name="connsiteX95" fmla="*/ 435423 w 607639"/>
                  <a:gd name="connsiteY95" fmla="*/ 222422 h 606722"/>
                  <a:gd name="connsiteX96" fmla="*/ 425368 w 607639"/>
                  <a:gd name="connsiteY96" fmla="*/ 212291 h 606722"/>
                  <a:gd name="connsiteX97" fmla="*/ 425368 w 607639"/>
                  <a:gd name="connsiteY97" fmla="*/ 151685 h 606722"/>
                  <a:gd name="connsiteX98" fmla="*/ 435423 w 607639"/>
                  <a:gd name="connsiteY98" fmla="*/ 141554 h 606722"/>
                  <a:gd name="connsiteX99" fmla="*/ 232916 w 607639"/>
                  <a:gd name="connsiteY99" fmla="*/ 141554 h 606722"/>
                  <a:gd name="connsiteX100" fmla="*/ 273391 w 607639"/>
                  <a:gd name="connsiteY100" fmla="*/ 141554 h 606722"/>
                  <a:gd name="connsiteX101" fmla="*/ 283532 w 607639"/>
                  <a:gd name="connsiteY101" fmla="*/ 151685 h 606722"/>
                  <a:gd name="connsiteX102" fmla="*/ 283532 w 607639"/>
                  <a:gd name="connsiteY102" fmla="*/ 212291 h 606722"/>
                  <a:gd name="connsiteX103" fmla="*/ 273391 w 607639"/>
                  <a:gd name="connsiteY103" fmla="*/ 222422 h 606722"/>
                  <a:gd name="connsiteX104" fmla="*/ 232916 w 607639"/>
                  <a:gd name="connsiteY104" fmla="*/ 222422 h 606722"/>
                  <a:gd name="connsiteX105" fmla="*/ 222775 w 607639"/>
                  <a:gd name="connsiteY105" fmla="*/ 212291 h 606722"/>
                  <a:gd name="connsiteX106" fmla="*/ 222775 w 607639"/>
                  <a:gd name="connsiteY106" fmla="*/ 151685 h 606722"/>
                  <a:gd name="connsiteX107" fmla="*/ 232916 w 607639"/>
                  <a:gd name="connsiteY107" fmla="*/ 141554 h 606722"/>
                  <a:gd name="connsiteX108" fmla="*/ 131655 w 607639"/>
                  <a:gd name="connsiteY108" fmla="*/ 141554 h 606722"/>
                  <a:gd name="connsiteX109" fmla="*/ 172130 w 607639"/>
                  <a:gd name="connsiteY109" fmla="*/ 141554 h 606722"/>
                  <a:gd name="connsiteX110" fmla="*/ 182271 w 607639"/>
                  <a:gd name="connsiteY110" fmla="*/ 151685 h 606722"/>
                  <a:gd name="connsiteX111" fmla="*/ 182271 w 607639"/>
                  <a:gd name="connsiteY111" fmla="*/ 212291 h 606722"/>
                  <a:gd name="connsiteX112" fmla="*/ 172130 w 607639"/>
                  <a:gd name="connsiteY112" fmla="*/ 222422 h 606722"/>
                  <a:gd name="connsiteX113" fmla="*/ 131655 w 607639"/>
                  <a:gd name="connsiteY113" fmla="*/ 222422 h 606722"/>
                  <a:gd name="connsiteX114" fmla="*/ 121514 w 607639"/>
                  <a:gd name="connsiteY114" fmla="*/ 212291 h 606722"/>
                  <a:gd name="connsiteX115" fmla="*/ 121514 w 607639"/>
                  <a:gd name="connsiteY115" fmla="*/ 151685 h 606722"/>
                  <a:gd name="connsiteX116" fmla="*/ 131655 w 607639"/>
                  <a:gd name="connsiteY116" fmla="*/ 141554 h 606722"/>
                  <a:gd name="connsiteX117" fmla="*/ 334189 w 607639"/>
                  <a:gd name="connsiteY117" fmla="*/ 141554 h 606722"/>
                  <a:gd name="connsiteX118" fmla="*/ 374710 w 607639"/>
                  <a:gd name="connsiteY118" fmla="*/ 141554 h 606722"/>
                  <a:gd name="connsiteX119" fmla="*/ 384863 w 607639"/>
                  <a:gd name="connsiteY119" fmla="*/ 151685 h 606722"/>
                  <a:gd name="connsiteX120" fmla="*/ 384863 w 607639"/>
                  <a:gd name="connsiteY120" fmla="*/ 212291 h 606722"/>
                  <a:gd name="connsiteX121" fmla="*/ 374710 w 607639"/>
                  <a:gd name="connsiteY121" fmla="*/ 222422 h 606722"/>
                  <a:gd name="connsiteX122" fmla="*/ 334189 w 607639"/>
                  <a:gd name="connsiteY122" fmla="*/ 222422 h 606722"/>
                  <a:gd name="connsiteX123" fmla="*/ 324036 w 607639"/>
                  <a:gd name="connsiteY123" fmla="*/ 212291 h 606722"/>
                  <a:gd name="connsiteX124" fmla="*/ 324036 w 607639"/>
                  <a:gd name="connsiteY124" fmla="*/ 151685 h 606722"/>
                  <a:gd name="connsiteX125" fmla="*/ 334189 w 607639"/>
                  <a:gd name="connsiteY125" fmla="*/ 141554 h 606722"/>
                  <a:gd name="connsiteX126" fmla="*/ 293682 w 607639"/>
                  <a:gd name="connsiteY126" fmla="*/ 0 h 606722"/>
                  <a:gd name="connsiteX127" fmla="*/ 364530 w 607639"/>
                  <a:gd name="connsiteY127" fmla="*/ 0 h 606722"/>
                  <a:gd name="connsiteX128" fmla="*/ 374677 w 607639"/>
                  <a:gd name="connsiteY128" fmla="*/ 10130 h 606722"/>
                  <a:gd name="connsiteX129" fmla="*/ 374677 w 607639"/>
                  <a:gd name="connsiteY129" fmla="*/ 50563 h 606722"/>
                  <a:gd name="connsiteX130" fmla="*/ 364530 w 607639"/>
                  <a:gd name="connsiteY130" fmla="*/ 60693 h 606722"/>
                  <a:gd name="connsiteX131" fmla="*/ 324033 w 607639"/>
                  <a:gd name="connsiteY131" fmla="*/ 60693 h 606722"/>
                  <a:gd name="connsiteX132" fmla="*/ 313887 w 607639"/>
                  <a:gd name="connsiteY132" fmla="*/ 50563 h 606722"/>
                  <a:gd name="connsiteX133" fmla="*/ 324033 w 607639"/>
                  <a:gd name="connsiteY133" fmla="*/ 40433 h 606722"/>
                  <a:gd name="connsiteX134" fmla="*/ 354384 w 607639"/>
                  <a:gd name="connsiteY134" fmla="*/ 40433 h 606722"/>
                  <a:gd name="connsiteX135" fmla="*/ 354384 w 607639"/>
                  <a:gd name="connsiteY135" fmla="*/ 20261 h 606722"/>
                  <a:gd name="connsiteX136" fmla="*/ 303740 w 607639"/>
                  <a:gd name="connsiteY136" fmla="*/ 20261 h 606722"/>
                  <a:gd name="connsiteX137" fmla="*/ 303740 w 607639"/>
                  <a:gd name="connsiteY137" fmla="*/ 80865 h 606722"/>
                  <a:gd name="connsiteX138" fmla="*/ 536666 w 607639"/>
                  <a:gd name="connsiteY138" fmla="*/ 80865 h 606722"/>
                  <a:gd name="connsiteX139" fmla="*/ 546812 w 607639"/>
                  <a:gd name="connsiteY139" fmla="*/ 90995 h 606722"/>
                  <a:gd name="connsiteX140" fmla="*/ 546812 w 607639"/>
                  <a:gd name="connsiteY140" fmla="*/ 252726 h 606722"/>
                  <a:gd name="connsiteX141" fmla="*/ 536666 w 607639"/>
                  <a:gd name="connsiteY141" fmla="*/ 262856 h 606722"/>
                  <a:gd name="connsiteX142" fmla="*/ 526519 w 607639"/>
                  <a:gd name="connsiteY142" fmla="*/ 252726 h 606722"/>
                  <a:gd name="connsiteX143" fmla="*/ 526519 w 607639"/>
                  <a:gd name="connsiteY143" fmla="*/ 101126 h 606722"/>
                  <a:gd name="connsiteX144" fmla="*/ 80961 w 607639"/>
                  <a:gd name="connsiteY144" fmla="*/ 101126 h 606722"/>
                  <a:gd name="connsiteX145" fmla="*/ 80961 w 607639"/>
                  <a:gd name="connsiteY145" fmla="*/ 252726 h 606722"/>
                  <a:gd name="connsiteX146" fmla="*/ 70815 w 607639"/>
                  <a:gd name="connsiteY146" fmla="*/ 262856 h 606722"/>
                  <a:gd name="connsiteX147" fmla="*/ 60757 w 607639"/>
                  <a:gd name="connsiteY147" fmla="*/ 252726 h 606722"/>
                  <a:gd name="connsiteX148" fmla="*/ 60757 w 607639"/>
                  <a:gd name="connsiteY148" fmla="*/ 90995 h 606722"/>
                  <a:gd name="connsiteX149" fmla="*/ 70815 w 607639"/>
                  <a:gd name="connsiteY149" fmla="*/ 80865 h 606722"/>
                  <a:gd name="connsiteX150" fmla="*/ 283536 w 607639"/>
                  <a:gd name="connsiteY150" fmla="*/ 80865 h 606722"/>
                  <a:gd name="connsiteX151" fmla="*/ 283536 w 607639"/>
                  <a:gd name="connsiteY151" fmla="*/ 10130 h 606722"/>
                  <a:gd name="connsiteX152" fmla="*/ 293682 w 607639"/>
                  <a:gd name="connsiteY15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7639" h="606722">
                    <a:moveTo>
                      <a:pt x="10147" y="586470"/>
                    </a:moveTo>
                    <a:lnTo>
                      <a:pt x="597492" y="586470"/>
                    </a:lnTo>
                    <a:cubicBezTo>
                      <a:pt x="603100" y="586470"/>
                      <a:pt x="607639" y="591000"/>
                      <a:pt x="607639" y="596596"/>
                    </a:cubicBezTo>
                    <a:cubicBezTo>
                      <a:pt x="607639" y="602192"/>
                      <a:pt x="603100" y="606722"/>
                      <a:pt x="597492" y="606722"/>
                    </a:cubicBezTo>
                    <a:lnTo>
                      <a:pt x="10147" y="606722"/>
                    </a:lnTo>
                    <a:cubicBezTo>
                      <a:pt x="4539" y="606722"/>
                      <a:pt x="0" y="602192"/>
                      <a:pt x="0" y="596596"/>
                    </a:cubicBezTo>
                    <a:cubicBezTo>
                      <a:pt x="0" y="591000"/>
                      <a:pt x="4539" y="586470"/>
                      <a:pt x="10147" y="586470"/>
                    </a:cubicBezTo>
                    <a:close/>
                    <a:moveTo>
                      <a:pt x="192419" y="546036"/>
                    </a:moveTo>
                    <a:lnTo>
                      <a:pt x="415221" y="546036"/>
                    </a:lnTo>
                    <a:cubicBezTo>
                      <a:pt x="420829" y="546036"/>
                      <a:pt x="425369" y="550566"/>
                      <a:pt x="425369" y="556162"/>
                    </a:cubicBezTo>
                    <a:cubicBezTo>
                      <a:pt x="425369" y="561758"/>
                      <a:pt x="420829" y="566288"/>
                      <a:pt x="415221" y="566288"/>
                    </a:cubicBezTo>
                    <a:lnTo>
                      <a:pt x="192419" y="566288"/>
                    </a:lnTo>
                    <a:cubicBezTo>
                      <a:pt x="186811" y="566288"/>
                      <a:pt x="182271" y="561758"/>
                      <a:pt x="182271" y="556162"/>
                    </a:cubicBezTo>
                    <a:cubicBezTo>
                      <a:pt x="182271" y="550566"/>
                      <a:pt x="186811" y="546036"/>
                      <a:pt x="192419" y="546036"/>
                    </a:cubicBezTo>
                    <a:close/>
                    <a:moveTo>
                      <a:pt x="303775" y="343795"/>
                    </a:moveTo>
                    <a:cubicBezTo>
                      <a:pt x="357983" y="343795"/>
                      <a:pt x="380948" y="366099"/>
                      <a:pt x="381838" y="366988"/>
                    </a:cubicBezTo>
                    <a:cubicBezTo>
                      <a:pt x="383796" y="368943"/>
                      <a:pt x="384864" y="371520"/>
                      <a:pt x="384864" y="374186"/>
                    </a:cubicBezTo>
                    <a:lnTo>
                      <a:pt x="384864" y="515742"/>
                    </a:lnTo>
                    <a:cubicBezTo>
                      <a:pt x="384864" y="521251"/>
                      <a:pt x="380324" y="525783"/>
                      <a:pt x="374717" y="525783"/>
                    </a:cubicBezTo>
                    <a:cubicBezTo>
                      <a:pt x="369109" y="525783"/>
                      <a:pt x="364570" y="521251"/>
                      <a:pt x="364570" y="515742"/>
                    </a:cubicBezTo>
                    <a:lnTo>
                      <a:pt x="364570" y="379073"/>
                    </a:lnTo>
                    <a:cubicBezTo>
                      <a:pt x="358428" y="374808"/>
                      <a:pt x="342406" y="366188"/>
                      <a:pt x="313922" y="364411"/>
                    </a:cubicBezTo>
                    <a:lnTo>
                      <a:pt x="313922" y="465180"/>
                    </a:lnTo>
                    <a:cubicBezTo>
                      <a:pt x="319530" y="465180"/>
                      <a:pt x="324070" y="469712"/>
                      <a:pt x="324070" y="475310"/>
                    </a:cubicBezTo>
                    <a:cubicBezTo>
                      <a:pt x="324070" y="480819"/>
                      <a:pt x="319530" y="485351"/>
                      <a:pt x="313922" y="485351"/>
                    </a:cubicBezTo>
                    <a:lnTo>
                      <a:pt x="313922" y="515742"/>
                    </a:lnTo>
                    <a:cubicBezTo>
                      <a:pt x="313922" y="521251"/>
                      <a:pt x="309383" y="525783"/>
                      <a:pt x="303775" y="525783"/>
                    </a:cubicBezTo>
                    <a:cubicBezTo>
                      <a:pt x="298256" y="525783"/>
                      <a:pt x="293717" y="521251"/>
                      <a:pt x="293717" y="515742"/>
                    </a:cubicBezTo>
                    <a:lnTo>
                      <a:pt x="293717" y="485351"/>
                    </a:lnTo>
                    <a:cubicBezTo>
                      <a:pt x="288109" y="485351"/>
                      <a:pt x="283570" y="480819"/>
                      <a:pt x="283570" y="475310"/>
                    </a:cubicBezTo>
                    <a:cubicBezTo>
                      <a:pt x="283570" y="469712"/>
                      <a:pt x="288109" y="465180"/>
                      <a:pt x="293717" y="465180"/>
                    </a:cubicBezTo>
                    <a:lnTo>
                      <a:pt x="293717" y="364411"/>
                    </a:lnTo>
                    <a:cubicBezTo>
                      <a:pt x="265322" y="366188"/>
                      <a:pt x="249211" y="374808"/>
                      <a:pt x="243070" y="379073"/>
                    </a:cubicBezTo>
                    <a:lnTo>
                      <a:pt x="243070" y="515742"/>
                    </a:lnTo>
                    <a:cubicBezTo>
                      <a:pt x="243070" y="521251"/>
                      <a:pt x="238530" y="525783"/>
                      <a:pt x="232922" y="525783"/>
                    </a:cubicBezTo>
                    <a:cubicBezTo>
                      <a:pt x="227315" y="525783"/>
                      <a:pt x="222775" y="521251"/>
                      <a:pt x="222775" y="515742"/>
                    </a:cubicBezTo>
                    <a:lnTo>
                      <a:pt x="222775" y="374186"/>
                    </a:lnTo>
                    <a:cubicBezTo>
                      <a:pt x="222775" y="371520"/>
                      <a:pt x="223843" y="368943"/>
                      <a:pt x="225712" y="366988"/>
                    </a:cubicBezTo>
                    <a:cubicBezTo>
                      <a:pt x="226692" y="366099"/>
                      <a:pt x="249567" y="343795"/>
                      <a:pt x="303775" y="343795"/>
                    </a:cubicBezTo>
                    <a:close/>
                    <a:moveTo>
                      <a:pt x="486053" y="303350"/>
                    </a:moveTo>
                    <a:lnTo>
                      <a:pt x="486053" y="546028"/>
                    </a:lnTo>
                    <a:lnTo>
                      <a:pt x="526550" y="546028"/>
                    </a:lnTo>
                    <a:lnTo>
                      <a:pt x="526550" y="303350"/>
                    </a:lnTo>
                    <a:close/>
                    <a:moveTo>
                      <a:pt x="81001" y="303350"/>
                    </a:moveTo>
                    <a:lnTo>
                      <a:pt x="81001" y="546028"/>
                    </a:lnTo>
                    <a:lnTo>
                      <a:pt x="121498" y="546028"/>
                    </a:lnTo>
                    <a:lnTo>
                      <a:pt x="121498" y="303350"/>
                    </a:lnTo>
                    <a:close/>
                    <a:moveTo>
                      <a:pt x="50651" y="283179"/>
                    </a:moveTo>
                    <a:lnTo>
                      <a:pt x="556989" y="283179"/>
                    </a:lnTo>
                    <a:cubicBezTo>
                      <a:pt x="562596" y="283179"/>
                      <a:pt x="567135" y="287711"/>
                      <a:pt x="567135" y="293309"/>
                    </a:cubicBezTo>
                    <a:cubicBezTo>
                      <a:pt x="567135" y="298818"/>
                      <a:pt x="562596" y="303350"/>
                      <a:pt x="556989" y="303350"/>
                    </a:cubicBezTo>
                    <a:lnTo>
                      <a:pt x="546842" y="303350"/>
                    </a:lnTo>
                    <a:lnTo>
                      <a:pt x="546842" y="546028"/>
                    </a:lnTo>
                    <a:lnTo>
                      <a:pt x="556989" y="546028"/>
                    </a:lnTo>
                    <a:cubicBezTo>
                      <a:pt x="562596" y="546028"/>
                      <a:pt x="567135" y="550560"/>
                      <a:pt x="567135" y="556158"/>
                    </a:cubicBezTo>
                    <a:cubicBezTo>
                      <a:pt x="567135" y="561756"/>
                      <a:pt x="562596" y="566288"/>
                      <a:pt x="556989" y="566288"/>
                    </a:cubicBezTo>
                    <a:lnTo>
                      <a:pt x="455703" y="566288"/>
                    </a:lnTo>
                    <a:cubicBezTo>
                      <a:pt x="450096" y="566288"/>
                      <a:pt x="445557" y="561756"/>
                      <a:pt x="445557" y="556158"/>
                    </a:cubicBezTo>
                    <a:cubicBezTo>
                      <a:pt x="445557" y="550560"/>
                      <a:pt x="450096" y="546028"/>
                      <a:pt x="455703" y="546028"/>
                    </a:cubicBezTo>
                    <a:lnTo>
                      <a:pt x="465850" y="546028"/>
                    </a:lnTo>
                    <a:lnTo>
                      <a:pt x="465850" y="303350"/>
                    </a:lnTo>
                    <a:lnTo>
                      <a:pt x="141790" y="303350"/>
                    </a:lnTo>
                    <a:lnTo>
                      <a:pt x="141790" y="546028"/>
                    </a:lnTo>
                    <a:lnTo>
                      <a:pt x="151937" y="546028"/>
                    </a:lnTo>
                    <a:cubicBezTo>
                      <a:pt x="157455" y="546028"/>
                      <a:pt x="161994" y="550560"/>
                      <a:pt x="161994" y="556158"/>
                    </a:cubicBezTo>
                    <a:cubicBezTo>
                      <a:pt x="161994" y="561756"/>
                      <a:pt x="157455" y="566288"/>
                      <a:pt x="151937" y="566288"/>
                    </a:cubicBezTo>
                    <a:lnTo>
                      <a:pt x="50651" y="566288"/>
                    </a:lnTo>
                    <a:cubicBezTo>
                      <a:pt x="45044" y="566288"/>
                      <a:pt x="40505" y="561756"/>
                      <a:pt x="40505" y="556158"/>
                    </a:cubicBezTo>
                    <a:cubicBezTo>
                      <a:pt x="40505" y="550560"/>
                      <a:pt x="45044" y="546028"/>
                      <a:pt x="50651" y="546028"/>
                    </a:cubicBezTo>
                    <a:lnTo>
                      <a:pt x="60798" y="546028"/>
                    </a:lnTo>
                    <a:lnTo>
                      <a:pt x="60798" y="303350"/>
                    </a:lnTo>
                    <a:lnTo>
                      <a:pt x="50651" y="303350"/>
                    </a:lnTo>
                    <a:cubicBezTo>
                      <a:pt x="45044" y="303350"/>
                      <a:pt x="40505" y="298818"/>
                      <a:pt x="40505" y="293309"/>
                    </a:cubicBezTo>
                    <a:cubicBezTo>
                      <a:pt x="40505" y="287711"/>
                      <a:pt x="45044" y="283179"/>
                      <a:pt x="50651" y="283179"/>
                    </a:cubicBezTo>
                    <a:close/>
                    <a:moveTo>
                      <a:pt x="243057" y="161727"/>
                    </a:moveTo>
                    <a:lnTo>
                      <a:pt x="243057" y="202249"/>
                    </a:lnTo>
                    <a:lnTo>
                      <a:pt x="263250" y="202249"/>
                    </a:lnTo>
                    <a:lnTo>
                      <a:pt x="263250" y="161727"/>
                    </a:lnTo>
                    <a:close/>
                    <a:moveTo>
                      <a:pt x="141796" y="161727"/>
                    </a:moveTo>
                    <a:lnTo>
                      <a:pt x="141796" y="202249"/>
                    </a:lnTo>
                    <a:lnTo>
                      <a:pt x="161989" y="202249"/>
                    </a:lnTo>
                    <a:lnTo>
                      <a:pt x="161989" y="161727"/>
                    </a:lnTo>
                    <a:close/>
                    <a:moveTo>
                      <a:pt x="445567" y="161727"/>
                    </a:moveTo>
                    <a:lnTo>
                      <a:pt x="445567" y="202249"/>
                    </a:lnTo>
                    <a:lnTo>
                      <a:pt x="465855" y="202249"/>
                    </a:lnTo>
                    <a:lnTo>
                      <a:pt x="465855" y="161727"/>
                    </a:lnTo>
                    <a:close/>
                    <a:moveTo>
                      <a:pt x="344252" y="161727"/>
                    </a:moveTo>
                    <a:lnTo>
                      <a:pt x="344252" y="202249"/>
                    </a:lnTo>
                    <a:lnTo>
                      <a:pt x="364558" y="202249"/>
                    </a:lnTo>
                    <a:lnTo>
                      <a:pt x="364558" y="161727"/>
                    </a:lnTo>
                    <a:close/>
                    <a:moveTo>
                      <a:pt x="435423" y="141554"/>
                    </a:moveTo>
                    <a:lnTo>
                      <a:pt x="475999" y="141554"/>
                    </a:lnTo>
                    <a:cubicBezTo>
                      <a:pt x="481516" y="141554"/>
                      <a:pt x="486054" y="146086"/>
                      <a:pt x="486054" y="151685"/>
                    </a:cubicBezTo>
                    <a:lnTo>
                      <a:pt x="486054" y="212291"/>
                    </a:lnTo>
                    <a:cubicBezTo>
                      <a:pt x="486054" y="217890"/>
                      <a:pt x="481516" y="222422"/>
                      <a:pt x="475999" y="222422"/>
                    </a:cubicBezTo>
                    <a:lnTo>
                      <a:pt x="435423" y="222422"/>
                    </a:lnTo>
                    <a:cubicBezTo>
                      <a:pt x="429906" y="222422"/>
                      <a:pt x="425368" y="217890"/>
                      <a:pt x="425368" y="212291"/>
                    </a:cubicBezTo>
                    <a:lnTo>
                      <a:pt x="425368" y="151685"/>
                    </a:lnTo>
                    <a:cubicBezTo>
                      <a:pt x="425368" y="146086"/>
                      <a:pt x="429906" y="141554"/>
                      <a:pt x="435423" y="141554"/>
                    </a:cubicBezTo>
                    <a:close/>
                    <a:moveTo>
                      <a:pt x="232916" y="141554"/>
                    </a:moveTo>
                    <a:lnTo>
                      <a:pt x="273391" y="141554"/>
                    </a:lnTo>
                    <a:cubicBezTo>
                      <a:pt x="278995" y="141554"/>
                      <a:pt x="283532" y="146086"/>
                      <a:pt x="283532" y="151685"/>
                    </a:cubicBezTo>
                    <a:lnTo>
                      <a:pt x="283532" y="212291"/>
                    </a:lnTo>
                    <a:cubicBezTo>
                      <a:pt x="283532" y="217890"/>
                      <a:pt x="278995" y="222422"/>
                      <a:pt x="273391" y="222422"/>
                    </a:cubicBezTo>
                    <a:lnTo>
                      <a:pt x="232916" y="222422"/>
                    </a:lnTo>
                    <a:cubicBezTo>
                      <a:pt x="227312" y="222422"/>
                      <a:pt x="222775" y="217890"/>
                      <a:pt x="222775" y="212291"/>
                    </a:cubicBezTo>
                    <a:lnTo>
                      <a:pt x="222775" y="151685"/>
                    </a:lnTo>
                    <a:cubicBezTo>
                      <a:pt x="222775" y="146086"/>
                      <a:pt x="227312" y="141554"/>
                      <a:pt x="232916" y="141554"/>
                    </a:cubicBezTo>
                    <a:close/>
                    <a:moveTo>
                      <a:pt x="131655" y="141554"/>
                    </a:moveTo>
                    <a:lnTo>
                      <a:pt x="172130" y="141554"/>
                    </a:lnTo>
                    <a:cubicBezTo>
                      <a:pt x="177734" y="141554"/>
                      <a:pt x="182271" y="146086"/>
                      <a:pt x="182271" y="151685"/>
                    </a:cubicBezTo>
                    <a:lnTo>
                      <a:pt x="182271" y="212291"/>
                    </a:lnTo>
                    <a:cubicBezTo>
                      <a:pt x="182271" y="217890"/>
                      <a:pt x="177734" y="222422"/>
                      <a:pt x="172130" y="222422"/>
                    </a:cubicBezTo>
                    <a:lnTo>
                      <a:pt x="131655" y="222422"/>
                    </a:lnTo>
                    <a:cubicBezTo>
                      <a:pt x="126051" y="222422"/>
                      <a:pt x="121514" y="217890"/>
                      <a:pt x="121514" y="212291"/>
                    </a:cubicBezTo>
                    <a:lnTo>
                      <a:pt x="121514" y="151685"/>
                    </a:lnTo>
                    <a:cubicBezTo>
                      <a:pt x="121514" y="146086"/>
                      <a:pt x="126051" y="141554"/>
                      <a:pt x="131655" y="141554"/>
                    </a:cubicBezTo>
                    <a:close/>
                    <a:moveTo>
                      <a:pt x="334189" y="141554"/>
                    </a:moveTo>
                    <a:lnTo>
                      <a:pt x="374710" y="141554"/>
                    </a:lnTo>
                    <a:cubicBezTo>
                      <a:pt x="380321" y="141554"/>
                      <a:pt x="384863" y="146086"/>
                      <a:pt x="384863" y="151685"/>
                    </a:cubicBezTo>
                    <a:lnTo>
                      <a:pt x="384863" y="212291"/>
                    </a:lnTo>
                    <a:cubicBezTo>
                      <a:pt x="384863" y="217890"/>
                      <a:pt x="380321" y="222422"/>
                      <a:pt x="374710" y="222422"/>
                    </a:cubicBezTo>
                    <a:lnTo>
                      <a:pt x="334189" y="222422"/>
                    </a:lnTo>
                    <a:cubicBezTo>
                      <a:pt x="328578" y="222422"/>
                      <a:pt x="324036" y="217890"/>
                      <a:pt x="324036" y="212291"/>
                    </a:cubicBezTo>
                    <a:lnTo>
                      <a:pt x="324036" y="151685"/>
                    </a:lnTo>
                    <a:cubicBezTo>
                      <a:pt x="324036" y="146086"/>
                      <a:pt x="328578" y="141554"/>
                      <a:pt x="334189" y="141554"/>
                    </a:cubicBezTo>
                    <a:close/>
                    <a:moveTo>
                      <a:pt x="293682" y="0"/>
                    </a:moveTo>
                    <a:lnTo>
                      <a:pt x="364530" y="0"/>
                    </a:lnTo>
                    <a:cubicBezTo>
                      <a:pt x="370138" y="0"/>
                      <a:pt x="374677" y="4532"/>
                      <a:pt x="374677" y="10130"/>
                    </a:cubicBezTo>
                    <a:lnTo>
                      <a:pt x="374677" y="50563"/>
                    </a:lnTo>
                    <a:cubicBezTo>
                      <a:pt x="374677" y="56161"/>
                      <a:pt x="370138" y="60693"/>
                      <a:pt x="364530" y="60693"/>
                    </a:cubicBezTo>
                    <a:lnTo>
                      <a:pt x="324033" y="60693"/>
                    </a:lnTo>
                    <a:cubicBezTo>
                      <a:pt x="318426" y="60693"/>
                      <a:pt x="313887" y="56161"/>
                      <a:pt x="313887" y="50563"/>
                    </a:cubicBezTo>
                    <a:cubicBezTo>
                      <a:pt x="313887" y="44965"/>
                      <a:pt x="318426" y="40433"/>
                      <a:pt x="324033" y="40433"/>
                    </a:cubicBezTo>
                    <a:lnTo>
                      <a:pt x="354384" y="40433"/>
                    </a:lnTo>
                    <a:lnTo>
                      <a:pt x="354384" y="20261"/>
                    </a:lnTo>
                    <a:lnTo>
                      <a:pt x="303740" y="20261"/>
                    </a:lnTo>
                    <a:lnTo>
                      <a:pt x="303740" y="80865"/>
                    </a:lnTo>
                    <a:lnTo>
                      <a:pt x="536666" y="80865"/>
                    </a:lnTo>
                    <a:cubicBezTo>
                      <a:pt x="542273" y="80865"/>
                      <a:pt x="546812" y="85397"/>
                      <a:pt x="546812" y="90995"/>
                    </a:cubicBezTo>
                    <a:lnTo>
                      <a:pt x="546812" y="252726"/>
                    </a:lnTo>
                    <a:cubicBezTo>
                      <a:pt x="546812" y="258324"/>
                      <a:pt x="542273" y="262856"/>
                      <a:pt x="536666" y="262856"/>
                    </a:cubicBezTo>
                    <a:cubicBezTo>
                      <a:pt x="531058" y="262856"/>
                      <a:pt x="526519" y="258324"/>
                      <a:pt x="526519" y="252726"/>
                    </a:cubicBezTo>
                    <a:lnTo>
                      <a:pt x="526519" y="101126"/>
                    </a:lnTo>
                    <a:lnTo>
                      <a:pt x="80961" y="101126"/>
                    </a:lnTo>
                    <a:lnTo>
                      <a:pt x="80961" y="252726"/>
                    </a:lnTo>
                    <a:cubicBezTo>
                      <a:pt x="80961" y="258324"/>
                      <a:pt x="76422" y="262856"/>
                      <a:pt x="70815" y="262856"/>
                    </a:cubicBezTo>
                    <a:cubicBezTo>
                      <a:pt x="65296" y="262856"/>
                      <a:pt x="60757" y="258324"/>
                      <a:pt x="60757" y="252726"/>
                    </a:cubicBezTo>
                    <a:lnTo>
                      <a:pt x="60757" y="90995"/>
                    </a:lnTo>
                    <a:cubicBezTo>
                      <a:pt x="60757" y="85397"/>
                      <a:pt x="65296" y="80865"/>
                      <a:pt x="70815" y="80865"/>
                    </a:cubicBezTo>
                    <a:lnTo>
                      <a:pt x="283536" y="80865"/>
                    </a:lnTo>
                    <a:lnTo>
                      <a:pt x="283536" y="10130"/>
                    </a:lnTo>
                    <a:cubicBezTo>
                      <a:pt x="283536" y="4532"/>
                      <a:pt x="288075" y="0"/>
                      <a:pt x="293682" y="0"/>
                    </a:cubicBezTo>
                    <a:close/>
                  </a:path>
                </a:pathLst>
              </a:custGeom>
              <a:solidFill>
                <a:srgbClr val="027159"/>
              </a:solidFill>
              <a:ln>
                <a:noFill/>
              </a:ln>
            </p:spPr>
          </p:sp>
          <p:sp>
            <p:nvSpPr>
              <p:cNvPr id="106" name="矩形 105"/>
              <p:cNvSpPr/>
              <p:nvPr/>
            </p:nvSpPr>
            <p:spPr>
              <a:xfrm>
                <a:off x="2619852" y="3228945"/>
                <a:ext cx="954107" cy="400110"/>
              </a:xfrm>
              <a:prstGeom prst="rect">
                <a:avLst/>
              </a:prstGeom>
            </p:spPr>
            <p:txBody>
              <a:bodyPr wrap="none">
                <a:spAutoFit/>
              </a:bodyPr>
              <a:lstStyle/>
              <a:p>
                <a:r>
                  <a:rPr lang="zh-CN" altLang="en-US" sz="2000" b="1" dirty="0">
                    <a:solidFill>
                      <a:srgbClr val="027159"/>
                    </a:solidFill>
                    <a:latin typeface="微软雅黑" panose="020B0503020204020204" pitchFamily="34" charset="-122"/>
                    <a:ea typeface="微软雅黑" panose="020B0503020204020204" pitchFamily="34" charset="-122"/>
                  </a:rPr>
                  <a:t>图书馆</a:t>
                </a:r>
                <a:endParaRPr lang="zh-CN" altLang="en-US" sz="2000" b="1" dirty="0">
                  <a:solidFill>
                    <a:srgbClr val="027159"/>
                  </a:solidFill>
                  <a:latin typeface="微软雅黑" panose="020B0503020204020204" pitchFamily="34" charset="-122"/>
                  <a:ea typeface="微软雅黑" panose="020B0503020204020204" pitchFamily="34" charset="-122"/>
                </a:endParaRPr>
              </a:p>
            </p:txBody>
          </p:sp>
          <p:cxnSp>
            <p:nvCxnSpPr>
              <p:cNvPr id="107" name="直接连接符 41"/>
              <p:cNvCxnSpPr/>
              <p:nvPr/>
            </p:nvCxnSpPr>
            <p:spPr>
              <a:xfrm>
                <a:off x="2619852" y="3728503"/>
                <a:ext cx="3793294" cy="0"/>
              </a:xfrm>
              <a:prstGeom prst="line">
                <a:avLst/>
              </a:prstGeom>
              <a:ln w="28575">
                <a:solidFill>
                  <a:srgbClr val="027159"/>
                </a:solidFill>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nvGrpSpPr>
          <p:grpSpPr>
            <a:xfrm>
              <a:off x="2688943" y="5052112"/>
              <a:ext cx="6757182" cy="1239332"/>
              <a:chOff x="2619852" y="3898578"/>
              <a:chExt cx="6757182" cy="1239332"/>
            </a:xfrm>
          </p:grpSpPr>
          <p:grpSp>
            <p:nvGrpSpPr>
              <p:cNvPr id="117" name="组合 116"/>
              <p:cNvGrpSpPr/>
              <p:nvPr/>
            </p:nvGrpSpPr>
            <p:grpSpPr>
              <a:xfrm>
                <a:off x="6604001" y="4293360"/>
                <a:ext cx="2773033" cy="844550"/>
                <a:chOff x="9418967" y="1574800"/>
                <a:chExt cx="2773033" cy="844550"/>
              </a:xfrm>
            </p:grpSpPr>
            <p:grpSp>
              <p:nvGrpSpPr>
                <p:cNvPr id="121" name="组合 120"/>
                <p:cNvGrpSpPr/>
                <p:nvPr/>
              </p:nvGrpSpPr>
              <p:grpSpPr>
                <a:xfrm>
                  <a:off x="9418967" y="1574800"/>
                  <a:ext cx="1330814" cy="800100"/>
                  <a:chOff x="9418967" y="1574800"/>
                  <a:chExt cx="1330814" cy="800100"/>
                </a:xfrm>
              </p:grpSpPr>
              <p:sp>
                <p:nvSpPr>
                  <p:cNvPr id="126" name="矩形: 圆角 31"/>
                  <p:cNvSpPr/>
                  <p:nvPr/>
                </p:nvSpPr>
                <p:spPr>
                  <a:xfrm>
                    <a:off x="9418967" y="1574800"/>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文本框 126"/>
                  <p:cNvSpPr txBox="1"/>
                  <p:nvPr/>
                </p:nvSpPr>
                <p:spPr>
                  <a:xfrm>
                    <a:off x="9751524" y="1587500"/>
                    <a:ext cx="700833"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21</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28" name="文本框 127"/>
                  <p:cNvSpPr txBox="1"/>
                  <p:nvPr/>
                </p:nvSpPr>
                <p:spPr>
                  <a:xfrm>
                    <a:off x="9418967" y="1896586"/>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1949</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10861186" y="1587500"/>
                  <a:ext cx="1330814" cy="831850"/>
                  <a:chOff x="11014277" y="1556782"/>
                  <a:chExt cx="1330814" cy="831850"/>
                </a:xfrm>
              </p:grpSpPr>
              <p:sp>
                <p:nvSpPr>
                  <p:cNvPr id="123" name="矩形: 圆角 28"/>
                  <p:cNvSpPr/>
                  <p:nvPr/>
                </p:nvSpPr>
                <p:spPr>
                  <a:xfrm>
                    <a:off x="11014277" y="1556782"/>
                    <a:ext cx="1330814" cy="800100"/>
                  </a:xfrm>
                  <a:prstGeom prst="roundRect">
                    <a:avLst/>
                  </a:prstGeom>
                  <a:solidFill>
                    <a:schemeClr val="bg1"/>
                  </a:solidFill>
                  <a:ln>
                    <a:solidFill>
                      <a:srgbClr val="02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文本框 123"/>
                  <p:cNvSpPr txBox="1"/>
                  <p:nvPr/>
                </p:nvSpPr>
                <p:spPr>
                  <a:xfrm>
                    <a:off x="11191467" y="2019300"/>
                    <a:ext cx="986167" cy="369332"/>
                  </a:xfrm>
                  <a:prstGeom prst="rect">
                    <a:avLst/>
                  </a:prstGeom>
                  <a:noFill/>
                </p:spPr>
                <p:txBody>
                  <a:bodyPr wrap="none" rtlCol="0">
                    <a:spAutoFit/>
                  </a:bodyPr>
                  <a:lstStyle/>
                  <a:p>
                    <a:r>
                      <a:rPr lang="en-US" altLang="zh-CN" b="1" dirty="0">
                        <a:solidFill>
                          <a:srgbClr val="027159"/>
                        </a:solidFill>
                        <a:latin typeface="微软雅黑" panose="020B0503020204020204" pitchFamily="34" charset="-122"/>
                        <a:ea typeface="微软雅黑" panose="020B0503020204020204" pitchFamily="34" charset="-122"/>
                      </a:rPr>
                      <a:t>3510</a:t>
                    </a:r>
                    <a:r>
                      <a:rPr lang="zh-CN" altLang="en-US" b="1" dirty="0">
                        <a:solidFill>
                          <a:srgbClr val="027159"/>
                        </a:solidFill>
                        <a:latin typeface="微软雅黑" panose="020B0503020204020204" pitchFamily="34" charset="-122"/>
                        <a:ea typeface="微软雅黑" panose="020B0503020204020204" pitchFamily="34" charset="-122"/>
                      </a:rPr>
                      <a:t>个</a:t>
                    </a:r>
                    <a:endParaRPr lang="zh-CN" altLang="en-US" b="1" dirty="0">
                      <a:solidFill>
                        <a:srgbClr val="027159"/>
                      </a:solidFill>
                      <a:latin typeface="微软雅黑" panose="020B0503020204020204" pitchFamily="34" charset="-122"/>
                      <a:ea typeface="微软雅黑" panose="020B0503020204020204" pitchFamily="34" charset="-122"/>
                    </a:endParaRPr>
                  </a:p>
                </p:txBody>
              </p:sp>
              <p:sp>
                <p:nvSpPr>
                  <p:cNvPr id="125" name="文本框 124"/>
                  <p:cNvSpPr txBox="1"/>
                  <p:nvPr/>
                </p:nvSpPr>
                <p:spPr>
                  <a:xfrm>
                    <a:off x="11014277" y="1649968"/>
                    <a:ext cx="1330814" cy="369332"/>
                  </a:xfrm>
                  <a:prstGeom prst="rect">
                    <a:avLst/>
                  </a:prstGeom>
                  <a:solidFill>
                    <a:srgbClr val="027159"/>
                  </a:solidFill>
                  <a:ln>
                    <a:solidFill>
                      <a:srgbClr val="027159"/>
                    </a:solidFill>
                  </a:ln>
                </p:spPr>
                <p:txBody>
                  <a:bodyPr wrap="none" rtlCol="0">
                    <a:spAutoFit/>
                  </a:bodyPr>
                  <a:lstStyle/>
                  <a:p>
                    <a:r>
                      <a:rPr lang="en-US" altLang="zh-CN" b="1" dirty="0">
                        <a:solidFill>
                          <a:schemeClr val="bg1"/>
                        </a:solidFill>
                        <a:latin typeface="微软雅黑" panose="020B0503020204020204" pitchFamily="34" charset="-122"/>
                        <a:ea typeface="微软雅黑" panose="020B0503020204020204" pitchFamily="34" charset="-122"/>
                      </a:rPr>
                      <a:t>   2020</a:t>
                    </a:r>
                    <a:r>
                      <a:rPr lang="zh-CN" altLang="en-US" b="1" dirty="0">
                        <a:solidFill>
                          <a:schemeClr val="bg1"/>
                        </a:solidFill>
                        <a:latin typeface="微软雅黑" panose="020B0503020204020204" pitchFamily="34" charset="-122"/>
                        <a:ea typeface="微软雅黑" panose="020B0503020204020204" pitchFamily="34" charset="-122"/>
                      </a:rPr>
                      <a:t>年  </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grpSp>
          <p:sp>
            <p:nvSpPr>
              <p:cNvPr id="118" name="museum-building_28539"/>
              <p:cNvSpPr>
                <a:spLocks noChangeAspect="1"/>
              </p:cNvSpPr>
              <p:nvPr/>
            </p:nvSpPr>
            <p:spPr bwMode="auto">
              <a:xfrm>
                <a:off x="4414066" y="3898578"/>
                <a:ext cx="1236029" cy="1080144"/>
              </a:xfrm>
              <a:custGeom>
                <a:avLst/>
                <a:gdLst>
                  <a:gd name="connsiteX0" fmla="*/ 31019 w 605046"/>
                  <a:gd name="connsiteY0" fmla="*/ 483296 h 528740"/>
                  <a:gd name="connsiteX1" fmla="*/ 573764 w 605046"/>
                  <a:gd name="connsiteY1" fmla="*/ 483296 h 528740"/>
                  <a:gd name="connsiteX2" fmla="*/ 584088 w 605046"/>
                  <a:gd name="connsiteY2" fmla="*/ 493618 h 528740"/>
                  <a:gd name="connsiteX3" fmla="*/ 584088 w 605046"/>
                  <a:gd name="connsiteY3" fmla="*/ 518419 h 528740"/>
                  <a:gd name="connsiteX4" fmla="*/ 573764 w 605046"/>
                  <a:gd name="connsiteY4" fmla="*/ 528740 h 528740"/>
                  <a:gd name="connsiteX5" fmla="*/ 31019 w 605046"/>
                  <a:gd name="connsiteY5" fmla="*/ 528740 h 528740"/>
                  <a:gd name="connsiteX6" fmla="*/ 20694 w 605046"/>
                  <a:gd name="connsiteY6" fmla="*/ 518419 h 528740"/>
                  <a:gd name="connsiteX7" fmla="*/ 20694 w 605046"/>
                  <a:gd name="connsiteY7" fmla="*/ 493618 h 528740"/>
                  <a:gd name="connsiteX8" fmla="*/ 31019 w 605046"/>
                  <a:gd name="connsiteY8" fmla="*/ 483296 h 528740"/>
                  <a:gd name="connsiteX9" fmla="*/ 53812 w 605046"/>
                  <a:gd name="connsiteY9" fmla="*/ 427761 h 528740"/>
                  <a:gd name="connsiteX10" fmla="*/ 550971 w 605046"/>
                  <a:gd name="connsiteY10" fmla="*/ 427761 h 528740"/>
                  <a:gd name="connsiteX11" fmla="*/ 561295 w 605046"/>
                  <a:gd name="connsiteY11" fmla="*/ 437924 h 528740"/>
                  <a:gd name="connsiteX12" fmla="*/ 561295 w 605046"/>
                  <a:gd name="connsiteY12" fmla="*/ 462830 h 528740"/>
                  <a:gd name="connsiteX13" fmla="*/ 550971 w 605046"/>
                  <a:gd name="connsiteY13" fmla="*/ 472993 h 528740"/>
                  <a:gd name="connsiteX14" fmla="*/ 53812 w 605046"/>
                  <a:gd name="connsiteY14" fmla="*/ 472993 h 528740"/>
                  <a:gd name="connsiteX15" fmla="*/ 43487 w 605046"/>
                  <a:gd name="connsiteY15" fmla="*/ 462830 h 528740"/>
                  <a:gd name="connsiteX16" fmla="*/ 43487 w 605046"/>
                  <a:gd name="connsiteY16" fmla="*/ 437924 h 528740"/>
                  <a:gd name="connsiteX17" fmla="*/ 53812 w 605046"/>
                  <a:gd name="connsiteY17" fmla="*/ 427761 h 528740"/>
                  <a:gd name="connsiteX18" fmla="*/ 476418 w 605046"/>
                  <a:gd name="connsiteY18" fmla="*/ 198282 h 528740"/>
                  <a:gd name="connsiteX19" fmla="*/ 526140 w 605046"/>
                  <a:gd name="connsiteY19" fmla="*/ 198282 h 528740"/>
                  <a:gd name="connsiteX20" fmla="*/ 536457 w 605046"/>
                  <a:gd name="connsiteY20" fmla="*/ 208589 h 528740"/>
                  <a:gd name="connsiteX21" fmla="*/ 536457 w 605046"/>
                  <a:gd name="connsiteY21" fmla="*/ 407150 h 528740"/>
                  <a:gd name="connsiteX22" fmla="*/ 526140 w 605046"/>
                  <a:gd name="connsiteY22" fmla="*/ 417458 h 528740"/>
                  <a:gd name="connsiteX23" fmla="*/ 476418 w 605046"/>
                  <a:gd name="connsiteY23" fmla="*/ 417458 h 528740"/>
                  <a:gd name="connsiteX24" fmla="*/ 466244 w 605046"/>
                  <a:gd name="connsiteY24" fmla="*/ 407150 h 528740"/>
                  <a:gd name="connsiteX25" fmla="*/ 466244 w 605046"/>
                  <a:gd name="connsiteY25" fmla="*/ 208589 h 528740"/>
                  <a:gd name="connsiteX26" fmla="*/ 476418 w 605046"/>
                  <a:gd name="connsiteY26" fmla="*/ 198282 h 528740"/>
                  <a:gd name="connsiteX27" fmla="*/ 277504 w 605046"/>
                  <a:gd name="connsiteY27" fmla="*/ 198282 h 528740"/>
                  <a:gd name="connsiteX28" fmla="*/ 327276 w 605046"/>
                  <a:gd name="connsiteY28" fmla="*/ 198282 h 528740"/>
                  <a:gd name="connsiteX29" fmla="*/ 337603 w 605046"/>
                  <a:gd name="connsiteY29" fmla="*/ 208589 h 528740"/>
                  <a:gd name="connsiteX30" fmla="*/ 337603 w 605046"/>
                  <a:gd name="connsiteY30" fmla="*/ 407150 h 528740"/>
                  <a:gd name="connsiteX31" fmla="*/ 327276 w 605046"/>
                  <a:gd name="connsiteY31" fmla="*/ 417458 h 528740"/>
                  <a:gd name="connsiteX32" fmla="*/ 277504 w 605046"/>
                  <a:gd name="connsiteY32" fmla="*/ 417458 h 528740"/>
                  <a:gd name="connsiteX33" fmla="*/ 267320 w 605046"/>
                  <a:gd name="connsiteY33" fmla="*/ 407150 h 528740"/>
                  <a:gd name="connsiteX34" fmla="*/ 267320 w 605046"/>
                  <a:gd name="connsiteY34" fmla="*/ 208589 h 528740"/>
                  <a:gd name="connsiteX35" fmla="*/ 277504 w 605046"/>
                  <a:gd name="connsiteY35" fmla="*/ 198282 h 528740"/>
                  <a:gd name="connsiteX36" fmla="*/ 78581 w 605046"/>
                  <a:gd name="connsiteY36" fmla="*/ 198282 h 528740"/>
                  <a:gd name="connsiteX37" fmla="*/ 128353 w 605046"/>
                  <a:gd name="connsiteY37" fmla="*/ 198282 h 528740"/>
                  <a:gd name="connsiteX38" fmla="*/ 138680 w 605046"/>
                  <a:gd name="connsiteY38" fmla="*/ 208589 h 528740"/>
                  <a:gd name="connsiteX39" fmla="*/ 138680 w 605046"/>
                  <a:gd name="connsiteY39" fmla="*/ 407150 h 528740"/>
                  <a:gd name="connsiteX40" fmla="*/ 128353 w 605046"/>
                  <a:gd name="connsiteY40" fmla="*/ 417458 h 528740"/>
                  <a:gd name="connsiteX41" fmla="*/ 78581 w 605046"/>
                  <a:gd name="connsiteY41" fmla="*/ 417458 h 528740"/>
                  <a:gd name="connsiteX42" fmla="*/ 68397 w 605046"/>
                  <a:gd name="connsiteY42" fmla="*/ 407150 h 528740"/>
                  <a:gd name="connsiteX43" fmla="*/ 68397 w 605046"/>
                  <a:gd name="connsiteY43" fmla="*/ 208589 h 528740"/>
                  <a:gd name="connsiteX44" fmla="*/ 78581 w 605046"/>
                  <a:gd name="connsiteY44" fmla="*/ 198282 h 528740"/>
                  <a:gd name="connsiteX45" fmla="*/ 302356 w 605046"/>
                  <a:gd name="connsiteY45" fmla="*/ 84672 h 528740"/>
                  <a:gd name="connsiteX46" fmla="*/ 322926 w 605046"/>
                  <a:gd name="connsiteY46" fmla="*/ 105136 h 528740"/>
                  <a:gd name="connsiteX47" fmla="*/ 302356 w 605046"/>
                  <a:gd name="connsiteY47" fmla="*/ 125600 h 528740"/>
                  <a:gd name="connsiteX48" fmla="*/ 281786 w 605046"/>
                  <a:gd name="connsiteY48" fmla="*/ 105136 h 528740"/>
                  <a:gd name="connsiteX49" fmla="*/ 302356 w 605046"/>
                  <a:gd name="connsiteY49" fmla="*/ 84672 h 528740"/>
                  <a:gd name="connsiteX50" fmla="*/ 302468 w 605046"/>
                  <a:gd name="connsiteY50" fmla="*/ 64001 h 528740"/>
                  <a:gd name="connsiteX51" fmla="*/ 261311 w 605046"/>
                  <a:gd name="connsiteY51" fmla="*/ 105094 h 528740"/>
                  <a:gd name="connsiteX52" fmla="*/ 302468 w 605046"/>
                  <a:gd name="connsiteY52" fmla="*/ 146187 h 528740"/>
                  <a:gd name="connsiteX53" fmla="*/ 343481 w 605046"/>
                  <a:gd name="connsiteY53" fmla="*/ 105094 h 528740"/>
                  <a:gd name="connsiteX54" fmla="*/ 302468 w 605046"/>
                  <a:gd name="connsiteY54" fmla="*/ 64001 h 528740"/>
                  <a:gd name="connsiteX55" fmla="*/ 297449 w 605046"/>
                  <a:gd name="connsiteY55" fmla="*/ 1288 h 528740"/>
                  <a:gd name="connsiteX56" fmla="*/ 307343 w 605046"/>
                  <a:gd name="connsiteY56" fmla="*/ 1288 h 528740"/>
                  <a:gd name="connsiteX57" fmla="*/ 598450 w 605046"/>
                  <a:gd name="connsiteY57" fmla="*/ 162080 h 528740"/>
                  <a:gd name="connsiteX58" fmla="*/ 605046 w 605046"/>
                  <a:gd name="connsiteY58" fmla="*/ 171673 h 528740"/>
                  <a:gd name="connsiteX59" fmla="*/ 594721 w 605046"/>
                  <a:gd name="connsiteY59" fmla="*/ 181982 h 528740"/>
                  <a:gd name="connsiteX60" fmla="*/ 594578 w 605046"/>
                  <a:gd name="connsiteY60" fmla="*/ 181982 h 528740"/>
                  <a:gd name="connsiteX61" fmla="*/ 10357 w 605046"/>
                  <a:gd name="connsiteY61" fmla="*/ 181982 h 528740"/>
                  <a:gd name="connsiteX62" fmla="*/ 319 w 605046"/>
                  <a:gd name="connsiteY62" fmla="*/ 174250 h 528740"/>
                  <a:gd name="connsiteX63" fmla="*/ 5338 w 605046"/>
                  <a:gd name="connsiteY63" fmla="*/ 162652 h 52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5046" h="528740">
                    <a:moveTo>
                      <a:pt x="31019" y="483296"/>
                    </a:moveTo>
                    <a:lnTo>
                      <a:pt x="573764" y="483296"/>
                    </a:lnTo>
                    <a:cubicBezTo>
                      <a:pt x="579500" y="483296"/>
                      <a:pt x="584088" y="487884"/>
                      <a:pt x="584088" y="493618"/>
                    </a:cubicBezTo>
                    <a:lnTo>
                      <a:pt x="584088" y="518419"/>
                    </a:lnTo>
                    <a:cubicBezTo>
                      <a:pt x="584088" y="524009"/>
                      <a:pt x="579500" y="528740"/>
                      <a:pt x="573764" y="528740"/>
                    </a:cubicBezTo>
                    <a:lnTo>
                      <a:pt x="31019" y="528740"/>
                    </a:lnTo>
                    <a:cubicBezTo>
                      <a:pt x="25426" y="528740"/>
                      <a:pt x="20694" y="524009"/>
                      <a:pt x="20694" y="518419"/>
                    </a:cubicBezTo>
                    <a:lnTo>
                      <a:pt x="20694" y="493618"/>
                    </a:lnTo>
                    <a:cubicBezTo>
                      <a:pt x="20694" y="487884"/>
                      <a:pt x="25426" y="483296"/>
                      <a:pt x="31019" y="483296"/>
                    </a:cubicBezTo>
                    <a:close/>
                    <a:moveTo>
                      <a:pt x="53812" y="427761"/>
                    </a:moveTo>
                    <a:lnTo>
                      <a:pt x="550971" y="427761"/>
                    </a:lnTo>
                    <a:cubicBezTo>
                      <a:pt x="556707" y="427761"/>
                      <a:pt x="561295" y="432198"/>
                      <a:pt x="561295" y="437924"/>
                    </a:cubicBezTo>
                    <a:lnTo>
                      <a:pt x="561295" y="462830"/>
                    </a:lnTo>
                    <a:cubicBezTo>
                      <a:pt x="561295" y="468412"/>
                      <a:pt x="556707" y="472993"/>
                      <a:pt x="550971" y="472993"/>
                    </a:cubicBezTo>
                    <a:lnTo>
                      <a:pt x="53812" y="472993"/>
                    </a:lnTo>
                    <a:cubicBezTo>
                      <a:pt x="48219" y="472993"/>
                      <a:pt x="43487" y="468412"/>
                      <a:pt x="43487" y="462830"/>
                    </a:cubicBezTo>
                    <a:lnTo>
                      <a:pt x="43487" y="437924"/>
                    </a:lnTo>
                    <a:cubicBezTo>
                      <a:pt x="43487" y="432198"/>
                      <a:pt x="48219" y="427761"/>
                      <a:pt x="53812" y="427761"/>
                    </a:cubicBezTo>
                    <a:close/>
                    <a:moveTo>
                      <a:pt x="476418" y="198282"/>
                    </a:moveTo>
                    <a:lnTo>
                      <a:pt x="526140" y="198282"/>
                    </a:lnTo>
                    <a:cubicBezTo>
                      <a:pt x="531872" y="198282"/>
                      <a:pt x="536457" y="202863"/>
                      <a:pt x="536457" y="208589"/>
                    </a:cubicBezTo>
                    <a:lnTo>
                      <a:pt x="536457" y="407150"/>
                    </a:lnTo>
                    <a:cubicBezTo>
                      <a:pt x="536457" y="412877"/>
                      <a:pt x="531872" y="417458"/>
                      <a:pt x="526140" y="417458"/>
                    </a:cubicBezTo>
                    <a:lnTo>
                      <a:pt x="476418" y="417458"/>
                    </a:lnTo>
                    <a:cubicBezTo>
                      <a:pt x="470830" y="417458"/>
                      <a:pt x="466244" y="412877"/>
                      <a:pt x="466244" y="407150"/>
                    </a:cubicBezTo>
                    <a:lnTo>
                      <a:pt x="466244" y="208589"/>
                    </a:lnTo>
                    <a:cubicBezTo>
                      <a:pt x="466244" y="202863"/>
                      <a:pt x="470830" y="198282"/>
                      <a:pt x="476418" y="198282"/>
                    </a:cubicBezTo>
                    <a:close/>
                    <a:moveTo>
                      <a:pt x="277504" y="198282"/>
                    </a:moveTo>
                    <a:lnTo>
                      <a:pt x="327276" y="198282"/>
                    </a:lnTo>
                    <a:cubicBezTo>
                      <a:pt x="333013" y="198282"/>
                      <a:pt x="337603" y="202863"/>
                      <a:pt x="337603" y="208589"/>
                    </a:cubicBezTo>
                    <a:lnTo>
                      <a:pt x="337603" y="407150"/>
                    </a:lnTo>
                    <a:cubicBezTo>
                      <a:pt x="337603" y="412877"/>
                      <a:pt x="333013" y="417458"/>
                      <a:pt x="327276" y="417458"/>
                    </a:cubicBezTo>
                    <a:lnTo>
                      <a:pt x="277504" y="417458"/>
                    </a:lnTo>
                    <a:cubicBezTo>
                      <a:pt x="271910" y="417458"/>
                      <a:pt x="267320" y="412877"/>
                      <a:pt x="267320" y="407150"/>
                    </a:cubicBezTo>
                    <a:lnTo>
                      <a:pt x="267320" y="208589"/>
                    </a:lnTo>
                    <a:cubicBezTo>
                      <a:pt x="267320" y="202863"/>
                      <a:pt x="271910" y="198282"/>
                      <a:pt x="277504" y="198282"/>
                    </a:cubicBezTo>
                    <a:close/>
                    <a:moveTo>
                      <a:pt x="78581" y="198282"/>
                    </a:moveTo>
                    <a:lnTo>
                      <a:pt x="128353" y="198282"/>
                    </a:lnTo>
                    <a:cubicBezTo>
                      <a:pt x="134090" y="198282"/>
                      <a:pt x="138680" y="202863"/>
                      <a:pt x="138680" y="208589"/>
                    </a:cubicBezTo>
                    <a:lnTo>
                      <a:pt x="138680" y="407150"/>
                    </a:lnTo>
                    <a:cubicBezTo>
                      <a:pt x="138680" y="412877"/>
                      <a:pt x="134090" y="417458"/>
                      <a:pt x="128353" y="417458"/>
                    </a:cubicBezTo>
                    <a:lnTo>
                      <a:pt x="78581" y="417458"/>
                    </a:lnTo>
                    <a:cubicBezTo>
                      <a:pt x="72987" y="417458"/>
                      <a:pt x="68397" y="412877"/>
                      <a:pt x="68397" y="407150"/>
                    </a:cubicBezTo>
                    <a:lnTo>
                      <a:pt x="68397" y="208589"/>
                    </a:lnTo>
                    <a:cubicBezTo>
                      <a:pt x="68397" y="202863"/>
                      <a:pt x="72987" y="198282"/>
                      <a:pt x="78581" y="198282"/>
                    </a:cubicBezTo>
                    <a:close/>
                    <a:moveTo>
                      <a:pt x="302356" y="84672"/>
                    </a:moveTo>
                    <a:cubicBezTo>
                      <a:pt x="313716" y="84672"/>
                      <a:pt x="322926" y="93834"/>
                      <a:pt x="322926" y="105136"/>
                    </a:cubicBezTo>
                    <a:cubicBezTo>
                      <a:pt x="322926" y="116438"/>
                      <a:pt x="313716" y="125600"/>
                      <a:pt x="302356" y="125600"/>
                    </a:cubicBezTo>
                    <a:cubicBezTo>
                      <a:pt x="290996" y="125600"/>
                      <a:pt x="281786" y="116438"/>
                      <a:pt x="281786" y="105136"/>
                    </a:cubicBezTo>
                    <a:cubicBezTo>
                      <a:pt x="281786" y="93834"/>
                      <a:pt x="290996" y="84672"/>
                      <a:pt x="302356" y="84672"/>
                    </a:cubicBezTo>
                    <a:close/>
                    <a:moveTo>
                      <a:pt x="302468" y="64001"/>
                    </a:moveTo>
                    <a:cubicBezTo>
                      <a:pt x="279667" y="64001"/>
                      <a:pt x="261311" y="82471"/>
                      <a:pt x="261311" y="105094"/>
                    </a:cubicBezTo>
                    <a:cubicBezTo>
                      <a:pt x="261311" y="127716"/>
                      <a:pt x="279667" y="146187"/>
                      <a:pt x="302468" y="146187"/>
                    </a:cubicBezTo>
                    <a:cubicBezTo>
                      <a:pt x="325125" y="146187"/>
                      <a:pt x="343481" y="127716"/>
                      <a:pt x="343481" y="105094"/>
                    </a:cubicBezTo>
                    <a:cubicBezTo>
                      <a:pt x="343481" y="82471"/>
                      <a:pt x="325125" y="64001"/>
                      <a:pt x="302468" y="64001"/>
                    </a:cubicBezTo>
                    <a:close/>
                    <a:moveTo>
                      <a:pt x="297449" y="1288"/>
                    </a:moveTo>
                    <a:cubicBezTo>
                      <a:pt x="300604" y="-430"/>
                      <a:pt x="304332" y="-430"/>
                      <a:pt x="307343" y="1288"/>
                    </a:cubicBezTo>
                    <a:lnTo>
                      <a:pt x="598450" y="162080"/>
                    </a:lnTo>
                    <a:cubicBezTo>
                      <a:pt x="602322" y="163511"/>
                      <a:pt x="605046" y="167234"/>
                      <a:pt x="605046" y="171673"/>
                    </a:cubicBezTo>
                    <a:cubicBezTo>
                      <a:pt x="605046" y="177400"/>
                      <a:pt x="600457" y="181982"/>
                      <a:pt x="594721" y="181982"/>
                    </a:cubicBezTo>
                    <a:cubicBezTo>
                      <a:pt x="594721" y="181982"/>
                      <a:pt x="594578" y="181982"/>
                      <a:pt x="594578" y="181982"/>
                    </a:cubicBezTo>
                    <a:lnTo>
                      <a:pt x="10357" y="181982"/>
                    </a:lnTo>
                    <a:cubicBezTo>
                      <a:pt x="5625" y="181982"/>
                      <a:pt x="1466" y="178689"/>
                      <a:pt x="319" y="174250"/>
                    </a:cubicBezTo>
                    <a:cubicBezTo>
                      <a:pt x="-828" y="169668"/>
                      <a:pt x="1179" y="164943"/>
                      <a:pt x="5338" y="162652"/>
                    </a:cubicBezTo>
                    <a:close/>
                  </a:path>
                </a:pathLst>
              </a:custGeom>
              <a:solidFill>
                <a:srgbClr val="027159"/>
              </a:solidFill>
              <a:ln>
                <a:noFill/>
              </a:ln>
            </p:spPr>
          </p:sp>
          <p:sp>
            <p:nvSpPr>
              <p:cNvPr id="119" name="矩形 118"/>
              <p:cNvSpPr/>
              <p:nvPr/>
            </p:nvSpPr>
            <p:spPr>
              <a:xfrm>
                <a:off x="2619852" y="4545459"/>
                <a:ext cx="954107" cy="400110"/>
              </a:xfrm>
              <a:prstGeom prst="rect">
                <a:avLst/>
              </a:prstGeom>
            </p:spPr>
            <p:txBody>
              <a:bodyPr wrap="none">
                <a:spAutoFit/>
              </a:bodyPr>
              <a:lstStyle/>
              <a:p>
                <a:r>
                  <a:rPr lang="zh-CN" altLang="en-US" sz="2000" b="1" dirty="0">
                    <a:solidFill>
                      <a:srgbClr val="027159"/>
                    </a:solidFill>
                    <a:latin typeface="微软雅黑" panose="020B0503020204020204" pitchFamily="34" charset="-122"/>
                    <a:ea typeface="微软雅黑" panose="020B0503020204020204" pitchFamily="34" charset="-122"/>
                  </a:rPr>
                  <a:t>博物馆</a:t>
                </a:r>
                <a:endParaRPr lang="zh-CN" altLang="en-US" sz="2000" b="1" dirty="0">
                  <a:solidFill>
                    <a:srgbClr val="027159"/>
                  </a:solidFill>
                  <a:latin typeface="微软雅黑" panose="020B0503020204020204" pitchFamily="34" charset="-122"/>
                  <a:ea typeface="微软雅黑" panose="020B0503020204020204" pitchFamily="34" charset="-122"/>
                </a:endParaRPr>
              </a:p>
            </p:txBody>
          </p:sp>
          <p:cxnSp>
            <p:nvCxnSpPr>
              <p:cNvPr id="120" name="直接连接符 42"/>
              <p:cNvCxnSpPr/>
              <p:nvPr/>
            </p:nvCxnSpPr>
            <p:spPr>
              <a:xfrm>
                <a:off x="2619852" y="5061834"/>
                <a:ext cx="3793294" cy="0"/>
              </a:xfrm>
              <a:prstGeom prst="line">
                <a:avLst/>
              </a:prstGeom>
              <a:ln w="28575">
                <a:solidFill>
                  <a:srgbClr val="027159"/>
                </a:solidFill>
              </a:ln>
            </p:spPr>
            <p:style>
              <a:lnRef idx="1">
                <a:schemeClr val="accent1"/>
              </a:lnRef>
              <a:fillRef idx="0">
                <a:schemeClr val="accent1"/>
              </a:fillRef>
              <a:effectRef idx="0">
                <a:schemeClr val="accent1"/>
              </a:effectRef>
              <a:fontRef idx="minor">
                <a:schemeClr val="tx1"/>
              </a:fontRef>
            </p:style>
          </p:cxnSp>
        </p:grpSp>
      </p:grpSp>
      <p:sp>
        <p:nvSpPr>
          <p:cNvPr id="50" name="文本框 49"/>
          <p:cNvSpPr txBox="1"/>
          <p:nvPr/>
        </p:nvSpPr>
        <p:spPr>
          <a:xfrm>
            <a:off x="1858361" y="1610925"/>
            <a:ext cx="3262432" cy="82663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defPPr>
              <a:defRPr lang="zh-CN"/>
            </a:defPPr>
            <a:lvl1pPr algn="ctr">
              <a:lnSpc>
                <a:spcPct val="125000"/>
              </a:lnSpc>
              <a:defRPr sz="1400">
                <a:solidFill>
                  <a:srgbClr val="006C53"/>
                </a:solidFill>
                <a:latin typeface="微软雅黑" panose="020B0503020204020204" pitchFamily="34" charset="-122"/>
                <a:ea typeface="微软雅黑" panose="020B0503020204020204" pitchFamily="34" charset="-122"/>
              </a:defRPr>
            </a:lvl1pPr>
          </a:lstStyle>
          <a:p>
            <a:pPr algn="l"/>
            <a:r>
              <a:rPr lang="zh-CN" altLang="en-US" sz="2000" dirty="0">
                <a:solidFill>
                  <a:srgbClr val="027159"/>
                </a:solidFill>
              </a:rPr>
              <a:t>公共文化不断发展  </a:t>
            </a:r>
            <a:r>
              <a:rPr lang="en-US" altLang="zh-CN" sz="2000" dirty="0">
                <a:solidFill>
                  <a:srgbClr val="027159"/>
                </a:solidFill>
              </a:rPr>
              <a:t> </a:t>
            </a:r>
            <a:endParaRPr lang="en-US" altLang="zh-CN" sz="2000" dirty="0">
              <a:solidFill>
                <a:srgbClr val="027159"/>
              </a:solidFill>
            </a:endParaRPr>
          </a:p>
          <a:p>
            <a:pPr algn="l"/>
            <a:r>
              <a:rPr lang="zh-CN" altLang="en-US" sz="2000" dirty="0">
                <a:solidFill>
                  <a:srgbClr val="027159"/>
                </a:solidFill>
              </a:rPr>
              <a:t>公共文化基础设施覆盖城乡</a:t>
            </a:r>
            <a:endParaRPr lang="zh-CN" altLang="en-US" sz="2000" dirty="0">
              <a:solidFill>
                <a:srgbClr val="027159"/>
              </a:solidFill>
            </a:endParaRPr>
          </a:p>
        </p:txBody>
      </p:sp>
      <p:sp>
        <p:nvSpPr>
          <p:cNvPr id="129" name="文本框 128"/>
          <p:cNvSpPr txBox="1"/>
          <p:nvPr/>
        </p:nvSpPr>
        <p:spPr>
          <a:xfrm>
            <a:off x="4126809" y="6351588"/>
            <a:ext cx="3818921" cy="830997"/>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solidFill>
                  <a:schemeClr val="tx1">
                    <a:lumMod val="95000"/>
                    <a:lumOff val="5000"/>
                  </a:schemeClr>
                </a:solidFill>
              </a:rPr>
              <a:t>图为我国</a:t>
            </a:r>
            <a:r>
              <a:rPr lang="en-US" altLang="zh-CN" dirty="0">
                <a:solidFill>
                  <a:schemeClr val="tx1">
                    <a:lumMod val="95000"/>
                    <a:lumOff val="5000"/>
                  </a:schemeClr>
                </a:solidFill>
              </a:rPr>
              <a:t>1949</a:t>
            </a:r>
            <a:r>
              <a:rPr lang="en-US" altLang="zh-CN" dirty="0"/>
              <a:t>—</a:t>
            </a:r>
            <a:r>
              <a:rPr lang="en-US" altLang="zh-CN" dirty="0">
                <a:solidFill>
                  <a:schemeClr val="tx1">
                    <a:lumMod val="95000"/>
                    <a:lumOff val="5000"/>
                  </a:schemeClr>
                </a:solidFill>
              </a:rPr>
              <a:t>2020</a:t>
            </a:r>
            <a:r>
              <a:rPr lang="zh-CN" altLang="en-US" dirty="0">
                <a:solidFill>
                  <a:schemeClr val="tx1">
                    <a:lumMod val="95000"/>
                    <a:lumOff val="5000"/>
                  </a:schemeClr>
                </a:solidFill>
              </a:rPr>
              <a:t>年公共文化基础设施数量。资料来源：</a:t>
            </a:r>
            <a:r>
              <a:rPr lang="en-US" altLang="zh-CN" dirty="0">
                <a:solidFill>
                  <a:schemeClr val="tx1">
                    <a:lumMod val="95000"/>
                    <a:lumOff val="5000"/>
                  </a:schemeClr>
                </a:solidFill>
              </a:rPr>
              <a:t>2021</a:t>
            </a:r>
            <a:r>
              <a:rPr lang="zh-CN" altLang="en-US" dirty="0">
                <a:solidFill>
                  <a:schemeClr val="tx1">
                    <a:lumMod val="95000"/>
                    <a:lumOff val="5000"/>
                  </a:schemeClr>
                </a:solidFill>
              </a:rPr>
              <a:t>版教材辅导课件</a:t>
            </a:r>
            <a:r>
              <a:rPr lang="en-US" altLang="zh-CN" dirty="0">
                <a:solidFill>
                  <a:schemeClr val="tx1">
                    <a:lumMod val="95000"/>
                    <a:lumOff val="5000"/>
                  </a:schemeClr>
                </a:solidFill>
              </a:rPr>
              <a:t>+</a:t>
            </a:r>
            <a:r>
              <a:rPr lang="zh-CN" altLang="en-US" dirty="0">
                <a:solidFill>
                  <a:schemeClr val="tx1">
                    <a:lumMod val="95000"/>
                    <a:lumOff val="5000"/>
                  </a:schemeClr>
                </a:solidFill>
              </a:rPr>
              <a:t>国家年度统计公报</a:t>
            </a:r>
            <a:endParaRPr lang="zh-CN" altLang="en-US" dirty="0">
              <a:solidFill>
                <a:schemeClr val="tx1">
                  <a:lumMod val="95000"/>
                  <a:lumOff val="5000"/>
                </a:schemeClr>
              </a:solidFill>
            </a:endParaRPr>
          </a:p>
          <a:p>
            <a:endParaRPr lang="en-US" altLang="zh-CN" dirty="0">
              <a:solidFill>
                <a:schemeClr val="tx1">
                  <a:lumMod val="95000"/>
                  <a:lumOff val="5000"/>
                </a:schemeClr>
              </a:solidFill>
            </a:endParaRPr>
          </a:p>
          <a:p>
            <a:endParaRPr lang="zh-CN" altLang="en-US"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59" name="文本框 158"/>
          <p:cNvSpPr txBox="1"/>
          <p:nvPr/>
        </p:nvSpPr>
        <p:spPr>
          <a:xfrm>
            <a:off x="208703" y="1959366"/>
            <a:ext cx="4266914" cy="24765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125000"/>
              </a:lnSpc>
            </a:pPr>
            <a:r>
              <a:rPr lang="zh-CN" altLang="en-US" sz="2400" dirty="0">
                <a:solidFill>
                  <a:srgbClr val="FF0000"/>
                </a:solidFill>
                <a:latin typeface="微软雅黑" panose="020B0503020204020204" pitchFamily="34" charset="-122"/>
                <a:ea typeface="微软雅黑" panose="020B0503020204020204" pitchFamily="34" charset="-122"/>
              </a:rPr>
              <a:t>互联网用户爆发式增长</a:t>
            </a:r>
            <a:endParaRPr lang="en-US" altLang="zh-CN" sz="2400" dirty="0">
              <a:solidFill>
                <a:srgbClr val="006C53"/>
              </a:solidFill>
              <a:latin typeface="微软雅黑" panose="020B0503020204020204" pitchFamily="34" charset="-122"/>
              <a:ea typeface="微软雅黑" panose="020B0503020204020204" pitchFamily="34" charset="-122"/>
            </a:endParaRPr>
          </a:p>
          <a:p>
            <a:pPr>
              <a:lnSpc>
                <a:spcPct val="125000"/>
              </a:lnSpc>
            </a:pPr>
            <a:r>
              <a:rPr lang="en-US" altLang="zh-CN" sz="2400" dirty="0">
                <a:solidFill>
                  <a:srgbClr val="006C53"/>
                </a:solidFill>
                <a:latin typeface="微软雅黑" panose="020B0503020204020204" pitchFamily="34" charset="-122"/>
                <a:ea typeface="微软雅黑" panose="020B0503020204020204" pitchFamily="34" charset="-122"/>
              </a:rPr>
              <a:t>       </a:t>
            </a:r>
            <a:r>
              <a:rPr lang="en-US" altLang="zh-CN" sz="2400" dirty="0"/>
              <a:t>2020</a:t>
            </a:r>
            <a:r>
              <a:rPr lang="zh-CN" altLang="en-US" sz="2400" dirty="0"/>
              <a:t>年中国网民规模为</a:t>
            </a:r>
            <a:r>
              <a:rPr lang="en-US" altLang="zh-CN" sz="2400" dirty="0"/>
              <a:t>9.89</a:t>
            </a:r>
            <a:r>
              <a:rPr lang="zh-CN" altLang="en-US" sz="2400" dirty="0"/>
              <a:t>亿人，已占全球网民的五分之一。</a:t>
            </a:r>
            <a:endParaRPr lang="en-US" altLang="zh-CN" sz="2400" dirty="0"/>
          </a:p>
          <a:p>
            <a:pPr>
              <a:lnSpc>
                <a:spcPct val="125000"/>
              </a:lnSpc>
            </a:pPr>
            <a:endParaRPr lang="en-US" altLang="zh-CN" sz="1400" dirty="0">
              <a:latin typeface="微软雅黑" panose="020B0503020204020204" pitchFamily="34" charset="-122"/>
              <a:ea typeface="微软雅黑" panose="020B0503020204020204" pitchFamily="34" charset="-122"/>
            </a:endParaRPr>
          </a:p>
          <a:p>
            <a:pPr>
              <a:lnSpc>
                <a:spcPct val="125000"/>
              </a:lnSpc>
            </a:pPr>
            <a:r>
              <a:rPr lang="zh-CN" altLang="en-US" sz="1400" dirty="0">
                <a:latin typeface="微软雅黑" panose="020B0503020204020204" pitchFamily="34" charset="-122"/>
                <a:ea typeface="微软雅黑" panose="020B0503020204020204" pitchFamily="34" charset="-122"/>
              </a:rPr>
              <a:t>数据来源：</a:t>
            </a:r>
            <a:r>
              <a:rPr lang="en-GB" altLang="zh-CN" sz="1400" dirty="0">
                <a:latin typeface="微软雅黑" panose="020B0503020204020204" pitchFamily="34" charset="-122"/>
                <a:ea typeface="微软雅黑" panose="020B0503020204020204" pitchFamily="34" charset="-122"/>
              </a:rPr>
              <a:t>CNNIC</a:t>
            </a:r>
            <a:r>
              <a:rPr lang="zh-CN" altLang="en-GB"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智研咨询整理</a:t>
            </a:r>
            <a:endParaRPr lang="zh-CN" altLang="en-US" sz="1400" dirty="0">
              <a:latin typeface="微软雅黑" panose="020B0503020204020204" pitchFamily="34" charset="-122"/>
              <a:ea typeface="微软雅黑" panose="020B0503020204020204" pitchFamily="34" charset="-122"/>
            </a:endParaRPr>
          </a:p>
        </p:txBody>
      </p:sp>
      <p:pic>
        <p:nvPicPr>
          <p:cNvPr id="1026" name="Picture 2" descr="http://image.thepaper.cn/www/image/28/974/2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097" y="0"/>
            <a:ext cx="7685903" cy="6857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32" name="矩形 31"/>
          <p:cNvSpPr/>
          <p:nvPr/>
        </p:nvSpPr>
        <p:spPr>
          <a:xfrm>
            <a:off x="2184659" y="2729819"/>
            <a:ext cx="9285897" cy="34150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lnSpc>
                <a:spcPct val="150000"/>
              </a:lnSpc>
              <a:buFont typeface="Wingdings" panose="05000000000000000000" charset="0"/>
              <a:buChar char="u"/>
            </a:pPr>
            <a:r>
              <a:rPr lang="zh-CN" altLang="en-US"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和谐，是中华文明的核心价值理念。</a:t>
            </a:r>
            <a:endParaRPr lang="en-US" altLang="zh-CN" sz="2400" b="1"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u"/>
            </a:pPr>
            <a:r>
              <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社会主义核心价值观倡导的和谐，是人与人、人与社会、人与自然的有机统一。</a:t>
            </a:r>
            <a:endParaRPr lang="en-US" altLang="zh-CN"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u"/>
            </a:pPr>
            <a:r>
              <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和谐的中国，是民主与法治相统一、公平与效率相统一、活力与秩序相统一、人与自然相统一的社会主义国家。</a:t>
            </a:r>
            <a:endParaRPr lang="en-US" altLang="zh-CN"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marL="342900" indent="-342900" algn="just">
              <a:lnSpc>
                <a:spcPct val="150000"/>
              </a:lnSpc>
              <a:buFont typeface="Wingdings" panose="05000000000000000000" charset="0"/>
              <a:buChar char="u"/>
            </a:pPr>
            <a:r>
              <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和谐世界：持久和平，共同繁荣，可持续发展。</a:t>
            </a:r>
            <a:endParaRPr lang="zh-CN" altLang="en-US" sz="240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33" name="组合 32"/>
          <p:cNvGrpSpPr/>
          <p:nvPr/>
        </p:nvGrpSpPr>
        <p:grpSpPr>
          <a:xfrm>
            <a:off x="788177" y="3384683"/>
            <a:ext cx="1319887" cy="2041188"/>
            <a:chOff x="976133" y="1895822"/>
            <a:chExt cx="2475823" cy="2132770"/>
          </a:xfrm>
        </p:grpSpPr>
        <p:grpSp>
          <p:nvGrpSpPr>
            <p:cNvPr id="34" name="组合 33"/>
            <p:cNvGrpSpPr/>
            <p:nvPr/>
          </p:nvGrpSpPr>
          <p:grpSpPr>
            <a:xfrm>
              <a:off x="976133" y="1895822"/>
              <a:ext cx="1074060" cy="1140812"/>
              <a:chOff x="1329854" y="1673313"/>
              <a:chExt cx="643836" cy="683849"/>
            </a:xfrm>
          </p:grpSpPr>
          <p:grpSp>
            <p:nvGrpSpPr>
              <p:cNvPr id="63" name="组合 62"/>
              <p:cNvGrpSpPr/>
              <p:nvPr/>
            </p:nvGrpSpPr>
            <p:grpSpPr>
              <a:xfrm>
                <a:off x="1329854" y="1716980"/>
                <a:ext cx="643836" cy="640182"/>
                <a:chOff x="3757697" y="1786978"/>
                <a:chExt cx="2093594" cy="2081713"/>
              </a:xfrm>
            </p:grpSpPr>
            <p:grpSp>
              <p:nvGrpSpPr>
                <p:cNvPr id="65" name="组合 64"/>
                <p:cNvGrpSpPr/>
                <p:nvPr/>
              </p:nvGrpSpPr>
              <p:grpSpPr>
                <a:xfrm>
                  <a:off x="3757697" y="1786978"/>
                  <a:ext cx="2093594" cy="2081713"/>
                  <a:chOff x="3757697" y="1786978"/>
                  <a:chExt cx="2093594" cy="2081713"/>
                </a:xfrm>
              </p:grpSpPr>
              <p:cxnSp>
                <p:nvCxnSpPr>
                  <p:cNvPr id="67" name="直接连接符 43"/>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44"/>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接连接符 45"/>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66" name="直接连接符 42"/>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4" name="文本框 63"/>
              <p:cNvSpPr txBox="1"/>
              <p:nvPr/>
            </p:nvSpPr>
            <p:spPr>
              <a:xfrm>
                <a:off x="1338883" y="1673313"/>
                <a:ext cx="599600" cy="636146"/>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和</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35" name="组合 34"/>
            <p:cNvGrpSpPr/>
            <p:nvPr/>
          </p:nvGrpSpPr>
          <p:grpSpPr>
            <a:xfrm>
              <a:off x="1009644" y="1968668"/>
              <a:ext cx="2442312" cy="2059924"/>
              <a:chOff x="1413805" y="1716980"/>
              <a:chExt cx="1464024" cy="1234805"/>
            </a:xfrm>
          </p:grpSpPr>
          <p:grpSp>
            <p:nvGrpSpPr>
              <p:cNvPr id="36" name="组合 35"/>
              <p:cNvGrpSpPr/>
              <p:nvPr/>
            </p:nvGrpSpPr>
            <p:grpSpPr>
              <a:xfrm>
                <a:off x="2233993" y="1716980"/>
                <a:ext cx="643836" cy="640182"/>
                <a:chOff x="3757697" y="1786978"/>
                <a:chExt cx="2093594" cy="2081713"/>
              </a:xfrm>
            </p:grpSpPr>
            <p:grpSp>
              <p:nvGrpSpPr>
                <p:cNvPr id="38" name="组合 37"/>
                <p:cNvGrpSpPr/>
                <p:nvPr/>
              </p:nvGrpSpPr>
              <p:grpSpPr>
                <a:xfrm>
                  <a:off x="3757697" y="1786978"/>
                  <a:ext cx="2093594" cy="2081713"/>
                  <a:chOff x="3757697" y="1786978"/>
                  <a:chExt cx="2093594" cy="2081713"/>
                </a:xfrm>
              </p:grpSpPr>
              <p:cxnSp>
                <p:nvCxnSpPr>
                  <p:cNvPr id="59" name="直接连接符 3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3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直接连接符 3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9" name="直接连接符 3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7" name="文本框 36"/>
              <p:cNvSpPr txBox="1"/>
              <p:nvPr/>
            </p:nvSpPr>
            <p:spPr>
              <a:xfrm>
                <a:off x="1413805" y="2315637"/>
                <a:ext cx="599601" cy="636148"/>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谐</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494" y="1181100"/>
            <a:ext cx="33178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2"/>
          <p:cNvSpPr txBox="1">
            <a:spLocks noChangeArrowheads="1"/>
          </p:cNvSpPr>
          <p:nvPr/>
        </p:nvSpPr>
        <p:spPr bwMode="auto">
          <a:xfrm>
            <a:off x="511445" y="5380037"/>
            <a:ext cx="112093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2300"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1400"/>
              </a:spcBef>
            </a:pPr>
            <a:r>
              <a:rPr lang="zh-CN" altLang="en-US" sz="2000" dirty="0"/>
              <a:t>人类社会发展的历史表明，对一个民族、一个国家来说，最持久、最深层的力量是全社会共同认可的核心价值观。</a:t>
            </a:r>
            <a:r>
              <a:rPr lang="zh-CN" altLang="en-US" sz="2000" b="1" dirty="0">
                <a:solidFill>
                  <a:srgbClr val="967200"/>
                </a:solidFill>
              </a:rPr>
              <a:t>社会主义核心价值观</a:t>
            </a:r>
            <a:r>
              <a:rPr lang="zh-CN" altLang="en-US" sz="2000" b="1" dirty="0"/>
              <a:t>是当代中国精神的集中体现，凝结着全体人民共同的价值追求。</a:t>
            </a:r>
            <a:endParaRPr lang="zh-CN" altLang="en-US" sz="2000" b="1" dirty="0"/>
          </a:p>
        </p:txBody>
      </p:sp>
      <p:pic>
        <p:nvPicPr>
          <p:cNvPr id="10" name="图片 4"/>
          <p:cNvPicPr>
            <a:picLocks noChangeAspect="1" noChangeArrowheads="1"/>
          </p:cNvPicPr>
          <p:nvPr/>
        </p:nvPicPr>
        <p:blipFill>
          <a:blip r:embed="rId4">
            <a:extLst>
              <a:ext uri="{28A0092B-C50C-407E-A947-70E740481C1C}">
                <a14:useLocalDpi xmlns:a14="http://schemas.microsoft.com/office/drawing/2010/main" val="0"/>
              </a:ext>
            </a:extLst>
          </a:blip>
          <a:srcRect l="1643"/>
          <a:stretch>
            <a:fillRect/>
          </a:stretch>
        </p:blipFill>
        <p:spPr bwMode="auto">
          <a:xfrm>
            <a:off x="511444" y="1006475"/>
            <a:ext cx="6323013"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882082" y="4829175"/>
            <a:ext cx="4838700" cy="5080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defTabSz="457200" eaLnBrk="0" hangingPunct="0">
              <a:defRPr>
                <a:solidFill>
                  <a:schemeClr val="tx1"/>
                </a:solidFill>
                <a:latin typeface="Arial" panose="020B0604020202020204" pitchFamily="34" charset="0"/>
                <a:ea typeface="微软雅黑" panose="020B0503020204020204" pitchFamily="34" charset="-122"/>
              </a:defRPr>
            </a:lvl1pPr>
            <a:lvl2pPr marL="742950" indent="-285750" defTabSz="457200" eaLnBrk="0" hangingPunct="0">
              <a:defRPr>
                <a:solidFill>
                  <a:schemeClr val="tx1"/>
                </a:solidFill>
                <a:latin typeface="Arial" panose="020B0604020202020204" pitchFamily="34" charset="0"/>
                <a:ea typeface="微软雅黑" panose="020B0503020204020204" pitchFamily="34" charset="-122"/>
              </a:defRPr>
            </a:lvl2pPr>
            <a:lvl3pPr marL="1143000" indent="-228600" defTabSz="457200" eaLnBrk="0" hangingPunct="0">
              <a:defRPr>
                <a:solidFill>
                  <a:schemeClr val="tx1"/>
                </a:solidFill>
                <a:latin typeface="Arial" panose="020B0604020202020204" pitchFamily="34" charset="0"/>
                <a:ea typeface="微软雅黑" panose="020B0503020204020204" pitchFamily="34" charset="-122"/>
              </a:defRPr>
            </a:lvl3pPr>
            <a:lvl4pPr marL="1600200" indent="-228600" defTabSz="457200" eaLnBrk="0" hangingPunct="0">
              <a:defRPr>
                <a:solidFill>
                  <a:schemeClr val="tx1"/>
                </a:solidFill>
                <a:latin typeface="Arial" panose="020B0604020202020204" pitchFamily="34" charset="0"/>
                <a:ea typeface="微软雅黑" panose="020B0503020204020204" pitchFamily="34" charset="-122"/>
              </a:defRPr>
            </a:lvl4pPr>
            <a:lvl5pPr marL="2057400" indent="-228600" defTabSz="457200" eaLnBrk="0" hangingPunc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a:solidFill>
                  <a:srgbClr val="967200"/>
                </a:solidFill>
                <a:latin typeface="微软雅黑" panose="020B0503020204020204" pitchFamily="34" charset="-122"/>
              </a:rPr>
              <a:t>视频：</a:t>
            </a:r>
            <a:r>
              <a:rPr lang="zh-CN" altLang="en-US">
                <a:solidFill>
                  <a:srgbClr val="000000"/>
                </a:solidFill>
                <a:latin typeface="微软雅黑" panose="020B0503020204020204" pitchFamily="34" charset="-122"/>
                <a:sym typeface="+mn-ea"/>
              </a:rPr>
              <a:t>大力培育和弘扬社会主义核心价值观</a:t>
            </a:r>
            <a:endParaRPr lang="zh-CN" altLang="en-US">
              <a:solidFill>
                <a:srgbClr val="000000"/>
              </a:solidFill>
              <a:effectLst>
                <a:outerShdw blurRad="38100" dist="38100" dir="2700000" algn="tl">
                  <a:srgbClr val="C0C0C0"/>
                </a:outerShdw>
              </a:effectLst>
              <a:latin typeface="微软雅黑" panose="020B0503020204020204" pitchFamily="34" charset="-122"/>
              <a:sym typeface="+mn-ea"/>
            </a:endParaRPr>
          </a:p>
        </p:txBody>
      </p:sp>
      <p:pic>
        <p:nvPicPr>
          <p:cNvPr id="12" name="图片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8207" y="2611437"/>
            <a:ext cx="804862"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3142882" y="2971806"/>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nvGrpSpPr>
        <p:grpSpPr>
          <a:xfrm>
            <a:off x="1048356" y="2512945"/>
            <a:ext cx="9871284" cy="4068379"/>
            <a:chOff x="1048356" y="2512945"/>
            <a:chExt cx="9871284" cy="4068379"/>
          </a:xfrm>
        </p:grpSpPr>
        <p:sp>
          <p:nvSpPr>
            <p:cNvPr id="40" name="矩形 39"/>
            <p:cNvSpPr/>
            <p:nvPr/>
          </p:nvSpPr>
          <p:spPr>
            <a:xfrm>
              <a:off x="1048356" y="4973402"/>
              <a:ext cx="4880049" cy="1569660"/>
            </a:xfrm>
            <a:prstGeom prst="rect">
              <a:avLst/>
            </a:prstGeom>
            <a:gradFill>
              <a:gsLst>
                <a:gs pos="0">
                  <a:schemeClr val="bg1">
                    <a:alpha val="0"/>
                  </a:schemeClr>
                </a:gs>
                <a:gs pos="44000">
                  <a:srgbClr val="FFFFFF">
                    <a:alpha val="7100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024760" y="5011664"/>
              <a:ext cx="4894880" cy="1569660"/>
            </a:xfrm>
            <a:prstGeom prst="rect">
              <a:avLst/>
            </a:prstGeom>
            <a:gradFill>
              <a:gsLst>
                <a:gs pos="0">
                  <a:schemeClr val="bg1">
                    <a:alpha val="0"/>
                  </a:schemeClr>
                </a:gs>
                <a:gs pos="53000">
                  <a:schemeClr val="bg1">
                    <a:alpha val="77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3142882" y="2512945"/>
              <a:ext cx="2281829" cy="2281829"/>
              <a:chOff x="3167730" y="1507797"/>
              <a:chExt cx="2281829" cy="2281829"/>
            </a:xfrm>
          </p:grpSpPr>
          <p:sp>
            <p:nvSpPr>
              <p:cNvPr id="43" name="íŝlîḍe"/>
              <p:cNvSpPr/>
              <p:nvPr/>
            </p:nvSpPr>
            <p:spPr>
              <a:xfrm rot="19770839">
                <a:off x="3167730" y="1507797"/>
                <a:ext cx="2281829" cy="2281829"/>
              </a:xfrm>
              <a:custGeom>
                <a:avLst/>
                <a:gdLst>
                  <a:gd name="connsiteX0" fmla="*/ 888570 w 1611824"/>
                  <a:gd name="connsiteY0" fmla="*/ 258306 h 1611824"/>
                  <a:gd name="connsiteX1" fmla="*/ 227309 w 1611824"/>
                  <a:gd name="connsiteY1" fmla="*/ 919567 h 1611824"/>
                  <a:gd name="connsiteX2" fmla="*/ 888570 w 1611824"/>
                  <a:gd name="connsiteY2" fmla="*/ 1580828 h 1611824"/>
                  <a:gd name="connsiteX3" fmla="*/ 1549831 w 1611824"/>
                  <a:gd name="connsiteY3" fmla="*/ 919567 h 1611824"/>
                  <a:gd name="connsiteX4" fmla="*/ 888570 w 1611824"/>
                  <a:gd name="connsiteY4" fmla="*/ 258306 h 1611824"/>
                  <a:gd name="connsiteX5" fmla="*/ 805912 w 1611824"/>
                  <a:gd name="connsiteY5" fmla="*/ 0 h 1611824"/>
                  <a:gd name="connsiteX6" fmla="*/ 1611824 w 1611824"/>
                  <a:gd name="connsiteY6" fmla="*/ 805912 h 1611824"/>
                  <a:gd name="connsiteX7" fmla="*/ 805912 w 1611824"/>
                  <a:gd name="connsiteY7" fmla="*/ 1611824 h 1611824"/>
                  <a:gd name="connsiteX8" fmla="*/ 0 w 1611824"/>
                  <a:gd name="connsiteY8" fmla="*/ 805912 h 1611824"/>
                  <a:gd name="connsiteX9" fmla="*/ 805912 w 1611824"/>
                  <a:gd name="connsiteY9" fmla="*/ 0 h 161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1824" h="1611824">
                    <a:moveTo>
                      <a:pt x="888570" y="258306"/>
                    </a:moveTo>
                    <a:cubicBezTo>
                      <a:pt x="523366" y="258306"/>
                      <a:pt x="227309" y="554363"/>
                      <a:pt x="227309" y="919567"/>
                    </a:cubicBezTo>
                    <a:cubicBezTo>
                      <a:pt x="227309" y="1284771"/>
                      <a:pt x="523366" y="1580828"/>
                      <a:pt x="888570" y="1580828"/>
                    </a:cubicBezTo>
                    <a:cubicBezTo>
                      <a:pt x="1253774" y="1580828"/>
                      <a:pt x="1549831" y="1284771"/>
                      <a:pt x="1549831" y="919567"/>
                    </a:cubicBezTo>
                    <a:cubicBezTo>
                      <a:pt x="1549831" y="554363"/>
                      <a:pt x="1253774" y="258306"/>
                      <a:pt x="888570" y="258306"/>
                    </a:cubicBezTo>
                    <a:close/>
                    <a:moveTo>
                      <a:pt x="805912" y="0"/>
                    </a:moveTo>
                    <a:cubicBezTo>
                      <a:pt x="1251005" y="0"/>
                      <a:pt x="1611824" y="360819"/>
                      <a:pt x="1611824" y="805912"/>
                    </a:cubicBezTo>
                    <a:cubicBezTo>
                      <a:pt x="1611824" y="1251005"/>
                      <a:pt x="1251005" y="1611824"/>
                      <a:pt x="805912" y="1611824"/>
                    </a:cubicBezTo>
                    <a:cubicBezTo>
                      <a:pt x="360819" y="1611824"/>
                      <a:pt x="0" y="1251005"/>
                      <a:pt x="0" y="805912"/>
                    </a:cubicBezTo>
                    <a:cubicBezTo>
                      <a:pt x="0" y="360819"/>
                      <a:pt x="360819" y="0"/>
                      <a:pt x="805912" y="0"/>
                    </a:cubicBezTo>
                    <a:close/>
                  </a:path>
                </a:pathLst>
              </a:custGeom>
              <a:solidFill>
                <a:srgbClr val="2C8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44" name="文本框 43"/>
              <p:cNvSpPr txBox="1"/>
              <p:nvPr/>
            </p:nvSpPr>
            <p:spPr>
              <a:xfrm>
                <a:off x="3867655" y="1889790"/>
                <a:ext cx="1415772" cy="1569660"/>
              </a:xfrm>
              <a:prstGeom prst="rect">
                <a:avLst/>
              </a:prstGeom>
              <a:noFill/>
            </p:spPr>
            <p:txBody>
              <a:bodyPr wrap="none" rtlCol="0">
                <a:spAutoFit/>
              </a:bodyPr>
              <a:lstStyle/>
              <a:p>
                <a:r>
                  <a:rPr lang="zh-CN" altLang="en-US" sz="9600" dirty="0">
                    <a:solidFill>
                      <a:schemeClr val="tx1">
                        <a:lumMod val="85000"/>
                        <a:lumOff val="15000"/>
                      </a:schemeClr>
                    </a:solidFill>
                    <a:latin typeface="华文行楷" panose="02010800040101010101" charset="-122"/>
                    <a:ea typeface="华文行楷" panose="02010800040101010101" charset="-122"/>
                  </a:rPr>
                  <a:t>和</a:t>
                </a:r>
                <a:endParaRPr lang="zh-CN" altLang="en-US" sz="9600" dirty="0">
                  <a:solidFill>
                    <a:schemeClr val="tx1">
                      <a:lumMod val="85000"/>
                      <a:lumOff val="15000"/>
                    </a:schemeClr>
                  </a:solidFill>
                  <a:latin typeface="华文行楷" panose="02010800040101010101" charset="-122"/>
                  <a:ea typeface="华文行楷" panose="02010800040101010101" charset="-122"/>
                </a:endParaRPr>
              </a:p>
            </p:txBody>
          </p:sp>
        </p:grpSp>
        <p:sp>
          <p:nvSpPr>
            <p:cNvPr id="45" name="矩形 44"/>
            <p:cNvSpPr/>
            <p:nvPr/>
          </p:nvSpPr>
          <p:spPr>
            <a:xfrm>
              <a:off x="1733731" y="5154923"/>
              <a:ext cx="3455770" cy="961161"/>
            </a:xfrm>
            <a:prstGeom prst="rect">
              <a:avLst/>
            </a:prstGeom>
          </p:spPr>
          <p:txBody>
            <a:bodyPr wrap="square">
              <a:spAutoFit/>
            </a:bodyPr>
            <a:lstStyle/>
            <a:p>
              <a:pPr algn="just">
                <a:lnSpc>
                  <a:spcPct val="150000"/>
                </a:lnSpc>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        不同事物之间的有机结合，是多样性的统一。</a:t>
              </a:r>
              <a:endPar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grpSp>
          <p:nvGrpSpPr>
            <p:cNvPr id="46" name="组合 45"/>
            <p:cNvGrpSpPr/>
            <p:nvPr/>
          </p:nvGrpSpPr>
          <p:grpSpPr>
            <a:xfrm>
              <a:off x="6517974" y="2512947"/>
              <a:ext cx="2281827" cy="2281827"/>
              <a:chOff x="6120666" y="1507797"/>
              <a:chExt cx="2281827" cy="2281827"/>
            </a:xfrm>
          </p:grpSpPr>
          <p:sp>
            <p:nvSpPr>
              <p:cNvPr id="47" name="矩形 46"/>
              <p:cNvSpPr/>
              <p:nvPr/>
            </p:nvSpPr>
            <p:spPr>
              <a:xfrm>
                <a:off x="6278350" y="1813590"/>
                <a:ext cx="1415772" cy="1569660"/>
              </a:xfrm>
              <a:prstGeom prst="rect">
                <a:avLst/>
              </a:prstGeom>
            </p:spPr>
            <p:txBody>
              <a:bodyPr wrap="none">
                <a:spAutoFit/>
              </a:bodyPr>
              <a:lstStyle/>
              <a:p>
                <a:r>
                  <a:rPr lang="zh-CN" altLang="en-US" sz="9600" dirty="0">
                    <a:solidFill>
                      <a:schemeClr val="tx1">
                        <a:lumMod val="85000"/>
                        <a:lumOff val="15000"/>
                      </a:schemeClr>
                    </a:solidFill>
                    <a:latin typeface="华文行楷" panose="02010800040101010101" charset="-122"/>
                    <a:ea typeface="华文行楷" panose="02010800040101010101" charset="-122"/>
                  </a:rPr>
                  <a:t>同</a:t>
                </a:r>
                <a:endParaRPr lang="zh-CN" altLang="en-US" sz="9600" dirty="0">
                  <a:solidFill>
                    <a:schemeClr val="tx1">
                      <a:lumMod val="85000"/>
                      <a:lumOff val="15000"/>
                    </a:schemeClr>
                  </a:solidFill>
                </a:endParaRPr>
              </a:p>
            </p:txBody>
          </p:sp>
          <p:sp>
            <p:nvSpPr>
              <p:cNvPr id="48" name="í$1ïďè"/>
              <p:cNvSpPr/>
              <p:nvPr/>
            </p:nvSpPr>
            <p:spPr>
              <a:xfrm rot="5217777" flipH="1">
                <a:off x="6120666" y="1507797"/>
                <a:ext cx="2281827" cy="2281827"/>
              </a:xfrm>
              <a:custGeom>
                <a:avLst/>
                <a:gdLst>
                  <a:gd name="connsiteX0" fmla="*/ 888570 w 1611824"/>
                  <a:gd name="connsiteY0" fmla="*/ 258306 h 1611824"/>
                  <a:gd name="connsiteX1" fmla="*/ 227309 w 1611824"/>
                  <a:gd name="connsiteY1" fmla="*/ 919567 h 1611824"/>
                  <a:gd name="connsiteX2" fmla="*/ 888570 w 1611824"/>
                  <a:gd name="connsiteY2" fmla="*/ 1580828 h 1611824"/>
                  <a:gd name="connsiteX3" fmla="*/ 1549831 w 1611824"/>
                  <a:gd name="connsiteY3" fmla="*/ 919567 h 1611824"/>
                  <a:gd name="connsiteX4" fmla="*/ 888570 w 1611824"/>
                  <a:gd name="connsiteY4" fmla="*/ 258306 h 1611824"/>
                  <a:gd name="connsiteX5" fmla="*/ 805912 w 1611824"/>
                  <a:gd name="connsiteY5" fmla="*/ 0 h 1611824"/>
                  <a:gd name="connsiteX6" fmla="*/ 1611824 w 1611824"/>
                  <a:gd name="connsiteY6" fmla="*/ 805912 h 1611824"/>
                  <a:gd name="connsiteX7" fmla="*/ 805912 w 1611824"/>
                  <a:gd name="connsiteY7" fmla="*/ 1611824 h 1611824"/>
                  <a:gd name="connsiteX8" fmla="*/ 0 w 1611824"/>
                  <a:gd name="connsiteY8" fmla="*/ 805912 h 1611824"/>
                  <a:gd name="connsiteX9" fmla="*/ 805912 w 1611824"/>
                  <a:gd name="connsiteY9" fmla="*/ 0 h 161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1824" h="1611824">
                    <a:moveTo>
                      <a:pt x="888570" y="258306"/>
                    </a:moveTo>
                    <a:cubicBezTo>
                      <a:pt x="523366" y="258306"/>
                      <a:pt x="227309" y="554363"/>
                      <a:pt x="227309" y="919567"/>
                    </a:cubicBezTo>
                    <a:cubicBezTo>
                      <a:pt x="227309" y="1284771"/>
                      <a:pt x="523366" y="1580828"/>
                      <a:pt x="888570" y="1580828"/>
                    </a:cubicBezTo>
                    <a:cubicBezTo>
                      <a:pt x="1253774" y="1580828"/>
                      <a:pt x="1549831" y="1284771"/>
                      <a:pt x="1549831" y="919567"/>
                    </a:cubicBezTo>
                    <a:cubicBezTo>
                      <a:pt x="1549831" y="554363"/>
                      <a:pt x="1253774" y="258306"/>
                      <a:pt x="888570" y="258306"/>
                    </a:cubicBezTo>
                    <a:close/>
                    <a:moveTo>
                      <a:pt x="805912" y="0"/>
                    </a:moveTo>
                    <a:cubicBezTo>
                      <a:pt x="1251005" y="0"/>
                      <a:pt x="1611824" y="360819"/>
                      <a:pt x="1611824" y="805912"/>
                    </a:cubicBezTo>
                    <a:cubicBezTo>
                      <a:pt x="1611824" y="1251005"/>
                      <a:pt x="1251005" y="1611824"/>
                      <a:pt x="805912" y="1611824"/>
                    </a:cubicBezTo>
                    <a:cubicBezTo>
                      <a:pt x="360819" y="1611824"/>
                      <a:pt x="0" y="1251005"/>
                      <a:pt x="0" y="805912"/>
                    </a:cubicBezTo>
                    <a:cubicBezTo>
                      <a:pt x="0" y="360819"/>
                      <a:pt x="360819" y="0"/>
                      <a:pt x="805912" y="0"/>
                    </a:cubicBezTo>
                    <a:close/>
                  </a:path>
                </a:pathLst>
              </a:custGeom>
              <a:solidFill>
                <a:srgbClr val="0271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sp>
          <p:nvSpPr>
            <p:cNvPr id="49" name="矩形 48"/>
            <p:cNvSpPr/>
            <p:nvPr/>
          </p:nvSpPr>
          <p:spPr>
            <a:xfrm>
              <a:off x="6491833" y="5154923"/>
              <a:ext cx="3945903" cy="499496"/>
            </a:xfrm>
            <a:prstGeom prst="rect">
              <a:avLst/>
            </a:prstGeom>
          </p:spPr>
          <p:txBody>
            <a:bodyPr wrap="square">
              <a:spAutoFit/>
            </a:bodyPr>
            <a:lstStyle/>
            <a:p>
              <a:pPr algn="just">
                <a:lnSpc>
                  <a:spcPct val="150000"/>
                </a:lnSpc>
              </a:pPr>
              <a:r>
                <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rPr>
                <a:t>取消事物的差异性，相同一样。</a:t>
              </a:r>
              <a:endParaRPr lang="zh-CN" altLang="en-US" sz="2000" b="1" dirty="0">
                <a:solidFill>
                  <a:schemeClr val="tx1">
                    <a:lumMod val="85000"/>
                    <a:lumOff val="15000"/>
                  </a:schemeClr>
                </a:solidFill>
                <a:latin typeface="华文中宋" panose="02010600040101010101" pitchFamily="2" charset="-122"/>
                <a:ea typeface="华文中宋" panose="02010600040101010101" pitchFamily="2" charset="-122"/>
              </a:endParaRPr>
            </a:p>
          </p:txBody>
        </p:sp>
        <p:sp>
          <p:nvSpPr>
            <p:cNvPr id="50" name="矩形 49"/>
            <p:cNvSpPr/>
            <p:nvPr/>
          </p:nvSpPr>
          <p:spPr>
            <a:xfrm>
              <a:off x="5583889" y="3256653"/>
              <a:ext cx="800219" cy="830997"/>
            </a:xfrm>
            <a:prstGeom prst="rect">
              <a:avLst/>
            </a:prstGeom>
          </p:spPr>
          <p:txBody>
            <a:bodyPr wrap="none">
              <a:spAutoFit/>
            </a:bodyPr>
            <a:lstStyle/>
            <a:p>
              <a:r>
                <a:rPr lang="zh-CN" altLang="en-US" sz="4800" dirty="0">
                  <a:solidFill>
                    <a:schemeClr val="tx1">
                      <a:lumMod val="85000"/>
                      <a:lumOff val="15000"/>
                    </a:schemeClr>
                  </a:solidFill>
                  <a:latin typeface="华文行楷" panose="02010800040101010101" charset="-122"/>
                  <a:ea typeface="华文行楷" panose="02010800040101010101" charset="-122"/>
                  <a:cs typeface="Times New Roman" panose="02020603050405020304" charset="0"/>
                </a:rPr>
                <a:t>与</a:t>
              </a:r>
              <a:endParaRPr lang="zh-CN" altLang="en-US" sz="4800" dirty="0">
                <a:solidFill>
                  <a:schemeClr val="tx1">
                    <a:lumMod val="85000"/>
                    <a:lumOff val="15000"/>
                  </a:schemeClr>
                </a:solidFill>
                <a:latin typeface="华文行楷" panose="02010800040101010101" charset="-122"/>
                <a:ea typeface="华文行楷" panose="0201080004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2987899" y="3273942"/>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25" name="文本框 3"/>
          <p:cNvSpPr txBox="1">
            <a:spLocks noChangeArrowheads="1"/>
          </p:cNvSpPr>
          <p:nvPr/>
        </p:nvSpPr>
        <p:spPr bwMode="auto">
          <a:xfrm>
            <a:off x="1910355" y="895861"/>
            <a:ext cx="7997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20000"/>
              </a:lnSpc>
              <a:spcBef>
                <a:spcPts val="1400"/>
              </a:spcBef>
            </a:pPr>
            <a:r>
              <a:rPr lang="zh-CN" altLang="en-US" sz="3200" b="1"/>
              <a:t>六尺巷</a:t>
            </a:r>
            <a:r>
              <a:rPr lang="en-US" altLang="zh-CN" sz="3200" b="1"/>
              <a:t>——</a:t>
            </a:r>
            <a:r>
              <a:rPr lang="zh-CN" altLang="en-US" sz="3200" b="1"/>
              <a:t>如何守护和谐的生活</a:t>
            </a:r>
            <a:endParaRPr lang="zh-CN" altLang="en-US" sz="3200" b="1"/>
          </a:p>
        </p:txBody>
      </p:sp>
      <p:grpSp>
        <p:nvGrpSpPr>
          <p:cNvPr id="26" name="组合 6"/>
          <p:cNvGrpSpPr/>
          <p:nvPr/>
        </p:nvGrpSpPr>
        <p:grpSpPr bwMode="auto">
          <a:xfrm>
            <a:off x="1154705" y="1970599"/>
            <a:ext cx="10039350" cy="4524375"/>
            <a:chOff x="531498" y="1328101"/>
            <a:chExt cx="8804272" cy="4202430"/>
          </a:xfrm>
        </p:grpSpPr>
        <p:pic>
          <p:nvPicPr>
            <p:cNvPr id="27" name="图片 1"/>
            <p:cNvPicPr>
              <a:picLocks noChangeAspect="1" noChangeArrowheads="1"/>
            </p:cNvPicPr>
            <p:nvPr/>
          </p:nvPicPr>
          <p:blipFill>
            <a:blip r:embed="rId3"/>
            <a:srcRect/>
            <a:stretch>
              <a:fillRect/>
            </a:stretch>
          </p:blipFill>
          <p:spPr bwMode="auto">
            <a:xfrm>
              <a:off x="531498" y="1328101"/>
              <a:ext cx="5476914" cy="4202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
            <p:cNvPicPr>
              <a:picLocks noChangeAspect="1" noChangeArrowheads="1"/>
            </p:cNvPicPr>
            <p:nvPr/>
          </p:nvPicPr>
          <p:blipFill>
            <a:blip r:embed="rId4"/>
            <a:srcRect/>
            <a:stretch>
              <a:fillRect/>
            </a:stretch>
          </p:blipFill>
          <p:spPr bwMode="auto">
            <a:xfrm>
              <a:off x="6193574" y="1328101"/>
              <a:ext cx="3142196" cy="42024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6" name="文本框 3"/>
          <p:cNvSpPr txBox="1">
            <a:spLocks noChangeArrowheads="1"/>
          </p:cNvSpPr>
          <p:nvPr/>
        </p:nvSpPr>
        <p:spPr bwMode="auto">
          <a:xfrm>
            <a:off x="2079625" y="441960"/>
            <a:ext cx="7997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lnSpc>
                <a:spcPct val="120000"/>
              </a:lnSpc>
              <a:spcBef>
                <a:spcPts val="1400"/>
              </a:spcBef>
            </a:pPr>
            <a:r>
              <a:rPr lang="zh-CN" altLang="en-US" sz="3200" b="1">
                <a:solidFill>
                  <a:srgbClr val="000000"/>
                </a:solidFill>
              </a:rPr>
              <a:t>六尺巷</a:t>
            </a:r>
            <a:r>
              <a:rPr lang="en-US" altLang="zh-CN" sz="3200" b="1">
                <a:solidFill>
                  <a:srgbClr val="000000"/>
                </a:solidFill>
              </a:rPr>
              <a:t>——</a:t>
            </a:r>
            <a:r>
              <a:rPr lang="zh-CN" altLang="en-US" sz="3200" b="1">
                <a:solidFill>
                  <a:srgbClr val="000000"/>
                </a:solidFill>
              </a:rPr>
              <a:t>如何守护和谐的生活</a:t>
            </a:r>
            <a:endParaRPr lang="zh-CN" altLang="en-US" sz="3200" b="1">
              <a:solidFill>
                <a:srgbClr val="000000"/>
              </a:solidFill>
            </a:endParaRPr>
          </a:p>
        </p:txBody>
      </p:sp>
      <p:pic>
        <p:nvPicPr>
          <p:cNvPr id="17"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20" y="1527686"/>
            <a:ext cx="3994165" cy="52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
          <p:cNvSpPr txBox="1">
            <a:spLocks noChangeArrowheads="1"/>
          </p:cNvSpPr>
          <p:nvPr/>
        </p:nvSpPr>
        <p:spPr bwMode="auto">
          <a:xfrm>
            <a:off x="4395785" y="2484963"/>
            <a:ext cx="715778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2300"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just">
              <a:lnSpc>
                <a:spcPct val="150000"/>
              </a:lnSpc>
              <a:spcBef>
                <a:spcPts val="1400"/>
              </a:spcBef>
            </a:pPr>
            <a:r>
              <a:rPr lang="zh-CN" altLang="en-US" sz="2000" b="1" dirty="0">
                <a:solidFill>
                  <a:srgbClr val="967200"/>
                </a:solidFill>
              </a:rPr>
              <a:t>六尺巷</a:t>
            </a:r>
            <a:r>
              <a:rPr lang="zh-CN" altLang="en-US" sz="2000" b="1" dirty="0"/>
              <a:t>，东起西后街巷，西抵百子堂，巷南为宰相府，巷北为吴氏宅，全长</a:t>
            </a:r>
            <a:r>
              <a:rPr lang="en-US" altLang="zh-CN" sz="2000" b="1" dirty="0"/>
              <a:t>100</a:t>
            </a:r>
            <a:r>
              <a:rPr lang="zh-CN" altLang="en-US" sz="2000" b="1" dirty="0"/>
              <a:t>米、宽</a:t>
            </a:r>
            <a:r>
              <a:rPr lang="en-US" altLang="zh-CN" sz="2000" b="1" dirty="0"/>
              <a:t>2</a:t>
            </a:r>
            <a:r>
              <a:rPr lang="zh-CN" altLang="en-US" sz="2000" b="1" dirty="0"/>
              <a:t>米，均由鹅卵石铺就。</a:t>
            </a:r>
            <a:r>
              <a:rPr lang="zh-CN" altLang="en-US" sz="2000" dirty="0"/>
              <a:t>清朝康熙大学士张英（清朝名臣张廷玉父亲）的家人重修府邸时，因院墙与邻居吴氏发生争执，写信给当时在京作官的张英。张英阅罢，立即批诗寄回，诗曰：“一张书来只为墙，让他三尺又何妨。长城万里今犹在，不见当年秦始皇。”家人得诗，旋即拆让三尺，吴姓深为感动，也连让出三尺。六尺巷由此得名。</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8" name="组合 7"/>
          <p:cNvGrpSpPr/>
          <p:nvPr/>
        </p:nvGrpSpPr>
        <p:grpSpPr>
          <a:xfrm>
            <a:off x="2578841" y="2999910"/>
            <a:ext cx="689600" cy="1049305"/>
            <a:chOff x="3798735" y="2016971"/>
            <a:chExt cx="1848354" cy="2812480"/>
          </a:xfrm>
        </p:grpSpPr>
        <p:grpSp>
          <p:nvGrpSpPr>
            <p:cNvPr id="9" name="组合 8"/>
            <p:cNvGrpSpPr/>
            <p:nvPr/>
          </p:nvGrpSpPr>
          <p:grpSpPr>
            <a:xfrm>
              <a:off x="3798735" y="2016971"/>
              <a:ext cx="1736423" cy="757631"/>
              <a:chOff x="4476750" y="1600200"/>
              <a:chExt cx="1736423" cy="952500"/>
            </a:xfrm>
          </p:grpSpPr>
          <p:cxnSp>
            <p:nvCxnSpPr>
              <p:cNvPr id="14" name="直接连接符 37"/>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10" name="直接连接符 33"/>
            <p:cNvCxnSpPr/>
            <p:nvPr/>
          </p:nvCxnSpPr>
          <p:spPr>
            <a:xfrm>
              <a:off x="3798735" y="3471622"/>
              <a:ext cx="1848354" cy="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flipV="1">
              <a:off x="3798735" y="4071820"/>
              <a:ext cx="1736423" cy="757631"/>
              <a:chOff x="4476750" y="1600200"/>
              <a:chExt cx="1736423" cy="952500"/>
            </a:xfrm>
          </p:grpSpPr>
          <p:cxnSp>
            <p:nvCxnSpPr>
              <p:cNvPr id="12" name="直接连接符 35"/>
              <p:cNvCxnSpPr/>
              <p:nvPr/>
            </p:nvCxnSpPr>
            <p:spPr>
              <a:xfrm flipV="1">
                <a:off x="4476750" y="1600200"/>
                <a:ext cx="1093157" cy="952500"/>
              </a:xfrm>
              <a:prstGeom prst="line">
                <a:avLst/>
              </a:prstGeom>
              <a:ln cap="rnd">
                <a:solidFill>
                  <a:schemeClr val="bg1">
                    <a:lumMod val="95000"/>
                  </a:schemeClr>
                </a:solidFill>
                <a:prstDash val="solid"/>
                <a:round/>
                <a:headEnd type="oval"/>
              </a:ln>
            </p:spPr>
            <p:style>
              <a:lnRef idx="1">
                <a:schemeClr val="accent1"/>
              </a:lnRef>
              <a:fillRef idx="0">
                <a:schemeClr val="accent1"/>
              </a:fillRef>
              <a:effectRef idx="0">
                <a:schemeClr val="accent1"/>
              </a:effectRef>
              <a:fontRef idx="minor">
                <a:schemeClr val="tx1"/>
              </a:fontRef>
            </p:style>
          </p:cxnSp>
          <p:cxnSp>
            <p:nvCxnSpPr>
              <p:cNvPr id="13" name="直接连接符 36"/>
              <p:cNvCxnSpPr/>
              <p:nvPr/>
            </p:nvCxnSpPr>
            <p:spPr>
              <a:xfrm>
                <a:off x="5569907" y="1600200"/>
                <a:ext cx="643266" cy="0"/>
              </a:xfrm>
              <a:prstGeom prst="line">
                <a:avLst/>
              </a:prstGeom>
              <a:ln cap="rnd">
                <a:solidFill>
                  <a:schemeClr val="bg1">
                    <a:lumMod val="95000"/>
                  </a:schemeClr>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25" name="矩形 24"/>
          <p:cNvSpPr/>
          <p:nvPr/>
        </p:nvSpPr>
        <p:spPr>
          <a:xfrm>
            <a:off x="401620" y="1205295"/>
            <a:ext cx="10043161" cy="5680809"/>
          </a:xfrm>
          <a:prstGeom prst="rect">
            <a:avLst/>
          </a:prstGeom>
          <a:solidFill>
            <a:schemeClr val="bg1"/>
          </a:solidFill>
          <a:ln>
            <a:noFill/>
          </a:ln>
          <a:effectLst>
            <a:outerShdw blurRad="381000" sx="101000" sy="101000" algn="ctr" rotWithShape="0">
              <a:schemeClr val="tx1">
                <a:lumMod val="65000"/>
                <a:lumOff val="3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26" name="文本框 25"/>
          <p:cNvSpPr txBox="1"/>
          <p:nvPr/>
        </p:nvSpPr>
        <p:spPr>
          <a:xfrm>
            <a:off x="4042875" y="6210597"/>
            <a:ext cx="2745412" cy="646331"/>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1949—2018</a:t>
            </a:r>
            <a:r>
              <a:rPr lang="zh-CN" altLang="en-US" dirty="0"/>
              <a:t>年我国就业人口数。</a:t>
            </a:r>
            <a:endParaRPr lang="en-US" altLang="zh-CN" dirty="0"/>
          </a:p>
          <a:p>
            <a:pPr algn="ctr"/>
            <a:r>
              <a:rPr lang="zh-CN" altLang="en-US" dirty="0"/>
              <a:t>资料来源：</a:t>
            </a:r>
            <a:r>
              <a:rPr lang="en-US" altLang="zh-CN" dirty="0"/>
              <a:t>2021</a:t>
            </a:r>
            <a:r>
              <a:rPr lang="zh-CN" altLang="en-US" dirty="0"/>
              <a:t>版教材辅导课件</a:t>
            </a:r>
            <a:endParaRPr lang="zh-CN" altLang="en-US" dirty="0"/>
          </a:p>
          <a:p>
            <a:pPr algn="ctr"/>
            <a:endParaRPr lang="zh-CN" altLang="en-US" dirty="0"/>
          </a:p>
        </p:txBody>
      </p:sp>
      <p:sp>
        <p:nvSpPr>
          <p:cNvPr id="27" name="文本框 26"/>
          <p:cNvSpPr txBox="1"/>
          <p:nvPr/>
        </p:nvSpPr>
        <p:spPr>
          <a:xfrm>
            <a:off x="570599" y="1415391"/>
            <a:ext cx="1800493" cy="606320"/>
          </a:xfrm>
          <a:prstGeom prst="rect">
            <a:avLst/>
          </a:prstGeom>
          <a:noFill/>
        </p:spPr>
        <p:txBody>
          <a:bodyPr wrap="none" rtlCol="0">
            <a:spAutoFit/>
          </a:bodyPr>
          <a:lstStyle/>
          <a:p>
            <a:pPr>
              <a:lnSpc>
                <a:spcPct val="125000"/>
              </a:lnSpc>
            </a:pPr>
            <a:r>
              <a:rPr lang="zh-CN" altLang="en-US" sz="1400" dirty="0">
                <a:solidFill>
                  <a:srgbClr val="006C53"/>
                </a:solidFill>
                <a:latin typeface="微软雅黑" panose="020B0503020204020204" pitchFamily="34" charset="-122"/>
                <a:ea typeface="微软雅黑" panose="020B0503020204020204" pitchFamily="34" charset="-122"/>
              </a:rPr>
              <a:t>就业规模持续扩大</a:t>
            </a:r>
            <a:endParaRPr lang="en-US" altLang="zh-CN" sz="1400" dirty="0">
              <a:solidFill>
                <a:srgbClr val="006C53"/>
              </a:solidFill>
              <a:latin typeface="微软雅黑" panose="020B0503020204020204" pitchFamily="34" charset="-122"/>
              <a:ea typeface="微软雅黑" panose="020B0503020204020204" pitchFamily="34" charset="-122"/>
            </a:endParaRPr>
          </a:p>
          <a:p>
            <a:pPr>
              <a:lnSpc>
                <a:spcPct val="125000"/>
              </a:lnSpc>
            </a:pPr>
            <a:r>
              <a:rPr lang="zh-CN" altLang="en-US" sz="1400" dirty="0">
                <a:solidFill>
                  <a:srgbClr val="006C53"/>
                </a:solidFill>
                <a:latin typeface="微软雅黑" panose="020B0503020204020204" pitchFamily="34" charset="-122"/>
                <a:ea typeface="微软雅黑" panose="020B0503020204020204" pitchFamily="34" charset="-122"/>
              </a:rPr>
              <a:t>就业人口数世界第一</a:t>
            </a:r>
            <a:endParaRPr lang="zh-CN" altLang="en-US" sz="1400" dirty="0">
              <a:solidFill>
                <a:srgbClr val="006C53"/>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731346" y="3823449"/>
            <a:ext cx="877163" cy="2225930"/>
            <a:chOff x="2609154" y="3242993"/>
            <a:chExt cx="877163" cy="2225930"/>
          </a:xfrm>
        </p:grpSpPr>
        <p:sp>
          <p:nvSpPr>
            <p:cNvPr id="29" name="流程图: 接点 2"/>
            <p:cNvSpPr/>
            <p:nvPr/>
          </p:nvSpPr>
          <p:spPr>
            <a:xfrm>
              <a:off x="2971535" y="3947160"/>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30" name="文本框 29"/>
            <p:cNvSpPr txBox="1"/>
            <p:nvPr/>
          </p:nvSpPr>
          <p:spPr>
            <a:xfrm>
              <a:off x="2609154"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1949</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1" name="文本框 30"/>
            <p:cNvSpPr txBox="1"/>
            <p:nvPr/>
          </p:nvSpPr>
          <p:spPr>
            <a:xfrm>
              <a:off x="2662854" y="324299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18082</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2" name="任意多边形: 形状 81"/>
            <p:cNvSpPr/>
            <p:nvPr/>
          </p:nvSpPr>
          <p:spPr>
            <a:xfrm rot="16200000">
              <a:off x="2653289" y="4401779"/>
              <a:ext cx="788892" cy="341537"/>
            </a:xfrm>
            <a:custGeom>
              <a:avLst/>
              <a:gdLst>
                <a:gd name="connsiteX0" fmla="*/ 788892 w 788892"/>
                <a:gd name="connsiteY0" fmla="*/ 170769 h 341537"/>
                <a:gd name="connsiteX1" fmla="*/ 592255 w 788892"/>
                <a:gd name="connsiteY1" fmla="*/ 341537 h 341537"/>
                <a:gd name="connsiteX2" fmla="*/ 395618 w 788892"/>
                <a:gd name="connsiteY2" fmla="*/ 341536 h 341537"/>
                <a:gd name="connsiteX3" fmla="*/ 395618 w 788892"/>
                <a:gd name="connsiteY3" fmla="*/ 340846 h 341537"/>
                <a:gd name="connsiteX4" fmla="*/ 0 w 788892"/>
                <a:gd name="connsiteY4" fmla="*/ 340846 h 341537"/>
                <a:gd name="connsiteX5" fmla="*/ 0 w 788892"/>
                <a:gd name="connsiteY5" fmla="*/ 0 h 341537"/>
                <a:gd name="connsiteX6" fmla="*/ 544375 w 788892"/>
                <a:gd name="connsiteY6" fmla="*/ 0 h 341537"/>
                <a:gd name="connsiteX7" fmla="*/ 544375 w 788892"/>
                <a:gd name="connsiteY7" fmla="*/ 1 h 341537"/>
                <a:gd name="connsiteX8" fmla="*/ 592255 w 788892"/>
                <a:gd name="connsiteY8" fmla="*/ 1 h 341537"/>
                <a:gd name="connsiteX9" fmla="*/ 788892 w 788892"/>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892" h="341537">
                  <a:moveTo>
                    <a:pt x="788892" y="170769"/>
                  </a:moveTo>
                  <a:cubicBezTo>
                    <a:pt x="788892" y="265082"/>
                    <a:pt x="700855" y="341537"/>
                    <a:pt x="592255" y="341537"/>
                  </a:cubicBezTo>
                  <a:lnTo>
                    <a:pt x="395618" y="341536"/>
                  </a:lnTo>
                  <a:lnTo>
                    <a:pt x="395618" y="340846"/>
                  </a:lnTo>
                  <a:lnTo>
                    <a:pt x="0" y="340846"/>
                  </a:lnTo>
                  <a:lnTo>
                    <a:pt x="0" y="0"/>
                  </a:lnTo>
                  <a:lnTo>
                    <a:pt x="544375" y="0"/>
                  </a:lnTo>
                  <a:lnTo>
                    <a:pt x="544375" y="1"/>
                  </a:lnTo>
                  <a:lnTo>
                    <a:pt x="592255" y="1"/>
                  </a:lnTo>
                  <a:cubicBezTo>
                    <a:pt x="700855" y="1"/>
                    <a:pt x="788892" y="76456"/>
                    <a:pt x="788892"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2648499" y="3355685"/>
            <a:ext cx="877163" cy="2693694"/>
            <a:chOff x="3486050" y="2775229"/>
            <a:chExt cx="877163" cy="2693694"/>
          </a:xfrm>
        </p:grpSpPr>
        <p:sp>
          <p:nvSpPr>
            <p:cNvPr id="34" name="流程图: 接点 18"/>
            <p:cNvSpPr/>
            <p:nvPr/>
          </p:nvSpPr>
          <p:spPr>
            <a:xfrm>
              <a:off x="3848431" y="3515459"/>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35" name="文本框 34"/>
            <p:cNvSpPr txBox="1"/>
            <p:nvPr/>
          </p:nvSpPr>
          <p:spPr>
            <a:xfrm>
              <a:off x="3486050"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1960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6" name="文本框 35"/>
            <p:cNvSpPr txBox="1"/>
            <p:nvPr/>
          </p:nvSpPr>
          <p:spPr>
            <a:xfrm>
              <a:off x="3539750" y="2775229"/>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25880</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7" name="任意多边形: 形状 80"/>
            <p:cNvSpPr/>
            <p:nvPr/>
          </p:nvSpPr>
          <p:spPr>
            <a:xfrm rot="16200000">
              <a:off x="3340692" y="4212286"/>
              <a:ext cx="1167878" cy="341537"/>
            </a:xfrm>
            <a:custGeom>
              <a:avLst/>
              <a:gdLst>
                <a:gd name="connsiteX0" fmla="*/ 1167878 w 1167878"/>
                <a:gd name="connsiteY0" fmla="*/ 170769 h 341537"/>
                <a:gd name="connsiteX1" fmla="*/ 971241 w 1167878"/>
                <a:gd name="connsiteY1" fmla="*/ 341537 h 341537"/>
                <a:gd name="connsiteX2" fmla="*/ 774604 w 1167878"/>
                <a:gd name="connsiteY2" fmla="*/ 341536 h 341537"/>
                <a:gd name="connsiteX3" fmla="*/ 774604 w 1167878"/>
                <a:gd name="connsiteY3" fmla="*/ 340846 h 341537"/>
                <a:gd name="connsiteX4" fmla="*/ 0 w 1167878"/>
                <a:gd name="connsiteY4" fmla="*/ 340846 h 341537"/>
                <a:gd name="connsiteX5" fmla="*/ 0 w 1167878"/>
                <a:gd name="connsiteY5" fmla="*/ 0 h 341537"/>
                <a:gd name="connsiteX6" fmla="*/ 923362 w 1167878"/>
                <a:gd name="connsiteY6" fmla="*/ 0 h 341537"/>
                <a:gd name="connsiteX7" fmla="*/ 923362 w 1167878"/>
                <a:gd name="connsiteY7" fmla="*/ 1 h 341537"/>
                <a:gd name="connsiteX8" fmla="*/ 971241 w 1167878"/>
                <a:gd name="connsiteY8" fmla="*/ 1 h 341537"/>
                <a:gd name="connsiteX9" fmla="*/ 1167878 w 1167878"/>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878" h="341537">
                  <a:moveTo>
                    <a:pt x="1167878" y="170769"/>
                  </a:moveTo>
                  <a:cubicBezTo>
                    <a:pt x="1167878" y="265082"/>
                    <a:pt x="1079841" y="341537"/>
                    <a:pt x="971241" y="341537"/>
                  </a:cubicBezTo>
                  <a:lnTo>
                    <a:pt x="774604" y="341536"/>
                  </a:lnTo>
                  <a:lnTo>
                    <a:pt x="774604" y="340846"/>
                  </a:lnTo>
                  <a:lnTo>
                    <a:pt x="0" y="340846"/>
                  </a:lnTo>
                  <a:lnTo>
                    <a:pt x="0" y="0"/>
                  </a:lnTo>
                  <a:lnTo>
                    <a:pt x="923362" y="0"/>
                  </a:lnTo>
                  <a:lnTo>
                    <a:pt x="923362" y="1"/>
                  </a:lnTo>
                  <a:lnTo>
                    <a:pt x="971241" y="1"/>
                  </a:lnTo>
                  <a:cubicBezTo>
                    <a:pt x="1079841" y="1"/>
                    <a:pt x="1167878" y="76456"/>
                    <a:pt x="1167878"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565652" y="3159387"/>
            <a:ext cx="877163" cy="2889992"/>
            <a:chOff x="4368075" y="2578931"/>
            <a:chExt cx="877163" cy="2889992"/>
          </a:xfrm>
        </p:grpSpPr>
        <p:sp>
          <p:nvSpPr>
            <p:cNvPr id="39" name="流程图: 接点 19"/>
            <p:cNvSpPr/>
            <p:nvPr/>
          </p:nvSpPr>
          <p:spPr>
            <a:xfrm>
              <a:off x="4730456" y="3330400"/>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51" name="文本框 50"/>
            <p:cNvSpPr txBox="1"/>
            <p:nvPr/>
          </p:nvSpPr>
          <p:spPr>
            <a:xfrm>
              <a:off x="4368075"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1970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2" name="文本框 51"/>
            <p:cNvSpPr txBox="1"/>
            <p:nvPr/>
          </p:nvSpPr>
          <p:spPr>
            <a:xfrm>
              <a:off x="4421775" y="2578931"/>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34432</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3" name="任意多边形: 形状 79"/>
            <p:cNvSpPr/>
            <p:nvPr/>
          </p:nvSpPr>
          <p:spPr>
            <a:xfrm rot="16200000">
              <a:off x="4106240" y="4095809"/>
              <a:ext cx="1400833" cy="341537"/>
            </a:xfrm>
            <a:custGeom>
              <a:avLst/>
              <a:gdLst>
                <a:gd name="connsiteX0" fmla="*/ 1400833 w 1400833"/>
                <a:gd name="connsiteY0" fmla="*/ 170769 h 341537"/>
                <a:gd name="connsiteX1" fmla="*/ 1204196 w 1400833"/>
                <a:gd name="connsiteY1" fmla="*/ 341537 h 341537"/>
                <a:gd name="connsiteX2" fmla="*/ 1007559 w 1400833"/>
                <a:gd name="connsiteY2" fmla="*/ 341536 h 341537"/>
                <a:gd name="connsiteX3" fmla="*/ 1007559 w 1400833"/>
                <a:gd name="connsiteY3" fmla="*/ 340846 h 341537"/>
                <a:gd name="connsiteX4" fmla="*/ 0 w 1400833"/>
                <a:gd name="connsiteY4" fmla="*/ 340846 h 341537"/>
                <a:gd name="connsiteX5" fmla="*/ 0 w 1400833"/>
                <a:gd name="connsiteY5" fmla="*/ 0 h 341537"/>
                <a:gd name="connsiteX6" fmla="*/ 1156317 w 1400833"/>
                <a:gd name="connsiteY6" fmla="*/ 0 h 341537"/>
                <a:gd name="connsiteX7" fmla="*/ 1156317 w 1400833"/>
                <a:gd name="connsiteY7" fmla="*/ 1 h 341537"/>
                <a:gd name="connsiteX8" fmla="*/ 1204196 w 1400833"/>
                <a:gd name="connsiteY8" fmla="*/ 1 h 341537"/>
                <a:gd name="connsiteX9" fmla="*/ 1400833 w 1400833"/>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0833" h="341537">
                  <a:moveTo>
                    <a:pt x="1400833" y="170769"/>
                  </a:moveTo>
                  <a:cubicBezTo>
                    <a:pt x="1400833" y="265082"/>
                    <a:pt x="1312796" y="341537"/>
                    <a:pt x="1204196" y="341537"/>
                  </a:cubicBezTo>
                  <a:lnTo>
                    <a:pt x="1007559" y="341536"/>
                  </a:lnTo>
                  <a:lnTo>
                    <a:pt x="1007559" y="340846"/>
                  </a:lnTo>
                  <a:lnTo>
                    <a:pt x="0" y="340846"/>
                  </a:lnTo>
                  <a:lnTo>
                    <a:pt x="0" y="0"/>
                  </a:lnTo>
                  <a:lnTo>
                    <a:pt x="1156317" y="0"/>
                  </a:lnTo>
                  <a:lnTo>
                    <a:pt x="1156317" y="1"/>
                  </a:lnTo>
                  <a:lnTo>
                    <a:pt x="1204196" y="1"/>
                  </a:lnTo>
                  <a:cubicBezTo>
                    <a:pt x="1312796" y="1"/>
                    <a:pt x="1400833" y="76456"/>
                    <a:pt x="1400833"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4482805" y="2604249"/>
            <a:ext cx="877163" cy="3445130"/>
            <a:chOff x="5239842" y="2023793"/>
            <a:chExt cx="877163" cy="3445130"/>
          </a:xfrm>
        </p:grpSpPr>
        <p:sp>
          <p:nvSpPr>
            <p:cNvPr id="55" name="流程图: 接点 21"/>
            <p:cNvSpPr/>
            <p:nvPr/>
          </p:nvSpPr>
          <p:spPr>
            <a:xfrm>
              <a:off x="5602223" y="2775229"/>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56" name="文本框 55"/>
            <p:cNvSpPr txBox="1"/>
            <p:nvPr/>
          </p:nvSpPr>
          <p:spPr>
            <a:xfrm>
              <a:off x="5239842"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1980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7" name="文本框 56"/>
            <p:cNvSpPr txBox="1"/>
            <p:nvPr/>
          </p:nvSpPr>
          <p:spPr>
            <a:xfrm>
              <a:off x="5293542" y="202379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42361</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8" name="任意多边形: 形状 78"/>
            <p:cNvSpPr/>
            <p:nvPr/>
          </p:nvSpPr>
          <p:spPr>
            <a:xfrm rot="16200000">
              <a:off x="4715040" y="3832842"/>
              <a:ext cx="1926767" cy="341537"/>
            </a:xfrm>
            <a:custGeom>
              <a:avLst/>
              <a:gdLst>
                <a:gd name="connsiteX0" fmla="*/ 1926767 w 1926767"/>
                <a:gd name="connsiteY0" fmla="*/ 170769 h 341537"/>
                <a:gd name="connsiteX1" fmla="*/ 1730130 w 1926767"/>
                <a:gd name="connsiteY1" fmla="*/ 341537 h 341537"/>
                <a:gd name="connsiteX2" fmla="*/ 1533493 w 1926767"/>
                <a:gd name="connsiteY2" fmla="*/ 341536 h 341537"/>
                <a:gd name="connsiteX3" fmla="*/ 1533493 w 1926767"/>
                <a:gd name="connsiteY3" fmla="*/ 340846 h 341537"/>
                <a:gd name="connsiteX4" fmla="*/ 0 w 1926767"/>
                <a:gd name="connsiteY4" fmla="*/ 340846 h 341537"/>
                <a:gd name="connsiteX5" fmla="*/ 0 w 1926767"/>
                <a:gd name="connsiteY5" fmla="*/ 0 h 341537"/>
                <a:gd name="connsiteX6" fmla="*/ 1682251 w 1926767"/>
                <a:gd name="connsiteY6" fmla="*/ 0 h 341537"/>
                <a:gd name="connsiteX7" fmla="*/ 1682251 w 1926767"/>
                <a:gd name="connsiteY7" fmla="*/ 1 h 341537"/>
                <a:gd name="connsiteX8" fmla="*/ 1730130 w 1926767"/>
                <a:gd name="connsiteY8" fmla="*/ 1 h 341537"/>
                <a:gd name="connsiteX9" fmla="*/ 1926767 w 1926767"/>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6767" h="341537">
                  <a:moveTo>
                    <a:pt x="1926767" y="170769"/>
                  </a:moveTo>
                  <a:cubicBezTo>
                    <a:pt x="1926767" y="265082"/>
                    <a:pt x="1838730" y="341537"/>
                    <a:pt x="1730130" y="341537"/>
                  </a:cubicBezTo>
                  <a:lnTo>
                    <a:pt x="1533493" y="341536"/>
                  </a:lnTo>
                  <a:lnTo>
                    <a:pt x="1533493" y="340846"/>
                  </a:lnTo>
                  <a:lnTo>
                    <a:pt x="0" y="340846"/>
                  </a:lnTo>
                  <a:lnTo>
                    <a:pt x="0" y="0"/>
                  </a:lnTo>
                  <a:lnTo>
                    <a:pt x="1682251" y="0"/>
                  </a:lnTo>
                  <a:lnTo>
                    <a:pt x="1682251" y="1"/>
                  </a:lnTo>
                  <a:lnTo>
                    <a:pt x="1730130" y="1"/>
                  </a:lnTo>
                  <a:cubicBezTo>
                    <a:pt x="1838730" y="1"/>
                    <a:pt x="1926767" y="76456"/>
                    <a:pt x="1926767"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5399958" y="2149830"/>
            <a:ext cx="877163" cy="3899549"/>
            <a:chOff x="6116738" y="1569374"/>
            <a:chExt cx="877163" cy="3899549"/>
          </a:xfrm>
        </p:grpSpPr>
        <p:sp>
          <p:nvSpPr>
            <p:cNvPr id="60" name="流程图: 接点 23"/>
            <p:cNvSpPr/>
            <p:nvPr/>
          </p:nvSpPr>
          <p:spPr>
            <a:xfrm>
              <a:off x="6479119" y="2346959"/>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61" name="文本框 60"/>
            <p:cNvSpPr txBox="1"/>
            <p:nvPr/>
          </p:nvSpPr>
          <p:spPr>
            <a:xfrm>
              <a:off x="6116738"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1990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2" name="文本框 61"/>
            <p:cNvSpPr txBox="1"/>
            <p:nvPr/>
          </p:nvSpPr>
          <p:spPr>
            <a:xfrm>
              <a:off x="6170438" y="1569374"/>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64749</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3" name="任意多边形: 形状 77"/>
            <p:cNvSpPr/>
            <p:nvPr/>
          </p:nvSpPr>
          <p:spPr>
            <a:xfrm rot="16200000">
              <a:off x="5378826" y="3619732"/>
              <a:ext cx="2352986" cy="341537"/>
            </a:xfrm>
            <a:custGeom>
              <a:avLst/>
              <a:gdLst>
                <a:gd name="connsiteX0" fmla="*/ 2352986 w 2352986"/>
                <a:gd name="connsiteY0" fmla="*/ 170769 h 341537"/>
                <a:gd name="connsiteX1" fmla="*/ 2156349 w 2352986"/>
                <a:gd name="connsiteY1" fmla="*/ 341537 h 341537"/>
                <a:gd name="connsiteX2" fmla="*/ 1959712 w 2352986"/>
                <a:gd name="connsiteY2" fmla="*/ 341536 h 341537"/>
                <a:gd name="connsiteX3" fmla="*/ 1959712 w 2352986"/>
                <a:gd name="connsiteY3" fmla="*/ 340846 h 341537"/>
                <a:gd name="connsiteX4" fmla="*/ 0 w 2352986"/>
                <a:gd name="connsiteY4" fmla="*/ 340846 h 341537"/>
                <a:gd name="connsiteX5" fmla="*/ 0 w 2352986"/>
                <a:gd name="connsiteY5" fmla="*/ 0 h 341537"/>
                <a:gd name="connsiteX6" fmla="*/ 2108470 w 2352986"/>
                <a:gd name="connsiteY6" fmla="*/ 0 h 341537"/>
                <a:gd name="connsiteX7" fmla="*/ 2108470 w 2352986"/>
                <a:gd name="connsiteY7" fmla="*/ 1 h 341537"/>
                <a:gd name="connsiteX8" fmla="*/ 2156349 w 2352986"/>
                <a:gd name="connsiteY8" fmla="*/ 1 h 341537"/>
                <a:gd name="connsiteX9" fmla="*/ 2352986 w 2352986"/>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986" h="341537">
                  <a:moveTo>
                    <a:pt x="2352986" y="170769"/>
                  </a:moveTo>
                  <a:cubicBezTo>
                    <a:pt x="2352986" y="265082"/>
                    <a:pt x="2264949" y="341537"/>
                    <a:pt x="2156349" y="341537"/>
                  </a:cubicBezTo>
                  <a:lnTo>
                    <a:pt x="1959712" y="341536"/>
                  </a:lnTo>
                  <a:lnTo>
                    <a:pt x="1959712" y="340846"/>
                  </a:lnTo>
                  <a:lnTo>
                    <a:pt x="0" y="340846"/>
                  </a:lnTo>
                  <a:lnTo>
                    <a:pt x="0" y="0"/>
                  </a:lnTo>
                  <a:lnTo>
                    <a:pt x="2108470" y="0"/>
                  </a:lnTo>
                  <a:lnTo>
                    <a:pt x="2108470" y="1"/>
                  </a:lnTo>
                  <a:lnTo>
                    <a:pt x="2156349" y="1"/>
                  </a:lnTo>
                  <a:cubicBezTo>
                    <a:pt x="2264949" y="1"/>
                    <a:pt x="2352986" y="76456"/>
                    <a:pt x="2352986"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6317111" y="2102539"/>
            <a:ext cx="877163" cy="3946840"/>
            <a:chOff x="6993634" y="1522083"/>
            <a:chExt cx="877163" cy="3946840"/>
          </a:xfrm>
        </p:grpSpPr>
        <p:sp>
          <p:nvSpPr>
            <p:cNvPr id="65" name="流程图: 接点 24"/>
            <p:cNvSpPr/>
            <p:nvPr/>
          </p:nvSpPr>
          <p:spPr>
            <a:xfrm>
              <a:off x="7356015" y="2248988"/>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66" name="文本框 65"/>
            <p:cNvSpPr txBox="1"/>
            <p:nvPr/>
          </p:nvSpPr>
          <p:spPr>
            <a:xfrm>
              <a:off x="6993634"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2000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7" name="文本框 66"/>
            <p:cNvSpPr txBox="1"/>
            <p:nvPr/>
          </p:nvSpPr>
          <p:spPr>
            <a:xfrm>
              <a:off x="7047334" y="152208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72085</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68" name="任意多边形: 形状 76"/>
            <p:cNvSpPr/>
            <p:nvPr/>
          </p:nvSpPr>
          <p:spPr>
            <a:xfrm rot="16200000">
              <a:off x="6198399" y="3562409"/>
              <a:ext cx="2467633" cy="341537"/>
            </a:xfrm>
            <a:custGeom>
              <a:avLst/>
              <a:gdLst>
                <a:gd name="connsiteX0" fmla="*/ 2467633 w 2467633"/>
                <a:gd name="connsiteY0" fmla="*/ 170769 h 341537"/>
                <a:gd name="connsiteX1" fmla="*/ 2270996 w 2467633"/>
                <a:gd name="connsiteY1" fmla="*/ 341537 h 341537"/>
                <a:gd name="connsiteX2" fmla="*/ 2074359 w 2467633"/>
                <a:gd name="connsiteY2" fmla="*/ 341536 h 341537"/>
                <a:gd name="connsiteX3" fmla="*/ 2074359 w 2467633"/>
                <a:gd name="connsiteY3" fmla="*/ 340846 h 341537"/>
                <a:gd name="connsiteX4" fmla="*/ 0 w 2467633"/>
                <a:gd name="connsiteY4" fmla="*/ 340846 h 341537"/>
                <a:gd name="connsiteX5" fmla="*/ 1 w 2467633"/>
                <a:gd name="connsiteY5" fmla="*/ 0 h 341537"/>
                <a:gd name="connsiteX6" fmla="*/ 2223117 w 2467633"/>
                <a:gd name="connsiteY6" fmla="*/ 0 h 341537"/>
                <a:gd name="connsiteX7" fmla="*/ 2223117 w 2467633"/>
                <a:gd name="connsiteY7" fmla="*/ 1 h 341537"/>
                <a:gd name="connsiteX8" fmla="*/ 2270996 w 2467633"/>
                <a:gd name="connsiteY8" fmla="*/ 1 h 341537"/>
                <a:gd name="connsiteX9" fmla="*/ 2467633 w 2467633"/>
                <a:gd name="connsiteY9" fmla="*/ 170769 h 34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7633" h="341537">
                  <a:moveTo>
                    <a:pt x="2467633" y="170769"/>
                  </a:moveTo>
                  <a:cubicBezTo>
                    <a:pt x="2467633" y="265082"/>
                    <a:pt x="2379596" y="341537"/>
                    <a:pt x="2270996" y="341537"/>
                  </a:cubicBezTo>
                  <a:lnTo>
                    <a:pt x="2074359" y="341536"/>
                  </a:lnTo>
                  <a:lnTo>
                    <a:pt x="2074359" y="340846"/>
                  </a:lnTo>
                  <a:lnTo>
                    <a:pt x="0" y="340846"/>
                  </a:lnTo>
                  <a:lnTo>
                    <a:pt x="1" y="0"/>
                  </a:lnTo>
                  <a:lnTo>
                    <a:pt x="2223117" y="0"/>
                  </a:lnTo>
                  <a:lnTo>
                    <a:pt x="2223117" y="1"/>
                  </a:lnTo>
                  <a:lnTo>
                    <a:pt x="2270996" y="1"/>
                  </a:lnTo>
                  <a:cubicBezTo>
                    <a:pt x="2379596" y="1"/>
                    <a:pt x="2467633" y="76456"/>
                    <a:pt x="2467633" y="170769"/>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7234264" y="1862284"/>
            <a:ext cx="877163" cy="4187095"/>
            <a:chOff x="7870530" y="1281828"/>
            <a:chExt cx="877163" cy="4187095"/>
          </a:xfrm>
        </p:grpSpPr>
        <p:sp>
          <p:nvSpPr>
            <p:cNvPr id="70" name="流程图: 接点 27"/>
            <p:cNvSpPr/>
            <p:nvPr/>
          </p:nvSpPr>
          <p:spPr>
            <a:xfrm>
              <a:off x="8232911" y="2072640"/>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71" name="文本框 70"/>
            <p:cNvSpPr txBox="1"/>
            <p:nvPr/>
          </p:nvSpPr>
          <p:spPr>
            <a:xfrm>
              <a:off x="7870530" y="5099591"/>
              <a:ext cx="877163" cy="369332"/>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2010</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3" name="文本框 72"/>
            <p:cNvSpPr txBox="1"/>
            <p:nvPr/>
          </p:nvSpPr>
          <p:spPr>
            <a:xfrm>
              <a:off x="7924230" y="1281828"/>
              <a:ext cx="769763" cy="584775"/>
            </a:xfrm>
            <a:prstGeom prst="rect">
              <a:avLst/>
            </a:prstGeom>
            <a:noFill/>
          </p:spPr>
          <p:txBody>
            <a:bodyPr wrap="none" rtlCol="0">
              <a:spAutoFit/>
            </a:bodyPr>
            <a:lstStyle/>
            <a:p>
              <a:r>
                <a:rPr lang="en-US" altLang="zh-CN" dirty="0">
                  <a:solidFill>
                    <a:schemeClr val="tx1">
                      <a:lumMod val="85000"/>
                      <a:lumOff val="15000"/>
                    </a:schemeClr>
                  </a:solidFill>
                  <a:latin typeface="楷体" panose="02010609060101010101" pitchFamily="49" charset="-122"/>
                  <a:ea typeface="楷体" panose="02010609060101010101" pitchFamily="49" charset="-122"/>
                </a:rPr>
                <a:t>76105</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4" name="任意多边形: 形状 75"/>
            <p:cNvSpPr/>
            <p:nvPr/>
          </p:nvSpPr>
          <p:spPr>
            <a:xfrm rot="16200000">
              <a:off x="6981508" y="3468621"/>
              <a:ext cx="2655207" cy="341538"/>
            </a:xfrm>
            <a:custGeom>
              <a:avLst/>
              <a:gdLst>
                <a:gd name="connsiteX0" fmla="*/ 2655207 w 2655207"/>
                <a:gd name="connsiteY0" fmla="*/ 170770 h 341538"/>
                <a:gd name="connsiteX1" fmla="*/ 2458570 w 2655207"/>
                <a:gd name="connsiteY1" fmla="*/ 341538 h 341538"/>
                <a:gd name="connsiteX2" fmla="*/ 2261933 w 2655207"/>
                <a:gd name="connsiteY2" fmla="*/ 341536 h 341538"/>
                <a:gd name="connsiteX3" fmla="*/ 2261933 w 2655207"/>
                <a:gd name="connsiteY3" fmla="*/ 340846 h 341538"/>
                <a:gd name="connsiteX4" fmla="*/ 0 w 2655207"/>
                <a:gd name="connsiteY4" fmla="*/ 340846 h 341538"/>
                <a:gd name="connsiteX5" fmla="*/ 0 w 2655207"/>
                <a:gd name="connsiteY5" fmla="*/ 0 h 341538"/>
                <a:gd name="connsiteX6" fmla="*/ 2410691 w 2655207"/>
                <a:gd name="connsiteY6" fmla="*/ 0 h 341538"/>
                <a:gd name="connsiteX7" fmla="*/ 2410691 w 2655207"/>
                <a:gd name="connsiteY7" fmla="*/ 1 h 341538"/>
                <a:gd name="connsiteX8" fmla="*/ 2458570 w 2655207"/>
                <a:gd name="connsiteY8" fmla="*/ 1 h 341538"/>
                <a:gd name="connsiteX9" fmla="*/ 2655207 w 2655207"/>
                <a:gd name="connsiteY9" fmla="*/ 170770 h 3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5207" h="341538">
                  <a:moveTo>
                    <a:pt x="2655207" y="170770"/>
                  </a:moveTo>
                  <a:cubicBezTo>
                    <a:pt x="2655207" y="265082"/>
                    <a:pt x="2567170" y="341538"/>
                    <a:pt x="2458570" y="341538"/>
                  </a:cubicBezTo>
                  <a:lnTo>
                    <a:pt x="2261933" y="341536"/>
                  </a:lnTo>
                  <a:lnTo>
                    <a:pt x="2261933" y="340846"/>
                  </a:lnTo>
                  <a:lnTo>
                    <a:pt x="0" y="340846"/>
                  </a:lnTo>
                  <a:lnTo>
                    <a:pt x="0" y="0"/>
                  </a:lnTo>
                  <a:lnTo>
                    <a:pt x="2410691" y="0"/>
                  </a:lnTo>
                  <a:lnTo>
                    <a:pt x="2410691" y="1"/>
                  </a:lnTo>
                  <a:lnTo>
                    <a:pt x="2458570" y="1"/>
                  </a:lnTo>
                  <a:cubicBezTo>
                    <a:pt x="2567170" y="1"/>
                    <a:pt x="2655207" y="76456"/>
                    <a:pt x="2655207" y="170770"/>
                  </a:cubicBezTo>
                  <a:close/>
                </a:path>
              </a:pathLst>
            </a:custGeom>
            <a:gradFill flip="none" rotWithShape="1">
              <a:gsLst>
                <a:gs pos="0">
                  <a:srgbClr val="3F9B67"/>
                </a:gs>
                <a:gs pos="100000">
                  <a:srgbClr val="3F9B67">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8151415" y="1669149"/>
            <a:ext cx="986168" cy="4380230"/>
            <a:chOff x="8747426" y="1088693"/>
            <a:chExt cx="986168" cy="4380230"/>
          </a:xfrm>
        </p:grpSpPr>
        <p:sp>
          <p:nvSpPr>
            <p:cNvPr id="76" name="流程图: 接点 29"/>
            <p:cNvSpPr/>
            <p:nvPr/>
          </p:nvSpPr>
          <p:spPr>
            <a:xfrm>
              <a:off x="9164310" y="1887582"/>
              <a:ext cx="152400" cy="152400"/>
            </a:xfrm>
            <a:prstGeom prst="flowChartConnector">
              <a:avLst/>
            </a:prstGeom>
            <a:gradFill flip="none" rotWithShape="1">
              <a:gsLst>
                <a:gs pos="100000">
                  <a:srgbClr val="027159"/>
                </a:gs>
                <a:gs pos="0">
                  <a:srgbClr val="2C8894"/>
                </a:gs>
                <a:gs pos="50000">
                  <a:srgbClr val="3F9B67"/>
                </a:gs>
              </a:gsLst>
              <a:path path="circle">
                <a:fillToRect l="100000" t="100000"/>
              </a:path>
              <a:tileRect r="-100000" b="-100000"/>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楷体" panose="02010609060101010101" pitchFamily="49" charset="-122"/>
                <a:ea typeface="楷体" panose="02010609060101010101" pitchFamily="49" charset="-122"/>
              </a:endParaRPr>
            </a:p>
          </p:txBody>
        </p:sp>
        <p:sp>
          <p:nvSpPr>
            <p:cNvPr id="77" name="文本框 76"/>
            <p:cNvSpPr txBox="1"/>
            <p:nvPr/>
          </p:nvSpPr>
          <p:spPr>
            <a:xfrm>
              <a:off x="8855629" y="1088693"/>
              <a:ext cx="769763" cy="584775"/>
            </a:xfrm>
            <a:prstGeom prst="rect">
              <a:avLst/>
            </a:prstGeom>
            <a:noFill/>
          </p:spPr>
          <p:txBody>
            <a:bodyPr wrap="non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77586</a:t>
              </a:r>
              <a:endParaRPr lang="en-US" altLang="zh-CN"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dirty="0">
                  <a:solidFill>
                    <a:schemeClr val="tx1">
                      <a:lumMod val="85000"/>
                      <a:lumOff val="15000"/>
                    </a:schemeClr>
                  </a:solidFill>
                  <a:latin typeface="楷体" panose="02010609060101010101" pitchFamily="49" charset="-122"/>
                  <a:ea typeface="楷体" panose="02010609060101010101" pitchFamily="49" charset="-122"/>
                </a:rPr>
                <a:t>万人</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8" name="文本框 77"/>
            <p:cNvSpPr txBox="1"/>
            <p:nvPr/>
          </p:nvSpPr>
          <p:spPr>
            <a:xfrm>
              <a:off x="8747426" y="5099591"/>
              <a:ext cx="986168" cy="369332"/>
            </a:xfrm>
            <a:prstGeom prst="rect">
              <a:avLst/>
            </a:prstGeom>
            <a:noFill/>
          </p:spPr>
          <p:txBody>
            <a:bodyPr wrap="square" rtlCol="0">
              <a:spAutoFit/>
            </a:bodyPr>
            <a:lstStyle/>
            <a:p>
              <a:pPr algn="ctr"/>
              <a:r>
                <a:rPr lang="en-US" altLang="zh-CN" dirty="0">
                  <a:solidFill>
                    <a:schemeClr val="tx1">
                      <a:lumMod val="85000"/>
                      <a:lumOff val="15000"/>
                    </a:schemeClr>
                  </a:solidFill>
                  <a:latin typeface="楷体" panose="02010609060101010101" pitchFamily="49" charset="-122"/>
                  <a:ea typeface="楷体" panose="02010609060101010101" pitchFamily="49" charset="-122"/>
                </a:rPr>
                <a:t>2018</a:t>
              </a:r>
              <a:r>
                <a:rPr lang="zh-CN" altLang="en-US"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9" name="任意多边形: 形状 74"/>
            <p:cNvSpPr/>
            <p:nvPr/>
          </p:nvSpPr>
          <p:spPr>
            <a:xfrm>
              <a:off x="9069742" y="2150325"/>
              <a:ext cx="341536" cy="2816669"/>
            </a:xfrm>
            <a:custGeom>
              <a:avLst/>
              <a:gdLst>
                <a:gd name="connsiteX0" fmla="*/ 170768 w 341536"/>
                <a:gd name="connsiteY0" fmla="*/ 0 h 2816669"/>
                <a:gd name="connsiteX1" fmla="*/ 341536 w 341536"/>
                <a:gd name="connsiteY1" fmla="*/ 196637 h 2816669"/>
                <a:gd name="connsiteX2" fmla="*/ 341536 w 341536"/>
                <a:gd name="connsiteY2" fmla="*/ 393275 h 2816669"/>
                <a:gd name="connsiteX3" fmla="*/ 340845 w 341536"/>
                <a:gd name="connsiteY3" fmla="*/ 393275 h 2816669"/>
                <a:gd name="connsiteX4" fmla="*/ 340845 w 341536"/>
                <a:gd name="connsiteY4" fmla="*/ 2816669 h 2816669"/>
                <a:gd name="connsiteX5" fmla="*/ 0 w 341536"/>
                <a:gd name="connsiteY5" fmla="*/ 2816669 h 2816669"/>
                <a:gd name="connsiteX6" fmla="*/ 0 w 341536"/>
                <a:gd name="connsiteY6" fmla="*/ 393275 h 2816669"/>
                <a:gd name="connsiteX7" fmla="*/ 0 w 341536"/>
                <a:gd name="connsiteY7" fmla="*/ 244516 h 2816669"/>
                <a:gd name="connsiteX8" fmla="*/ 0 w 341536"/>
                <a:gd name="connsiteY8" fmla="*/ 196637 h 2816669"/>
                <a:gd name="connsiteX9" fmla="*/ 170768 w 341536"/>
                <a:gd name="connsiteY9" fmla="*/ 0 h 281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536" h="2816669">
                  <a:moveTo>
                    <a:pt x="170768" y="0"/>
                  </a:moveTo>
                  <a:cubicBezTo>
                    <a:pt x="265082" y="0"/>
                    <a:pt x="341536" y="88037"/>
                    <a:pt x="341536" y="196637"/>
                  </a:cubicBezTo>
                  <a:lnTo>
                    <a:pt x="341536" y="393275"/>
                  </a:lnTo>
                  <a:lnTo>
                    <a:pt x="340845" y="393275"/>
                  </a:lnTo>
                  <a:lnTo>
                    <a:pt x="340845" y="2816669"/>
                  </a:lnTo>
                  <a:lnTo>
                    <a:pt x="0" y="2816669"/>
                  </a:lnTo>
                  <a:lnTo>
                    <a:pt x="0" y="393275"/>
                  </a:lnTo>
                  <a:lnTo>
                    <a:pt x="0" y="244516"/>
                  </a:lnTo>
                  <a:lnTo>
                    <a:pt x="0" y="196637"/>
                  </a:lnTo>
                  <a:cubicBezTo>
                    <a:pt x="0" y="88037"/>
                    <a:pt x="76456" y="0"/>
                    <a:pt x="170768" y="0"/>
                  </a:cubicBezTo>
                  <a:close/>
                </a:path>
              </a:pathLst>
            </a:custGeom>
            <a:gradFill flip="none" rotWithShape="1">
              <a:gsLst>
                <a:gs pos="0">
                  <a:srgbClr val="3F9B67"/>
                </a:gs>
                <a:gs pos="100000">
                  <a:srgbClr val="3F9B67">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2" name="矩形 1"/>
          <p:cNvSpPr/>
          <p:nvPr/>
        </p:nvSpPr>
        <p:spPr>
          <a:xfrm>
            <a:off x="9427504" y="3294952"/>
            <a:ext cx="2389308"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2000" dirty="0">
                <a:solidFill>
                  <a:srgbClr val="333333"/>
                </a:solidFill>
                <a:latin typeface="宋体" panose="02010600030101010101" pitchFamily="2" charset="-122"/>
              </a:rPr>
              <a:t>2020</a:t>
            </a:r>
            <a:r>
              <a:rPr lang="zh-CN" altLang="en-US" sz="2000" dirty="0">
                <a:solidFill>
                  <a:srgbClr val="333333"/>
                </a:solidFill>
                <a:latin typeface="宋体" panose="02010600030101010101" pitchFamily="2" charset="-122"/>
                <a:ea typeface="宋体" panose="02010600030101010101" pitchFamily="2" charset="-122"/>
              </a:rPr>
              <a:t>年，全国城镇新增就业</a:t>
            </a:r>
            <a:r>
              <a:rPr lang="en-US" altLang="zh-CN" sz="2000" dirty="0">
                <a:solidFill>
                  <a:srgbClr val="333333"/>
                </a:solidFill>
                <a:latin typeface="宋体" panose="02010600030101010101" pitchFamily="2" charset="-122"/>
              </a:rPr>
              <a:t>1186</a:t>
            </a:r>
            <a:r>
              <a:rPr lang="zh-CN" altLang="en-US" sz="2000" dirty="0">
                <a:solidFill>
                  <a:srgbClr val="333333"/>
                </a:solidFill>
                <a:latin typeface="宋体" panose="02010600030101010101" pitchFamily="2" charset="-122"/>
                <a:ea typeface="宋体" panose="02010600030101010101" pitchFamily="2" charset="-122"/>
              </a:rPr>
              <a:t>万人；全国城镇调查失业率平均为</a:t>
            </a:r>
            <a:r>
              <a:rPr lang="en-US" altLang="zh-CN" sz="2000" dirty="0">
                <a:solidFill>
                  <a:srgbClr val="333333"/>
                </a:solidFill>
                <a:latin typeface="宋体" panose="02010600030101010101" pitchFamily="2" charset="-122"/>
              </a:rPr>
              <a:t>5.6%</a:t>
            </a:r>
            <a:r>
              <a:rPr lang="zh-CN" altLang="en-US" sz="2000" dirty="0">
                <a:solidFill>
                  <a:srgbClr val="333333"/>
                </a:solidFill>
                <a:latin typeface="宋体" panose="02010600030101010101" pitchFamily="2" charset="-122"/>
                <a:ea typeface="宋体" panose="02010600030101010101" pitchFamily="2" charset="-122"/>
              </a:rPr>
              <a:t>，低于</a:t>
            </a:r>
            <a:r>
              <a:rPr lang="en-US" altLang="zh-CN" sz="2000" dirty="0">
                <a:solidFill>
                  <a:srgbClr val="333333"/>
                </a:solidFill>
                <a:latin typeface="宋体" panose="02010600030101010101" pitchFamily="2" charset="-122"/>
              </a:rPr>
              <a:t>6%</a:t>
            </a:r>
            <a:r>
              <a:rPr lang="zh-CN" altLang="en-US" sz="2000" dirty="0">
                <a:solidFill>
                  <a:srgbClr val="333333"/>
                </a:solidFill>
                <a:latin typeface="宋体" panose="02010600030101010101" pitchFamily="2" charset="-122"/>
                <a:ea typeface="宋体" panose="02010600030101010101" pitchFamily="2" charset="-122"/>
              </a:rPr>
              <a:t>左右的预期目标。</a:t>
            </a:r>
            <a:endParaRPr lang="zh-CN" alt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down)">
                                      <p:cBhvr>
                                        <p:cTn id="22" dur="500"/>
                                        <p:tgtEl>
                                          <p:spTgt spid="54"/>
                                        </p:tgtEl>
                                      </p:cBhvr>
                                    </p:animEffect>
                                  </p:childTnLst>
                                </p:cTn>
                              </p:par>
                              <p:par>
                                <p:cTn id="23" presetID="22" presetClass="entr" presetSubtype="4"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down)">
                                      <p:cBhvr>
                                        <p:cTn id="25" dur="500"/>
                                        <p:tgtEl>
                                          <p:spTgt spid="59"/>
                                        </p:tgtEl>
                                      </p:cBhvr>
                                    </p:animEffect>
                                  </p:childTnLst>
                                </p:cTn>
                              </p:par>
                              <p:par>
                                <p:cTn id="26" presetID="22" presetClass="entr" presetSubtype="4"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wipe(down)">
                                      <p:cBhvr>
                                        <p:cTn id="28" dur="500"/>
                                        <p:tgtEl>
                                          <p:spTgt spid="64"/>
                                        </p:tgtEl>
                                      </p:cBhvr>
                                    </p:animEffect>
                                  </p:childTnLst>
                                </p:cTn>
                              </p:par>
                              <p:par>
                                <p:cTn id="29" presetID="22" presetClass="entr" presetSubtype="4"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down)">
                                      <p:cBhvr>
                                        <p:cTn id="31" dur="500"/>
                                        <p:tgtEl>
                                          <p:spTgt spid="69"/>
                                        </p:tgtEl>
                                      </p:cBhvr>
                                    </p:animEffect>
                                  </p:childTnLst>
                                </p:cTn>
                              </p:par>
                              <p:par>
                                <p:cTn id="32" presetID="22" presetClass="entr" presetSubtype="4"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down)">
                                      <p:cBhvr>
                                        <p:cTn id="34" dur="500"/>
                                        <p:tgtEl>
                                          <p:spTgt spid="7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14316" y="2313973"/>
            <a:ext cx="6310856" cy="3879445"/>
            <a:chOff x="1193530" y="2210051"/>
            <a:chExt cx="6832600" cy="3860800"/>
          </a:xfrm>
        </p:grpSpPr>
        <p:sp>
          <p:nvSpPr>
            <p:cNvPr id="74" name="文本框 73"/>
            <p:cNvSpPr txBox="1"/>
            <p:nvPr/>
          </p:nvSpPr>
          <p:spPr>
            <a:xfrm>
              <a:off x="1648551" y="2353297"/>
              <a:ext cx="2172390" cy="606320"/>
            </a:xfrm>
            <a:prstGeom prst="rect">
              <a:avLst/>
            </a:prstGeom>
            <a:noFill/>
          </p:spPr>
          <p:txBody>
            <a:bodyPr wrap="none" rtlCol="0">
              <a:spAutoFit/>
            </a:bodyPr>
            <a:lstStyle/>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居民消费稳步升级</a:t>
              </a:r>
              <a:endParaRPr lang="en-US" altLang="zh-CN" sz="14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恩格尔系数降至</a:t>
              </a:r>
              <a:r>
                <a:rPr lang="en-US" altLang="zh-CN" sz="1400" dirty="0">
                  <a:solidFill>
                    <a:schemeClr val="bg1"/>
                  </a:solidFill>
                  <a:latin typeface="微软雅黑" panose="020B0503020204020204" pitchFamily="34" charset="-122"/>
                  <a:ea typeface="微软雅黑" panose="020B0503020204020204" pitchFamily="34" charset="-122"/>
                </a:rPr>
                <a:t>30%</a:t>
              </a:r>
              <a:r>
                <a:rPr lang="zh-CN" altLang="en-US" sz="1400" dirty="0">
                  <a:solidFill>
                    <a:schemeClr val="bg1"/>
                  </a:solidFill>
                  <a:latin typeface="微软雅黑" panose="020B0503020204020204" pitchFamily="34" charset="-122"/>
                  <a:ea typeface="微软雅黑" panose="020B0503020204020204" pitchFamily="34" charset="-122"/>
                </a:rPr>
                <a:t>以下</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93530" y="2210051"/>
              <a:ext cx="6832600" cy="3860800"/>
            </a:xfrm>
            <a:prstGeom prst="rect">
              <a:avLst/>
            </a:prstGeom>
          </p:spPr>
        </p:pic>
        <p:sp>
          <p:nvSpPr>
            <p:cNvPr id="3" name="矩形 2"/>
            <p:cNvSpPr/>
            <p:nvPr/>
          </p:nvSpPr>
          <p:spPr>
            <a:xfrm>
              <a:off x="2268264" y="2252092"/>
              <a:ext cx="206922" cy="28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 name="组合 6"/>
          <p:cNvGrpSpPr/>
          <p:nvPr/>
        </p:nvGrpSpPr>
        <p:grpSpPr>
          <a:xfrm>
            <a:off x="6525172" y="2313973"/>
            <a:ext cx="5384800" cy="3860800"/>
            <a:chOff x="6525172" y="2313973"/>
            <a:chExt cx="5384800" cy="3860800"/>
          </a:xfrm>
        </p:grpSpPr>
        <p:pic>
          <p:nvPicPr>
            <p:cNvPr id="6" name="图片 5"/>
            <p:cNvPicPr>
              <a:picLocks noChangeAspect="1"/>
            </p:cNvPicPr>
            <p:nvPr/>
          </p:nvPicPr>
          <p:blipFill>
            <a:blip r:embed="rId2"/>
            <a:stretch>
              <a:fillRect/>
            </a:stretch>
          </p:blipFill>
          <p:spPr>
            <a:xfrm>
              <a:off x="6525172" y="2313973"/>
              <a:ext cx="5384800" cy="3860800"/>
            </a:xfrm>
            <a:prstGeom prst="rect">
              <a:avLst/>
            </a:prstGeom>
          </p:spPr>
        </p:pic>
        <p:sp>
          <p:nvSpPr>
            <p:cNvPr id="75" name="矩形 74"/>
            <p:cNvSpPr/>
            <p:nvPr/>
          </p:nvSpPr>
          <p:spPr>
            <a:xfrm>
              <a:off x="7453809" y="2403515"/>
              <a:ext cx="191121" cy="2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0" name="文本框 74"/>
          <p:cNvSpPr txBox="1"/>
          <p:nvPr/>
        </p:nvSpPr>
        <p:spPr>
          <a:xfrm>
            <a:off x="4409238" y="6323095"/>
            <a:ext cx="3474532" cy="276999"/>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资料来源：国家统计局</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50" name="矩形 49"/>
          <p:cNvSpPr/>
          <p:nvPr/>
        </p:nvSpPr>
        <p:spPr>
          <a:xfrm>
            <a:off x="307024" y="1633530"/>
            <a:ext cx="11484864" cy="4940691"/>
          </a:xfrm>
          <a:prstGeom prst="rect">
            <a:avLst/>
          </a:prstGeom>
          <a:solidFill>
            <a:schemeClr val="bg1"/>
          </a:solidFill>
          <a:ln>
            <a:noFill/>
          </a:ln>
          <a:effectLst>
            <a:outerShdw blurRad="381000" sx="101000" sy="101000" algn="ctr" rotWithShape="0">
              <a:schemeClr val="bg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p:cNvSpPr txBox="1"/>
          <p:nvPr/>
        </p:nvSpPr>
        <p:spPr>
          <a:xfrm>
            <a:off x="4406786" y="5967496"/>
            <a:ext cx="3474532" cy="461665"/>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1993—2020</a:t>
            </a:r>
            <a:r>
              <a:rPr lang="zh-CN" altLang="en-US" dirty="0"/>
              <a:t>年我国国内游游客人次。</a:t>
            </a:r>
            <a:endParaRPr lang="en-US" altLang="zh-CN" dirty="0"/>
          </a:p>
          <a:p>
            <a:pPr algn="ctr"/>
            <a:r>
              <a:rPr lang="zh-CN" altLang="en-US" dirty="0"/>
              <a:t>资料来源：</a:t>
            </a:r>
            <a:r>
              <a:rPr lang="en-US" altLang="zh-CN" dirty="0"/>
              <a:t>2021</a:t>
            </a:r>
            <a:r>
              <a:rPr lang="zh-CN" altLang="en-US" dirty="0"/>
              <a:t>版教材辅导课件，国家统计局</a:t>
            </a:r>
            <a:endParaRPr lang="zh-CN" altLang="en-US" dirty="0"/>
          </a:p>
        </p:txBody>
      </p:sp>
      <p:grpSp>
        <p:nvGrpSpPr>
          <p:cNvPr id="77" name="组合 76"/>
          <p:cNvGrpSpPr/>
          <p:nvPr/>
        </p:nvGrpSpPr>
        <p:grpSpPr>
          <a:xfrm>
            <a:off x="484119" y="2345467"/>
            <a:ext cx="5178332" cy="3197959"/>
            <a:chOff x="4960656" y="1764525"/>
            <a:chExt cx="5761460" cy="4003897"/>
          </a:xfrm>
          <a:solidFill>
            <a:schemeClr val="accent4">
              <a:lumMod val="20000"/>
              <a:lumOff val="80000"/>
            </a:schemeClr>
          </a:solidFill>
        </p:grpSpPr>
        <p:grpSp>
          <p:nvGrpSpPr>
            <p:cNvPr id="78" name="组合 77"/>
            <p:cNvGrpSpPr/>
            <p:nvPr/>
          </p:nvGrpSpPr>
          <p:grpSpPr>
            <a:xfrm>
              <a:off x="4960656" y="5044440"/>
              <a:ext cx="5761460" cy="723982"/>
              <a:chOff x="5234226" y="4632960"/>
              <a:chExt cx="5761460" cy="723982"/>
            </a:xfrm>
            <a:grpFill/>
          </p:grpSpPr>
          <p:grpSp>
            <p:nvGrpSpPr>
              <p:cNvPr id="119" name="4509013a-5bcf-4760-8c32-a3033e0ed185" descr="aQgAAB+LCAAAAAAABADVVNuO0zAQ/RcDb6VKEUUibw2rQsWtohUXoT6YZNoYHKdyJqvuVvn3tRM7iXPZ7fKCUF+amTOec+aMfSZP8eYIxCebhEq8YvQgabJCSMiErCLii5zzCQmYiJg4vJVpfsyI//Ncl7Uz3xjGXynPQdcKhozy6tPv4S3sIxMsyRMD86aeCtFTKzTzqiCLIg5t2EogyOu6w0zHyv8blKrBMpUJRdXw7BXPiEmVpYWujeCkPiZkW7GydAw7rX9Qpk5oles0Q5aKpmJN1dhAMRrQ2ilqoJZwTI/wScUskTIwU+kvwCmyawfhxDToXSrZbSqQ8gVnB5GA0LI/wB51A5DIQjelBgQYxir7HuBoHNiwW3X6nvIMilpV3VcPo9+5TXZXz7KZjVKqOjojLiaj49nCCR83UF3RnuaQ82NiSjply4a5YfA42nYqf7USneKHV8NQHFoMd3U+7/cZ4Pc1yFCJCW6cCnNdKsyPMYw3nffPaboQ//ls+qJ/ioNon2EursHbuzjujrtnHa/6Yx+ybTdgXP1UvUl5Kh9+qiysl1dCWAjbGBKwmC0TuBCRYh7ZdyqQ7BCjgCyz+n/9hhBbZf5co/IsVmc+WS7nwevgak6sUq8YerBsw0sfrA7+kt0sS9obafhYBxeh9ttIaDnbEXyJxbueLsfMKnjPHfxn6l6NqQto+Ke6A/+pNnVzX95rnVZ4obid+t0BIrm8O2kIAAA="/>
              <p:cNvGrpSpPr>
                <a:grpSpLocks noChangeAspect="1"/>
              </p:cNvGrpSpPr>
              <p:nvPr/>
            </p:nvGrpSpPr>
            <p:grpSpPr>
              <a:xfrm>
                <a:off x="5234226" y="4632960"/>
                <a:ext cx="5761460" cy="723982"/>
                <a:chOff x="3701910" y="2811698"/>
                <a:chExt cx="5761460" cy="1234604"/>
              </a:xfrm>
              <a:grpFill/>
            </p:grpSpPr>
            <p:sp>
              <p:nvSpPr>
                <p:cNvPr id="122" name="BackShape"/>
                <p:cNvSpPr/>
                <p:nvPr/>
              </p:nvSpPr>
              <p:spPr>
                <a:xfrm>
                  <a:off x="3701910" y="2811698"/>
                  <a:ext cx="5761460" cy="1234604"/>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23" name="RelativeShape1"/>
                <p:cNvSpPr/>
                <p:nvPr/>
              </p:nvSpPr>
              <p:spPr>
                <a:xfrm>
                  <a:off x="3843880" y="2929548"/>
                  <a:ext cx="5471570"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24" name="ValueShape1"/>
                <p:cNvSpPr/>
                <p:nvPr/>
              </p:nvSpPr>
              <p:spPr>
                <a:xfrm>
                  <a:off x="3843880" y="2929548"/>
                  <a:ext cx="2845216"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25" name="ValueText"/>
                <p:cNvSpPr txBox="1"/>
                <p:nvPr/>
              </p:nvSpPr>
              <p:spPr>
                <a:xfrm>
                  <a:off x="5958856" y="3222011"/>
                  <a:ext cx="551972" cy="413979"/>
                </a:xfrm>
                <a:prstGeom prst="rect">
                  <a:avLst/>
                </a:prstGeom>
                <a:grpFill/>
              </p:spPr>
              <p:txBody>
                <a:bodyPr wrap="square" lIns="0" tIns="0" rIns="0" bIns="0" numCol="1" anchor="ctr" anchorCtr="1">
                  <a:prstTxWarp prst="textPlain">
                    <a:avLst/>
                  </a:prstTxWarp>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3600" b="1" dirty="0">
                    <a:solidFill>
                      <a:schemeClr val="bg1"/>
                    </a:solidFill>
                    <a:latin typeface="楷体" panose="02010609060101010101" pitchFamily="49" charset="-122"/>
                    <a:ea typeface="楷体" panose="02010609060101010101" pitchFamily="49" charset="-122"/>
                  </a:endParaRPr>
                </a:p>
              </p:txBody>
            </p:sp>
          </p:grpSp>
          <p:sp>
            <p:nvSpPr>
              <p:cNvPr id="120" name="文本框 119"/>
              <p:cNvSpPr txBox="1"/>
              <p:nvPr/>
            </p:nvSpPr>
            <p:spPr>
              <a:xfrm>
                <a:off x="8618916" y="4824297"/>
                <a:ext cx="1500293"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4.1</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亿人次</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21" name="文本框 120"/>
              <p:cNvSpPr txBox="1"/>
              <p:nvPr/>
            </p:nvSpPr>
            <p:spPr>
              <a:xfrm>
                <a:off x="6267316" y="4824297"/>
                <a:ext cx="1070467"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1993</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79" name="组合 78"/>
            <p:cNvGrpSpPr/>
            <p:nvPr/>
          </p:nvGrpSpPr>
          <p:grpSpPr>
            <a:xfrm>
              <a:off x="4960656" y="4224462"/>
              <a:ext cx="5761460" cy="723982"/>
              <a:chOff x="5234226" y="4632960"/>
              <a:chExt cx="5761460" cy="723982"/>
            </a:xfrm>
            <a:grpFill/>
          </p:grpSpPr>
          <p:grpSp>
            <p:nvGrpSpPr>
              <p:cNvPr id="112" name="4509013a-5bcf-4760-8c32-a3033e0ed185" descr="aQgAAB+LCAAAAAAABADVVNuO0zAQ/RcDb6VKEUUibw2rQsWtohUXoT6YZNoYHKdyJqvuVvn3tRM7iXPZ7fKCUF+amTOec+aMfSZP8eYIxCebhEq8YvQgabJCSMiErCLii5zzCQmYiJg4vJVpfsyI//Ncl7Uz3xjGXynPQdcKhozy6tPv4S3sIxMsyRMD86aeCtFTKzTzqiCLIg5t2EogyOu6w0zHyv8blKrBMpUJRdXw7BXPiEmVpYWujeCkPiZkW7GydAw7rX9Qpk5oles0Q5aKpmJN1dhAMRrQ2ilqoJZwTI/wScUskTIwU+kvwCmyawfhxDToXSrZbSqQ8gVnB5GA0LI/wB51A5DIQjelBgQYxir7HuBoHNiwW3X6nvIMilpV3VcPo9+5TXZXz7KZjVKqOjojLiaj49nCCR83UF3RnuaQ82NiSjply4a5YfA42nYqf7USneKHV8NQHFoMd3U+7/cZ4Pc1yFCJCW6cCnNdKsyPMYw3nffPaboQ//ls+qJ/ioNon2EursHbuzjujrtnHa/6Yx+ybTdgXP1UvUl5Kh9+qiysl1dCWAjbGBKwmC0TuBCRYh7ZdyqQ7BCjgCyz+n/9hhBbZf5co/IsVmc+WS7nwevgak6sUq8YerBsw0sfrA7+kt0sS9obafhYBxeh9ttIaDnbEXyJxbueLsfMKnjPHfxn6l6NqQto+Ke6A/+pNnVzX95rnVZ4obid+t0BIrm8O2kIAAA="/>
              <p:cNvGrpSpPr>
                <a:grpSpLocks noChangeAspect="1"/>
              </p:cNvGrpSpPr>
              <p:nvPr/>
            </p:nvGrpSpPr>
            <p:grpSpPr>
              <a:xfrm>
                <a:off x="5234226" y="4632960"/>
                <a:ext cx="5761460" cy="723982"/>
                <a:chOff x="3701910" y="2811698"/>
                <a:chExt cx="5761460" cy="1234604"/>
              </a:xfrm>
              <a:grpFill/>
            </p:grpSpPr>
            <p:sp>
              <p:nvSpPr>
                <p:cNvPr id="115" name="BackShape"/>
                <p:cNvSpPr/>
                <p:nvPr/>
              </p:nvSpPr>
              <p:spPr>
                <a:xfrm>
                  <a:off x="3701910" y="2811698"/>
                  <a:ext cx="5761460" cy="1234604"/>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6" name="RelativeShape1"/>
                <p:cNvSpPr/>
                <p:nvPr/>
              </p:nvSpPr>
              <p:spPr>
                <a:xfrm>
                  <a:off x="3843880" y="2929548"/>
                  <a:ext cx="5471570"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7" name="ValueShape1"/>
                <p:cNvSpPr/>
                <p:nvPr/>
              </p:nvSpPr>
              <p:spPr>
                <a:xfrm>
                  <a:off x="3843880" y="2929548"/>
                  <a:ext cx="2845216"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8" name="ValueText"/>
                <p:cNvSpPr txBox="1"/>
                <p:nvPr/>
              </p:nvSpPr>
              <p:spPr>
                <a:xfrm>
                  <a:off x="5958856" y="3222011"/>
                  <a:ext cx="551972" cy="413979"/>
                </a:xfrm>
                <a:prstGeom prst="rect">
                  <a:avLst/>
                </a:prstGeom>
                <a:grpFill/>
              </p:spPr>
              <p:txBody>
                <a:bodyPr wrap="square" lIns="0" tIns="0" rIns="0" bIns="0" numCol="1" anchor="ctr" anchorCtr="1">
                  <a:prstTxWarp prst="textPlain">
                    <a:avLst/>
                  </a:prstTxWarp>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3600" b="1" dirty="0">
                    <a:solidFill>
                      <a:schemeClr val="bg1"/>
                    </a:solidFill>
                    <a:latin typeface="楷体" panose="02010609060101010101" pitchFamily="49" charset="-122"/>
                    <a:ea typeface="楷体" panose="02010609060101010101" pitchFamily="49" charset="-122"/>
                  </a:endParaRPr>
                </a:p>
              </p:txBody>
            </p:sp>
          </p:grpSp>
          <p:sp>
            <p:nvSpPr>
              <p:cNvPr id="113" name="文本框 112"/>
              <p:cNvSpPr txBox="1"/>
              <p:nvPr/>
            </p:nvSpPr>
            <p:spPr>
              <a:xfrm>
                <a:off x="8618916" y="4824297"/>
                <a:ext cx="1500293"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7.4</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亿人次</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14" name="文本框 113"/>
              <p:cNvSpPr txBox="1"/>
              <p:nvPr/>
            </p:nvSpPr>
            <p:spPr>
              <a:xfrm>
                <a:off x="6267316" y="4824297"/>
                <a:ext cx="1070467"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2000</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80" name="组合 79"/>
            <p:cNvGrpSpPr/>
            <p:nvPr/>
          </p:nvGrpSpPr>
          <p:grpSpPr>
            <a:xfrm>
              <a:off x="4960656" y="3404483"/>
              <a:ext cx="5761460" cy="723982"/>
              <a:chOff x="5234226" y="4632960"/>
              <a:chExt cx="5761460" cy="723982"/>
            </a:xfrm>
            <a:grpFill/>
          </p:grpSpPr>
          <p:grpSp>
            <p:nvGrpSpPr>
              <p:cNvPr id="105" name="4509013a-5bcf-4760-8c32-a3033e0ed185" descr="aQgAAB+LCAAAAAAABADVVNuO0zAQ/RcDb6VKEUUibw2rQsWtohUXoT6YZNoYHKdyJqvuVvn3tRM7iXPZ7fKCUF+amTOec+aMfSZP8eYIxCebhEq8YvQgabJCSMiErCLii5zzCQmYiJg4vJVpfsyI//Ncl7Uz3xjGXynPQdcKhozy6tPv4S3sIxMsyRMD86aeCtFTKzTzqiCLIg5t2EogyOu6w0zHyv8blKrBMpUJRdXw7BXPiEmVpYWujeCkPiZkW7GydAw7rX9Qpk5oles0Q5aKpmJN1dhAMRrQ2ilqoJZwTI/wScUskTIwU+kvwCmyawfhxDToXSrZbSqQ8gVnB5GA0LI/wB51A5DIQjelBgQYxir7HuBoHNiwW3X6nvIMilpV3VcPo9+5TXZXz7KZjVKqOjojLiaj49nCCR83UF3RnuaQ82NiSjply4a5YfA42nYqf7USneKHV8NQHFoMd3U+7/cZ4Pc1yFCJCW6cCnNdKsyPMYw3nffPaboQ//ls+qJ/ioNon2EursHbuzjujrtnHa/6Yx+ybTdgXP1UvUl5Kh9+qiysl1dCWAjbGBKwmC0TuBCRYh7ZdyqQ7BCjgCyz+n/9hhBbZf5co/IsVmc+WS7nwevgak6sUq8YerBsw0sfrA7+kt0sS9obafhYBxeh9ttIaDnbEXyJxbueLsfMKnjPHfxn6l6NqQto+Ke6A/+pNnVzX95rnVZ4obid+t0BIrm8O2kIAAA="/>
              <p:cNvGrpSpPr>
                <a:grpSpLocks noChangeAspect="1"/>
              </p:cNvGrpSpPr>
              <p:nvPr/>
            </p:nvGrpSpPr>
            <p:grpSpPr>
              <a:xfrm>
                <a:off x="5234226" y="4632960"/>
                <a:ext cx="5761460" cy="723982"/>
                <a:chOff x="3701910" y="2811698"/>
                <a:chExt cx="5761460" cy="1234604"/>
              </a:xfrm>
              <a:grpFill/>
            </p:grpSpPr>
            <p:sp>
              <p:nvSpPr>
                <p:cNvPr id="108" name="BackShape"/>
                <p:cNvSpPr/>
                <p:nvPr/>
              </p:nvSpPr>
              <p:spPr>
                <a:xfrm>
                  <a:off x="3701910" y="2811698"/>
                  <a:ext cx="5761460" cy="1234604"/>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09" name="RelativeShape1"/>
                <p:cNvSpPr/>
                <p:nvPr/>
              </p:nvSpPr>
              <p:spPr>
                <a:xfrm>
                  <a:off x="3843880" y="2929548"/>
                  <a:ext cx="5471570"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0" name="ValueShape1"/>
                <p:cNvSpPr/>
                <p:nvPr/>
              </p:nvSpPr>
              <p:spPr>
                <a:xfrm>
                  <a:off x="3843880" y="2929548"/>
                  <a:ext cx="2845216"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1" name="ValueText"/>
                <p:cNvSpPr txBox="1"/>
                <p:nvPr/>
              </p:nvSpPr>
              <p:spPr>
                <a:xfrm>
                  <a:off x="5958856" y="3222011"/>
                  <a:ext cx="551972" cy="413979"/>
                </a:xfrm>
                <a:prstGeom prst="rect">
                  <a:avLst/>
                </a:prstGeom>
                <a:grpFill/>
              </p:spPr>
              <p:txBody>
                <a:bodyPr wrap="square" lIns="0" tIns="0" rIns="0" bIns="0" numCol="1" anchor="ctr" anchorCtr="1">
                  <a:prstTxWarp prst="textPlain">
                    <a:avLst/>
                  </a:prstTxWarp>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3600" b="1" dirty="0">
                    <a:solidFill>
                      <a:schemeClr val="bg1"/>
                    </a:solidFill>
                    <a:latin typeface="楷体" panose="02010609060101010101" pitchFamily="49" charset="-122"/>
                    <a:ea typeface="楷体" panose="02010609060101010101" pitchFamily="49" charset="-122"/>
                  </a:endParaRPr>
                </a:p>
              </p:txBody>
            </p:sp>
          </p:grpSp>
          <p:sp>
            <p:nvSpPr>
              <p:cNvPr id="106" name="文本框 105"/>
              <p:cNvSpPr txBox="1"/>
              <p:nvPr/>
            </p:nvSpPr>
            <p:spPr>
              <a:xfrm>
                <a:off x="8618916" y="4824297"/>
                <a:ext cx="1644759"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12.1</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亿人次</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07" name="文本框 106"/>
              <p:cNvSpPr txBox="1"/>
              <p:nvPr/>
            </p:nvSpPr>
            <p:spPr>
              <a:xfrm>
                <a:off x="6267316" y="4824297"/>
                <a:ext cx="1070467"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2005</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81" name="组合 80"/>
            <p:cNvGrpSpPr/>
            <p:nvPr/>
          </p:nvGrpSpPr>
          <p:grpSpPr>
            <a:xfrm>
              <a:off x="4960656" y="2584504"/>
              <a:ext cx="5761460" cy="723982"/>
              <a:chOff x="5234226" y="4632960"/>
              <a:chExt cx="5761460" cy="723982"/>
            </a:xfrm>
            <a:grpFill/>
          </p:grpSpPr>
          <p:grpSp>
            <p:nvGrpSpPr>
              <p:cNvPr id="98" name="4509013a-5bcf-4760-8c32-a3033e0ed185" descr="aQgAAB+LCAAAAAAABADVVNuO0zAQ/RcDb6VKEUUibw2rQsWtohUXoT6YZNoYHKdyJqvuVvn3tRM7iXPZ7fKCUF+amTOec+aMfSZP8eYIxCebhEq8YvQgabJCSMiErCLii5zzCQmYiJg4vJVpfsyI//Ncl7Uz3xjGXynPQdcKhozy6tPv4S3sIxMsyRMD86aeCtFTKzTzqiCLIg5t2EogyOu6w0zHyv8blKrBMpUJRdXw7BXPiEmVpYWujeCkPiZkW7GydAw7rX9Qpk5oles0Q5aKpmJN1dhAMRrQ2ilqoJZwTI/wScUskTIwU+kvwCmyawfhxDToXSrZbSqQ8gVnB5GA0LI/wB51A5DIQjelBgQYxir7HuBoHNiwW3X6nvIMilpV3VcPo9+5TXZXz7KZjVKqOjojLiaj49nCCR83UF3RnuaQ82NiSjply4a5YfA42nYqf7USneKHV8NQHFoMd3U+7/cZ4Pc1yFCJCW6cCnNdKsyPMYw3nffPaboQ//ls+qJ/ioNon2EursHbuzjujrtnHa/6Yx+ybTdgXP1UvUl5Kh9+qiysl1dCWAjbGBKwmC0TuBCRYh7ZdyqQ7BCjgCyz+n/9hhBbZf5co/IsVmc+WS7nwevgak6sUq8YerBsw0sfrA7+kt0sS9obafhYBxeh9ttIaDnbEXyJxbueLsfMKnjPHfxn6l6NqQto+Ke6A/+pNnVzX95rnVZ4obid+t0BIrm8O2kIAAA="/>
              <p:cNvGrpSpPr>
                <a:grpSpLocks noChangeAspect="1"/>
              </p:cNvGrpSpPr>
              <p:nvPr/>
            </p:nvGrpSpPr>
            <p:grpSpPr>
              <a:xfrm>
                <a:off x="5234226" y="4632960"/>
                <a:ext cx="5761460" cy="723982"/>
                <a:chOff x="3701910" y="2811698"/>
                <a:chExt cx="5761460" cy="1234604"/>
              </a:xfrm>
              <a:grpFill/>
            </p:grpSpPr>
            <p:sp>
              <p:nvSpPr>
                <p:cNvPr id="101" name="BackShape"/>
                <p:cNvSpPr/>
                <p:nvPr/>
              </p:nvSpPr>
              <p:spPr>
                <a:xfrm>
                  <a:off x="3701910" y="2811698"/>
                  <a:ext cx="5761460" cy="1234604"/>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02" name="RelativeShape1"/>
                <p:cNvSpPr/>
                <p:nvPr/>
              </p:nvSpPr>
              <p:spPr>
                <a:xfrm>
                  <a:off x="3843880" y="2929548"/>
                  <a:ext cx="5471570"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03" name="ValueShape1"/>
                <p:cNvSpPr/>
                <p:nvPr/>
              </p:nvSpPr>
              <p:spPr>
                <a:xfrm>
                  <a:off x="3843880" y="2929548"/>
                  <a:ext cx="2845216"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04" name="ValueText"/>
                <p:cNvSpPr txBox="1"/>
                <p:nvPr/>
              </p:nvSpPr>
              <p:spPr>
                <a:xfrm>
                  <a:off x="5958856" y="3222011"/>
                  <a:ext cx="551972" cy="413979"/>
                </a:xfrm>
                <a:prstGeom prst="rect">
                  <a:avLst/>
                </a:prstGeom>
                <a:grpFill/>
              </p:spPr>
              <p:txBody>
                <a:bodyPr wrap="square" lIns="0" tIns="0" rIns="0" bIns="0" numCol="1" anchor="ctr" anchorCtr="1">
                  <a:prstTxWarp prst="textPlain">
                    <a:avLst/>
                  </a:prstTxWarp>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3600" b="1" dirty="0">
                    <a:solidFill>
                      <a:schemeClr val="bg1"/>
                    </a:solidFill>
                    <a:latin typeface="楷体" panose="02010609060101010101" pitchFamily="49" charset="-122"/>
                    <a:ea typeface="楷体" panose="02010609060101010101" pitchFamily="49" charset="-122"/>
                  </a:endParaRPr>
                </a:p>
              </p:txBody>
            </p:sp>
          </p:grpSp>
          <p:sp>
            <p:nvSpPr>
              <p:cNvPr id="99" name="文本框 98"/>
              <p:cNvSpPr txBox="1"/>
              <p:nvPr/>
            </p:nvSpPr>
            <p:spPr>
              <a:xfrm>
                <a:off x="8618916" y="4824297"/>
                <a:ext cx="1644759"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21.0</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亿人次</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100" name="文本框 99"/>
              <p:cNvSpPr txBox="1"/>
              <p:nvPr/>
            </p:nvSpPr>
            <p:spPr>
              <a:xfrm>
                <a:off x="6267316" y="4824297"/>
                <a:ext cx="1070467"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2010</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82" name="组合 81"/>
            <p:cNvGrpSpPr/>
            <p:nvPr/>
          </p:nvGrpSpPr>
          <p:grpSpPr>
            <a:xfrm>
              <a:off x="4960656" y="1764525"/>
              <a:ext cx="5761460" cy="723982"/>
              <a:chOff x="5234226" y="4632960"/>
              <a:chExt cx="5761460" cy="723982"/>
            </a:xfrm>
            <a:grpFill/>
          </p:grpSpPr>
          <p:grpSp>
            <p:nvGrpSpPr>
              <p:cNvPr id="91" name="4509013a-5bcf-4760-8c32-a3033e0ed185" descr="aQgAAB+LCAAAAAAABADVVNuO0zAQ/RcDb6VKEUUibw2rQsWtohUXoT6YZNoYHKdyJqvuVvn3tRM7iXPZ7fKCUF+amTOec+aMfSZP8eYIxCebhEq8YvQgabJCSMiErCLii5zzCQmYiJg4vJVpfsyI//Ncl7Uz3xjGXynPQdcKhozy6tPv4S3sIxMsyRMD86aeCtFTKzTzqiCLIg5t2EogyOu6w0zHyv8blKrBMpUJRdXw7BXPiEmVpYWujeCkPiZkW7GydAw7rX9Qpk5oles0Q5aKpmJN1dhAMRrQ2ilqoJZwTI/wScUskTIwU+kvwCmyawfhxDToXSrZbSqQ8gVnB5GA0LI/wB51A5DIQjelBgQYxir7HuBoHNiwW3X6nvIMilpV3VcPo9+5TXZXz7KZjVKqOjojLiaj49nCCR83UF3RnuaQ82NiSjply4a5YfA42nYqf7USneKHV8NQHFoMd3U+7/cZ4Pc1yFCJCW6cCnNdKsyPMYw3nffPaboQ//ls+qJ/ioNon2EursHbuzjujrtnHa/6Yx+ybTdgXP1UvUl5Kh9+qiysl1dCWAjbGBKwmC0TuBCRYh7ZdyqQ7BCjgCyz+n/9hhBbZf5co/IsVmc+WS7nwevgak6sUq8YerBsw0sfrA7+kt0sS9obafhYBxeh9ttIaDnbEXyJxbueLsfMKnjPHfxn6l6NqQto+Ke6A/+pNnVzX95rnVZ4obid+t0BIrm8O2kIAAA="/>
              <p:cNvGrpSpPr>
                <a:grpSpLocks noChangeAspect="1"/>
              </p:cNvGrpSpPr>
              <p:nvPr/>
            </p:nvGrpSpPr>
            <p:grpSpPr>
              <a:xfrm>
                <a:off x="5234226" y="4632960"/>
                <a:ext cx="5761460" cy="723982"/>
                <a:chOff x="3701910" y="2811698"/>
                <a:chExt cx="5761460" cy="1234604"/>
              </a:xfrm>
              <a:grpFill/>
            </p:grpSpPr>
            <p:sp>
              <p:nvSpPr>
                <p:cNvPr id="94" name="BackShape"/>
                <p:cNvSpPr/>
                <p:nvPr/>
              </p:nvSpPr>
              <p:spPr>
                <a:xfrm>
                  <a:off x="3701910" y="2811698"/>
                  <a:ext cx="5761460" cy="1234604"/>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95" name="RelativeShape1"/>
                <p:cNvSpPr/>
                <p:nvPr/>
              </p:nvSpPr>
              <p:spPr>
                <a:xfrm>
                  <a:off x="3843880" y="2929548"/>
                  <a:ext cx="5471570"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96" name="ValueShape1"/>
                <p:cNvSpPr/>
                <p:nvPr/>
              </p:nvSpPr>
              <p:spPr>
                <a:xfrm>
                  <a:off x="3843880" y="2929548"/>
                  <a:ext cx="2845216" cy="998905"/>
                </a:xfrm>
                <a:prstGeom prst="roundRect">
                  <a:avLst>
                    <a:gd name="adj" fmla="val 50000"/>
                  </a:avLst>
                </a:prstGeom>
                <a:gr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97" name="ValueText"/>
                <p:cNvSpPr txBox="1"/>
                <p:nvPr/>
              </p:nvSpPr>
              <p:spPr>
                <a:xfrm>
                  <a:off x="5958856" y="3222011"/>
                  <a:ext cx="551972" cy="413979"/>
                </a:xfrm>
                <a:prstGeom prst="rect">
                  <a:avLst/>
                </a:prstGeom>
                <a:grpFill/>
              </p:spPr>
              <p:txBody>
                <a:bodyPr wrap="square" lIns="0" tIns="0" rIns="0" bIns="0" numCol="1" anchor="ctr" anchorCtr="1">
                  <a:prstTxWarp prst="textPlain">
                    <a:avLst/>
                  </a:prstTxWarp>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3600" b="1" dirty="0">
                    <a:solidFill>
                      <a:schemeClr val="bg1"/>
                    </a:solidFill>
                    <a:latin typeface="楷体" panose="02010609060101010101" pitchFamily="49" charset="-122"/>
                    <a:ea typeface="楷体" panose="02010609060101010101" pitchFamily="49" charset="-122"/>
                  </a:endParaRPr>
                </a:p>
              </p:txBody>
            </p:sp>
          </p:grpSp>
          <p:sp>
            <p:nvSpPr>
              <p:cNvPr id="92" name="文本框 91"/>
              <p:cNvSpPr txBox="1"/>
              <p:nvPr/>
            </p:nvSpPr>
            <p:spPr>
              <a:xfrm>
                <a:off x="8618916" y="4824297"/>
                <a:ext cx="1644759"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40.0</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亿人次</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93" name="文本框 92"/>
              <p:cNvSpPr txBox="1"/>
              <p:nvPr/>
            </p:nvSpPr>
            <p:spPr>
              <a:xfrm>
                <a:off x="6267316" y="4824297"/>
                <a:ext cx="1070467" cy="500944"/>
              </a:xfrm>
              <a:prstGeom prst="rect">
                <a:avLst/>
              </a:prstGeom>
              <a:grpFill/>
            </p:spPr>
            <p:txBody>
              <a:bodyPr wrap="none" rtlCol="0">
                <a:spAutoFit/>
              </a:bodyPr>
              <a:lstStyle/>
              <a:p>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2015</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endPar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
        <p:nvSpPr>
          <p:cNvPr id="126" name="文本框 125"/>
          <p:cNvSpPr txBox="1"/>
          <p:nvPr/>
        </p:nvSpPr>
        <p:spPr>
          <a:xfrm>
            <a:off x="4769316" y="1453544"/>
            <a:ext cx="2236510" cy="4770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nSpc>
                <a:spcPct val="125000"/>
              </a:lnSpc>
            </a:pPr>
            <a:r>
              <a:rPr lang="zh-CN" altLang="en-US" sz="2000" dirty="0">
                <a:solidFill>
                  <a:schemeClr val="accent2">
                    <a:lumMod val="75000"/>
                  </a:schemeClr>
                </a:solidFill>
                <a:latin typeface="微软雅黑" panose="020B0503020204020204" pitchFamily="34" charset="-122"/>
                <a:ea typeface="微软雅黑" panose="020B0503020204020204" pitchFamily="34" charset="-122"/>
              </a:rPr>
              <a:t>休闲旅游日益普遍</a:t>
            </a:r>
            <a:endParaRPr lang="en-US" altLang="zh-CN" sz="2000" dirty="0">
              <a:solidFill>
                <a:schemeClr val="accent2">
                  <a:lumMod val="7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886263" y="2451384"/>
            <a:ext cx="5696387" cy="3213875"/>
            <a:chOff x="5886263" y="2451384"/>
            <a:chExt cx="5696387" cy="3213875"/>
          </a:xfrm>
        </p:grpSpPr>
        <p:pic>
          <p:nvPicPr>
            <p:cNvPr id="2" name="图片 1"/>
            <p:cNvPicPr>
              <a:picLocks noChangeAspect="1"/>
            </p:cNvPicPr>
            <p:nvPr/>
          </p:nvPicPr>
          <p:blipFill>
            <a:blip r:embed="rId3"/>
            <a:stretch>
              <a:fillRect/>
            </a:stretch>
          </p:blipFill>
          <p:spPr>
            <a:xfrm>
              <a:off x="5886263" y="2451384"/>
              <a:ext cx="5696387" cy="3213875"/>
            </a:xfrm>
            <a:prstGeom prst="rect">
              <a:avLst/>
            </a:prstGeom>
          </p:spPr>
        </p:pic>
        <p:sp>
          <p:nvSpPr>
            <p:cNvPr id="58" name="矩形 57"/>
            <p:cNvSpPr/>
            <p:nvPr/>
          </p:nvSpPr>
          <p:spPr>
            <a:xfrm>
              <a:off x="7280424" y="2502023"/>
              <a:ext cx="191121" cy="28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1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90" name="文本框 89"/>
          <p:cNvSpPr txBox="1"/>
          <p:nvPr/>
        </p:nvSpPr>
        <p:spPr>
          <a:xfrm>
            <a:off x="3046759" y="6186954"/>
            <a:ext cx="5063828" cy="646331"/>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1949-2020</a:t>
            </a:r>
            <a:r>
              <a:rPr lang="zh-CN" altLang="en-US" dirty="0"/>
              <a:t>年我国医疗卫生机构床位数。</a:t>
            </a:r>
            <a:endParaRPr lang="en-US" altLang="zh-CN" dirty="0"/>
          </a:p>
          <a:p>
            <a:pPr algn="ctr"/>
            <a:r>
              <a:rPr lang="zh-CN" altLang="en-US" dirty="0"/>
              <a:t>资料来源：</a:t>
            </a:r>
            <a:r>
              <a:rPr lang="en-US" altLang="zh-CN" dirty="0"/>
              <a:t>2021</a:t>
            </a:r>
            <a:r>
              <a:rPr lang="zh-CN" altLang="en-US" dirty="0"/>
              <a:t>版教材辅导课件，国家统计局</a:t>
            </a:r>
            <a:endParaRPr lang="zh-CN" altLang="en-US" dirty="0"/>
          </a:p>
          <a:p>
            <a:pPr algn="ctr"/>
            <a:endParaRPr lang="zh-CN" altLang="en-US" dirty="0"/>
          </a:p>
        </p:txBody>
      </p:sp>
      <p:grpSp>
        <p:nvGrpSpPr>
          <p:cNvPr id="2" name="组合 1"/>
          <p:cNvGrpSpPr/>
          <p:nvPr/>
        </p:nvGrpSpPr>
        <p:grpSpPr>
          <a:xfrm>
            <a:off x="1306139" y="1372228"/>
            <a:ext cx="8545068" cy="4870400"/>
            <a:chOff x="1858361" y="1448395"/>
            <a:chExt cx="7440624" cy="4275544"/>
          </a:xfrm>
        </p:grpSpPr>
        <p:grpSp>
          <p:nvGrpSpPr>
            <p:cNvPr id="91" name="组合 90"/>
            <p:cNvGrpSpPr/>
            <p:nvPr/>
          </p:nvGrpSpPr>
          <p:grpSpPr>
            <a:xfrm>
              <a:off x="1858361" y="1448395"/>
              <a:ext cx="7440624" cy="4275544"/>
              <a:chOff x="263106" y="159276"/>
              <a:chExt cx="7440624" cy="4275544"/>
            </a:xfrm>
          </p:grpSpPr>
          <p:grpSp>
            <p:nvGrpSpPr>
              <p:cNvPr id="92" name="组合 91"/>
              <p:cNvGrpSpPr/>
              <p:nvPr/>
            </p:nvGrpSpPr>
            <p:grpSpPr>
              <a:xfrm>
                <a:off x="263106" y="159276"/>
                <a:ext cx="7440624" cy="4275544"/>
                <a:chOff x="2536406" y="-386824"/>
                <a:chExt cx="7440624" cy="4275544"/>
              </a:xfrm>
            </p:grpSpPr>
            <p:grpSp>
              <p:nvGrpSpPr>
                <p:cNvPr id="94" name="组合 93"/>
                <p:cNvGrpSpPr/>
                <p:nvPr/>
              </p:nvGrpSpPr>
              <p:grpSpPr>
                <a:xfrm>
                  <a:off x="7374132" y="1978001"/>
                  <a:ext cx="1075936" cy="1910719"/>
                  <a:chOff x="7374132" y="1978001"/>
                  <a:chExt cx="1075936" cy="1910719"/>
                </a:xfrm>
              </p:grpSpPr>
              <p:sp>
                <p:nvSpPr>
                  <p:cNvPr id="112" name="bed_291337"/>
                  <p:cNvSpPr>
                    <a:spLocks noChangeAspect="1"/>
                  </p:cNvSpPr>
                  <p:nvPr/>
                </p:nvSpPr>
                <p:spPr bwMode="auto">
                  <a:xfrm>
                    <a:off x="7607258"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13" name="文本框 112"/>
                  <p:cNvSpPr txBox="1"/>
                  <p:nvPr/>
                </p:nvSpPr>
                <p:spPr>
                  <a:xfrm>
                    <a:off x="7374132"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7581721" y="1978001"/>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840</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5" name="组合 94"/>
                <p:cNvGrpSpPr/>
                <p:nvPr/>
              </p:nvGrpSpPr>
              <p:grpSpPr>
                <a:xfrm>
                  <a:off x="6318945" y="2244643"/>
                  <a:ext cx="1075936" cy="1644077"/>
                  <a:chOff x="6400315" y="2244643"/>
                  <a:chExt cx="1075936" cy="1644077"/>
                </a:xfrm>
              </p:grpSpPr>
              <p:sp>
                <p:nvSpPr>
                  <p:cNvPr id="109" name="bed_291337"/>
                  <p:cNvSpPr>
                    <a:spLocks noChangeAspect="1"/>
                  </p:cNvSpPr>
                  <p:nvPr/>
                </p:nvSpPr>
                <p:spPr bwMode="auto">
                  <a:xfrm>
                    <a:off x="6633441"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10" name="文本框 109"/>
                  <p:cNvSpPr txBox="1"/>
                  <p:nvPr/>
                </p:nvSpPr>
                <p:spPr>
                  <a:xfrm>
                    <a:off x="6400315"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2010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1" name="文本框 110"/>
                  <p:cNvSpPr txBox="1"/>
                  <p:nvPr/>
                </p:nvSpPr>
                <p:spPr>
                  <a:xfrm>
                    <a:off x="6607904" y="2244643"/>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479</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5263760" y="2244643"/>
                  <a:ext cx="1075936" cy="1644077"/>
                  <a:chOff x="5336237" y="2244643"/>
                  <a:chExt cx="1075936" cy="1644077"/>
                </a:xfrm>
              </p:grpSpPr>
              <p:sp>
                <p:nvSpPr>
                  <p:cNvPr id="106" name="bed_291337"/>
                  <p:cNvSpPr>
                    <a:spLocks noChangeAspect="1"/>
                  </p:cNvSpPr>
                  <p:nvPr/>
                </p:nvSpPr>
                <p:spPr bwMode="auto">
                  <a:xfrm>
                    <a:off x="5569363"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07" name="文本框 106"/>
                  <p:cNvSpPr txBox="1"/>
                  <p:nvPr/>
                </p:nvSpPr>
                <p:spPr>
                  <a:xfrm>
                    <a:off x="5336237"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2000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8" name="文本框 107"/>
                  <p:cNvSpPr txBox="1"/>
                  <p:nvPr/>
                </p:nvSpPr>
                <p:spPr>
                  <a:xfrm>
                    <a:off x="5543826" y="2244643"/>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318</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7" name="组合 96"/>
                <p:cNvGrpSpPr/>
                <p:nvPr/>
              </p:nvGrpSpPr>
              <p:grpSpPr>
                <a:xfrm>
                  <a:off x="4208575" y="2244643"/>
                  <a:ext cx="1075936" cy="1644077"/>
                  <a:chOff x="4217468" y="2244643"/>
                  <a:chExt cx="1075936" cy="1644077"/>
                </a:xfrm>
              </p:grpSpPr>
              <p:sp>
                <p:nvSpPr>
                  <p:cNvPr id="103" name="bed_291337"/>
                  <p:cNvSpPr>
                    <a:spLocks noChangeAspect="1"/>
                  </p:cNvSpPr>
                  <p:nvPr/>
                </p:nvSpPr>
                <p:spPr bwMode="auto">
                  <a:xfrm>
                    <a:off x="4450594"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04" name="文本框 103"/>
                  <p:cNvSpPr txBox="1"/>
                  <p:nvPr/>
                </p:nvSpPr>
                <p:spPr>
                  <a:xfrm>
                    <a:off x="4217468"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1978</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5" name="文本框 104"/>
                  <p:cNvSpPr txBox="1"/>
                  <p:nvPr/>
                </p:nvSpPr>
                <p:spPr>
                  <a:xfrm>
                    <a:off x="4425057" y="2244643"/>
                    <a:ext cx="660758"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204</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3153390" y="2296018"/>
                  <a:ext cx="1075936" cy="1592702"/>
                  <a:chOff x="3153390" y="2296018"/>
                  <a:chExt cx="1075936" cy="1592702"/>
                </a:xfrm>
              </p:grpSpPr>
              <p:sp>
                <p:nvSpPr>
                  <p:cNvPr id="100" name="bed_291337"/>
                  <p:cNvSpPr>
                    <a:spLocks noChangeAspect="1"/>
                  </p:cNvSpPr>
                  <p:nvPr/>
                </p:nvSpPr>
                <p:spPr bwMode="auto">
                  <a:xfrm>
                    <a:off x="3386516" y="2911571"/>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101" name="文本框 100"/>
                  <p:cNvSpPr txBox="1"/>
                  <p:nvPr/>
                </p:nvSpPr>
                <p:spPr>
                  <a:xfrm>
                    <a:off x="3153390" y="3488610"/>
                    <a:ext cx="107593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1949</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2" name="文本框 101"/>
                  <p:cNvSpPr txBox="1"/>
                  <p:nvPr/>
                </p:nvSpPr>
                <p:spPr>
                  <a:xfrm>
                    <a:off x="3402657" y="2296018"/>
                    <a:ext cx="577402"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8.5</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99" name="图片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0570" flipH="1">
                  <a:off x="2536406" y="-386824"/>
                  <a:ext cx="7440624" cy="2861651"/>
                </a:xfrm>
                <a:prstGeom prst="rect">
                  <a:avLst/>
                </a:prstGeom>
              </p:spPr>
            </p:pic>
          </p:grpSp>
          <p:sp>
            <p:nvSpPr>
              <p:cNvPr id="93" name="矩形 92"/>
              <p:cNvSpPr/>
              <p:nvPr/>
            </p:nvSpPr>
            <p:spPr>
              <a:xfrm>
                <a:off x="979769" y="913301"/>
                <a:ext cx="2262158" cy="369332"/>
              </a:xfrm>
              <a:prstGeom prst="rect">
                <a:avLst/>
              </a:prstGeom>
              <a:solidFill>
                <a:srgbClr val="3F9B67"/>
              </a:solidFill>
              <a:effectLst>
                <a:outerShdw blurRad="50800" dist="38100" dir="2700000" algn="tl" rotWithShape="0">
                  <a:prstClr val="black">
                    <a:alpha val="40000"/>
                  </a:prstClr>
                </a:outerShdw>
              </a:effectLst>
            </p:spPr>
            <p:txBody>
              <a:bodyPr wrap="none">
                <a:spAutoFit/>
              </a:bodyPr>
              <a:lstStyle/>
              <a:p>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医疗卫生机构床位数</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57" name="文本框 56"/>
            <p:cNvSpPr txBox="1"/>
            <p:nvPr/>
          </p:nvSpPr>
          <p:spPr>
            <a:xfrm>
              <a:off x="7958863" y="3259497"/>
              <a:ext cx="668773" cy="615553"/>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911</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万张</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bed_291337"/>
            <p:cNvSpPr>
              <a:spLocks noChangeAspect="1"/>
            </p:cNvSpPr>
            <p:nvPr/>
          </p:nvSpPr>
          <p:spPr bwMode="auto">
            <a:xfrm>
              <a:off x="7984400" y="4741706"/>
              <a:ext cx="609685" cy="517428"/>
            </a:xfrm>
            <a:custGeom>
              <a:avLst/>
              <a:gdLst>
                <a:gd name="connsiteX0" fmla="*/ 111435 w 607639"/>
                <a:gd name="connsiteY0" fmla="*/ 384255 h 515692"/>
                <a:gd name="connsiteX1" fmla="*/ 111435 w 607639"/>
                <a:gd name="connsiteY1" fmla="*/ 424691 h 515692"/>
                <a:gd name="connsiteX2" fmla="*/ 486058 w 607639"/>
                <a:gd name="connsiteY2" fmla="*/ 424691 h 515692"/>
                <a:gd name="connsiteX3" fmla="*/ 486058 w 607639"/>
                <a:gd name="connsiteY3" fmla="*/ 384255 h 515692"/>
                <a:gd name="connsiteX4" fmla="*/ 0 w 607639"/>
                <a:gd name="connsiteY4" fmla="*/ 101120 h 515692"/>
                <a:gd name="connsiteX5" fmla="*/ 60791 w 607639"/>
                <a:gd name="connsiteY5" fmla="*/ 101120 h 515692"/>
                <a:gd name="connsiteX6" fmla="*/ 60791 w 607639"/>
                <a:gd name="connsiteY6" fmla="*/ 161728 h 515692"/>
                <a:gd name="connsiteX7" fmla="*/ 161990 w 607639"/>
                <a:gd name="connsiteY7" fmla="*/ 262861 h 515692"/>
                <a:gd name="connsiteX8" fmla="*/ 546849 w 607639"/>
                <a:gd name="connsiteY8" fmla="*/ 262861 h 515692"/>
                <a:gd name="connsiteX9" fmla="*/ 546849 w 607639"/>
                <a:gd name="connsiteY9" fmla="*/ 222426 h 515692"/>
                <a:gd name="connsiteX10" fmla="*/ 607639 w 607639"/>
                <a:gd name="connsiteY10" fmla="*/ 222426 h 515692"/>
                <a:gd name="connsiteX11" fmla="*/ 607639 w 607639"/>
                <a:gd name="connsiteY11" fmla="*/ 262861 h 515692"/>
                <a:gd name="connsiteX12" fmla="*/ 607639 w 607639"/>
                <a:gd name="connsiteY12" fmla="*/ 384255 h 515692"/>
                <a:gd name="connsiteX13" fmla="*/ 546849 w 607639"/>
                <a:gd name="connsiteY13" fmla="*/ 384255 h 515692"/>
                <a:gd name="connsiteX14" fmla="*/ 546849 w 607639"/>
                <a:gd name="connsiteY14" fmla="*/ 448507 h 515692"/>
                <a:gd name="connsiteX15" fmla="*/ 556995 w 607639"/>
                <a:gd name="connsiteY15" fmla="*/ 475257 h 515692"/>
                <a:gd name="connsiteX16" fmla="*/ 516498 w 607639"/>
                <a:gd name="connsiteY16" fmla="*/ 515692 h 515692"/>
                <a:gd name="connsiteX17" fmla="*/ 477247 w 607639"/>
                <a:gd name="connsiteY17" fmla="*/ 485299 h 515692"/>
                <a:gd name="connsiteX18" fmla="*/ 120157 w 607639"/>
                <a:gd name="connsiteY18" fmla="*/ 485299 h 515692"/>
                <a:gd name="connsiteX19" fmla="*/ 80995 w 607639"/>
                <a:gd name="connsiteY19" fmla="*/ 515692 h 515692"/>
                <a:gd name="connsiteX20" fmla="*/ 40498 w 607639"/>
                <a:gd name="connsiteY20" fmla="*/ 475257 h 515692"/>
                <a:gd name="connsiteX21" fmla="*/ 50644 w 607639"/>
                <a:gd name="connsiteY21" fmla="*/ 448507 h 515692"/>
                <a:gd name="connsiteX22" fmla="*/ 50644 w 607639"/>
                <a:gd name="connsiteY22" fmla="*/ 384255 h 515692"/>
                <a:gd name="connsiteX23" fmla="*/ 0 w 607639"/>
                <a:gd name="connsiteY23" fmla="*/ 384255 h 515692"/>
                <a:gd name="connsiteX24" fmla="*/ 263284 w 607639"/>
                <a:gd name="connsiteY24" fmla="*/ 0 h 515692"/>
                <a:gd name="connsiteX25" fmla="*/ 344265 w 607639"/>
                <a:gd name="connsiteY25" fmla="*/ 0 h 515692"/>
                <a:gd name="connsiteX26" fmla="*/ 344265 w 607639"/>
                <a:gd name="connsiteY26" fmla="*/ 60690 h 515692"/>
                <a:gd name="connsiteX27" fmla="*/ 405045 w 607639"/>
                <a:gd name="connsiteY27" fmla="*/ 60690 h 515692"/>
                <a:gd name="connsiteX28" fmla="*/ 405045 w 607639"/>
                <a:gd name="connsiteY28" fmla="*/ 141550 h 515692"/>
                <a:gd name="connsiteX29" fmla="*/ 344265 w 607639"/>
                <a:gd name="connsiteY29" fmla="*/ 141550 h 515692"/>
                <a:gd name="connsiteX30" fmla="*/ 344265 w 607639"/>
                <a:gd name="connsiteY30" fmla="*/ 202240 h 515692"/>
                <a:gd name="connsiteX31" fmla="*/ 263284 w 607639"/>
                <a:gd name="connsiteY31" fmla="*/ 202240 h 515692"/>
                <a:gd name="connsiteX32" fmla="*/ 263284 w 607639"/>
                <a:gd name="connsiteY32" fmla="*/ 141550 h 515692"/>
                <a:gd name="connsiteX33" fmla="*/ 202593 w 607639"/>
                <a:gd name="connsiteY33" fmla="*/ 141550 h 515692"/>
                <a:gd name="connsiteX34" fmla="*/ 202593 w 607639"/>
                <a:gd name="connsiteY34" fmla="*/ 60690 h 515692"/>
                <a:gd name="connsiteX35" fmla="*/ 263284 w 607639"/>
                <a:gd name="connsiteY35" fmla="*/ 60690 h 5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639" h="515692">
                  <a:moveTo>
                    <a:pt x="111435" y="384255"/>
                  </a:moveTo>
                  <a:lnTo>
                    <a:pt x="111435" y="424691"/>
                  </a:lnTo>
                  <a:lnTo>
                    <a:pt x="486058" y="424691"/>
                  </a:lnTo>
                  <a:lnTo>
                    <a:pt x="486058" y="384255"/>
                  </a:lnTo>
                  <a:close/>
                  <a:moveTo>
                    <a:pt x="0" y="101120"/>
                  </a:moveTo>
                  <a:lnTo>
                    <a:pt x="60791" y="101120"/>
                  </a:lnTo>
                  <a:lnTo>
                    <a:pt x="60791" y="161728"/>
                  </a:lnTo>
                  <a:cubicBezTo>
                    <a:pt x="116686" y="161728"/>
                    <a:pt x="161990" y="207051"/>
                    <a:pt x="161990" y="262861"/>
                  </a:cubicBezTo>
                  <a:lnTo>
                    <a:pt x="546849" y="262861"/>
                  </a:lnTo>
                  <a:lnTo>
                    <a:pt x="546849" y="222426"/>
                  </a:lnTo>
                  <a:lnTo>
                    <a:pt x="607639" y="222426"/>
                  </a:lnTo>
                  <a:lnTo>
                    <a:pt x="607639" y="262861"/>
                  </a:lnTo>
                  <a:lnTo>
                    <a:pt x="607639" y="384255"/>
                  </a:lnTo>
                  <a:lnTo>
                    <a:pt x="546849" y="384255"/>
                  </a:lnTo>
                  <a:lnTo>
                    <a:pt x="546849" y="448507"/>
                  </a:lnTo>
                  <a:cubicBezTo>
                    <a:pt x="553168" y="455617"/>
                    <a:pt x="556995" y="464948"/>
                    <a:pt x="556995" y="475257"/>
                  </a:cubicBezTo>
                  <a:cubicBezTo>
                    <a:pt x="556995" y="497563"/>
                    <a:pt x="538838" y="515692"/>
                    <a:pt x="516498" y="515692"/>
                  </a:cubicBezTo>
                  <a:cubicBezTo>
                    <a:pt x="497629" y="515692"/>
                    <a:pt x="481786" y="502806"/>
                    <a:pt x="477247" y="485299"/>
                  </a:cubicBezTo>
                  <a:lnTo>
                    <a:pt x="120157" y="485299"/>
                  </a:lnTo>
                  <a:cubicBezTo>
                    <a:pt x="115707" y="502806"/>
                    <a:pt x="99864" y="515692"/>
                    <a:pt x="80995" y="515692"/>
                  </a:cubicBezTo>
                  <a:cubicBezTo>
                    <a:pt x="58655" y="515692"/>
                    <a:pt x="40498" y="497563"/>
                    <a:pt x="40498" y="475257"/>
                  </a:cubicBezTo>
                  <a:cubicBezTo>
                    <a:pt x="40498" y="464948"/>
                    <a:pt x="44325" y="455617"/>
                    <a:pt x="50644" y="448507"/>
                  </a:cubicBezTo>
                  <a:lnTo>
                    <a:pt x="50644" y="384255"/>
                  </a:lnTo>
                  <a:lnTo>
                    <a:pt x="0" y="384255"/>
                  </a:lnTo>
                  <a:close/>
                  <a:moveTo>
                    <a:pt x="263284" y="0"/>
                  </a:moveTo>
                  <a:lnTo>
                    <a:pt x="344265" y="0"/>
                  </a:lnTo>
                  <a:lnTo>
                    <a:pt x="344265" y="60690"/>
                  </a:lnTo>
                  <a:lnTo>
                    <a:pt x="405045" y="60690"/>
                  </a:lnTo>
                  <a:lnTo>
                    <a:pt x="405045" y="141550"/>
                  </a:lnTo>
                  <a:lnTo>
                    <a:pt x="344265" y="141550"/>
                  </a:lnTo>
                  <a:lnTo>
                    <a:pt x="344265" y="202240"/>
                  </a:lnTo>
                  <a:lnTo>
                    <a:pt x="263284" y="202240"/>
                  </a:lnTo>
                  <a:lnTo>
                    <a:pt x="263284" y="141550"/>
                  </a:lnTo>
                  <a:lnTo>
                    <a:pt x="202593" y="141550"/>
                  </a:lnTo>
                  <a:lnTo>
                    <a:pt x="202593" y="60690"/>
                  </a:lnTo>
                  <a:lnTo>
                    <a:pt x="263284" y="60690"/>
                  </a:lnTo>
                  <a:close/>
                </a:path>
              </a:pathLst>
            </a:custGeom>
            <a:solidFill>
              <a:srgbClr val="3F9B67"/>
            </a:solidFill>
            <a:ln>
              <a:noFill/>
            </a:ln>
          </p:spPr>
        </p:sp>
        <p:sp>
          <p:nvSpPr>
            <p:cNvPr id="59" name="文本框 58"/>
            <p:cNvSpPr txBox="1"/>
            <p:nvPr/>
          </p:nvSpPr>
          <p:spPr>
            <a:xfrm>
              <a:off x="7762583" y="5323829"/>
              <a:ext cx="1043876" cy="400110"/>
            </a:xfrm>
            <a:prstGeom prst="rect">
              <a:avLst/>
            </a:prstGeom>
            <a:noFill/>
          </p:spPr>
          <p:txBody>
            <a:bodyPr wrap="none" rtlCol="0">
              <a:spAutoFit/>
            </a:bodyPr>
            <a:lstStyle/>
            <a:p>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2020</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nodeType="withEffect">
                                  <p:stCondLst>
                                    <p:cond delay="250"/>
                                  </p:stCondLst>
                                  <p:childTnLst>
                                    <p:set>
                                      <p:cBhvr>
                                        <p:cTn id="9" dur="1" fill="hold">
                                          <p:stCondLst>
                                            <p:cond delay="0"/>
                                          </p:stCondLst>
                                        </p:cTn>
                                        <p:tgtEl>
                                          <p:spTgt spid="90">
                                            <p:txEl>
                                              <p:pRg st="0" end="0"/>
                                            </p:txEl>
                                          </p:spTgt>
                                        </p:tgtEl>
                                        <p:attrNameLst>
                                          <p:attrName>style.visibility</p:attrName>
                                        </p:attrNameLst>
                                      </p:cBhvr>
                                      <p:to>
                                        <p:strVal val="visible"/>
                                      </p:to>
                                    </p:set>
                                    <p:animEffect transition="in" filter="fade">
                                      <p:cBhvr>
                                        <p:cTn id="10" dur="500"/>
                                        <p:tgtEl>
                                          <p:spTgt spid="90">
                                            <p:txEl>
                                              <p:pRg st="0" end="0"/>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90">
                                            <p:txEl>
                                              <p:pRg st="1" end="1"/>
                                            </p:txEl>
                                          </p:spTgt>
                                        </p:tgtEl>
                                        <p:attrNameLst>
                                          <p:attrName>style.visibility</p:attrName>
                                        </p:attrNameLst>
                                      </p:cBhvr>
                                      <p:to>
                                        <p:strVal val="visible"/>
                                      </p:to>
                                    </p:set>
                                    <p:animEffect transition="in" filter="fade">
                                      <p:cBhvr>
                                        <p:cTn id="13" dur="5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89" name="文本框 88"/>
          <p:cNvSpPr txBox="1"/>
          <p:nvPr/>
        </p:nvSpPr>
        <p:spPr>
          <a:xfrm>
            <a:off x="4666704" y="1951571"/>
            <a:ext cx="2877168" cy="477054"/>
          </a:xfrm>
          <a:prstGeom prst="rect">
            <a:avLst/>
          </a:prstGeom>
          <a:noFill/>
        </p:spPr>
        <p:txBody>
          <a:bodyPr wrap="square" rtlCol="0">
            <a:spAutoFit/>
          </a:bodyPr>
          <a:lstStyle/>
          <a:p>
            <a:pPr algn="r">
              <a:lnSpc>
                <a:spcPct val="125000"/>
              </a:lnSpc>
            </a:pPr>
            <a:r>
              <a:rPr lang="zh-CN" altLang="en-US" sz="2000" b="1" dirty="0">
                <a:solidFill>
                  <a:srgbClr val="006C53"/>
                </a:solidFill>
                <a:latin typeface="楷体" panose="02010609060101010101" pitchFamily="49" charset="-122"/>
                <a:ea typeface="楷体" panose="02010609060101010101" pitchFamily="49" charset="-122"/>
              </a:rPr>
              <a:t>国民健康水平显著提高</a:t>
            </a:r>
            <a:endParaRPr lang="zh-CN" altLang="en-US" sz="2000" b="1" dirty="0">
              <a:solidFill>
                <a:srgbClr val="006C53"/>
              </a:solidFill>
              <a:latin typeface="楷体" panose="02010609060101010101" pitchFamily="49" charset="-122"/>
              <a:ea typeface="楷体" panose="02010609060101010101" pitchFamily="49" charset="-122"/>
            </a:endParaRPr>
          </a:p>
        </p:txBody>
      </p:sp>
      <p:sp>
        <p:nvSpPr>
          <p:cNvPr id="90" name="文本框 89"/>
          <p:cNvSpPr txBox="1"/>
          <p:nvPr/>
        </p:nvSpPr>
        <p:spPr>
          <a:xfrm>
            <a:off x="3573374" y="5861972"/>
            <a:ext cx="5063828" cy="461665"/>
          </a:xfrm>
          <a:prstGeom prst="rect">
            <a:avLst/>
          </a:prstGeom>
        </p:spPr>
        <p:txBody>
          <a:bodyPr wrap="square">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pPr algn="ctr"/>
            <a:r>
              <a:rPr lang="zh-CN" altLang="en-US" dirty="0"/>
              <a:t>图为</a:t>
            </a:r>
            <a:r>
              <a:rPr lang="en-US" altLang="zh-CN" dirty="0"/>
              <a:t>1949-2018</a:t>
            </a:r>
            <a:r>
              <a:rPr lang="zh-CN" altLang="en-US" dirty="0"/>
              <a:t>年我国医疗卫生机构床位数和人均预期寿命变化情况。</a:t>
            </a:r>
            <a:endParaRPr lang="en-US" altLang="zh-CN" dirty="0"/>
          </a:p>
          <a:p>
            <a:pPr algn="ctr"/>
            <a:r>
              <a:rPr lang="zh-CN" altLang="en-US" dirty="0"/>
              <a:t>资料来源：</a:t>
            </a:r>
            <a:r>
              <a:rPr lang="en-US" altLang="zh-CN" dirty="0"/>
              <a:t>2021</a:t>
            </a:r>
            <a:r>
              <a:rPr lang="zh-CN" altLang="en-US" dirty="0"/>
              <a:t>版教材辅导课件，国家卫生健康委</a:t>
            </a:r>
            <a:endParaRPr lang="en-US" altLang="zh-CN" dirty="0"/>
          </a:p>
        </p:txBody>
      </p:sp>
      <p:grpSp>
        <p:nvGrpSpPr>
          <p:cNvPr id="2" name="组合 1"/>
          <p:cNvGrpSpPr/>
          <p:nvPr/>
        </p:nvGrpSpPr>
        <p:grpSpPr>
          <a:xfrm>
            <a:off x="1718071" y="2059293"/>
            <a:ext cx="8094100" cy="3670938"/>
            <a:chOff x="1447230" y="2059293"/>
            <a:chExt cx="8094100" cy="3670938"/>
          </a:xfrm>
        </p:grpSpPr>
        <p:grpSp>
          <p:nvGrpSpPr>
            <p:cNvPr id="48" name="组合 47"/>
            <p:cNvGrpSpPr/>
            <p:nvPr/>
          </p:nvGrpSpPr>
          <p:grpSpPr>
            <a:xfrm>
              <a:off x="1447230" y="2059293"/>
              <a:ext cx="6947272" cy="3670938"/>
              <a:chOff x="6565919" y="2040206"/>
              <a:chExt cx="4851968" cy="3670938"/>
            </a:xfrm>
          </p:grpSpPr>
          <p:grpSp>
            <p:nvGrpSpPr>
              <p:cNvPr id="49" name="组合 48"/>
              <p:cNvGrpSpPr/>
              <p:nvPr/>
            </p:nvGrpSpPr>
            <p:grpSpPr>
              <a:xfrm>
                <a:off x="6565919" y="2688895"/>
                <a:ext cx="4851968" cy="3022249"/>
                <a:chOff x="6565919" y="2516175"/>
                <a:chExt cx="4851968" cy="3022249"/>
              </a:xfrm>
            </p:grpSpPr>
            <p:sp>
              <p:nvSpPr>
                <p:cNvPr id="51" name="箭头: 五边形 61"/>
                <p:cNvSpPr/>
                <p:nvPr/>
              </p:nvSpPr>
              <p:spPr>
                <a:xfrm rot="16200000">
                  <a:off x="10209723" y="3678374"/>
                  <a:ext cx="1584051" cy="35559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52" name="old-man-with-hat-walking-with-cane_11002"/>
                <p:cNvSpPr>
                  <a:spLocks noChangeAspect="1"/>
                </p:cNvSpPr>
                <p:nvPr/>
              </p:nvSpPr>
              <p:spPr bwMode="auto">
                <a:xfrm>
                  <a:off x="10812567"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53" name="文本框 52"/>
                <p:cNvSpPr txBox="1"/>
                <p:nvPr/>
              </p:nvSpPr>
              <p:spPr>
                <a:xfrm>
                  <a:off x="10463780"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2018</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4" name="文本框 53"/>
                <p:cNvSpPr txBox="1"/>
                <p:nvPr/>
              </p:nvSpPr>
              <p:spPr>
                <a:xfrm>
                  <a:off x="10652133"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77.0</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55" name="箭头: 五边形 73"/>
                <p:cNvSpPr/>
                <p:nvPr/>
              </p:nvSpPr>
              <p:spPr>
                <a:xfrm rot="16200000">
                  <a:off x="9379584" y="3822699"/>
                  <a:ext cx="1295399" cy="355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56" name="old-man-with-hat-walking-with-cane_11002"/>
                <p:cNvSpPr>
                  <a:spLocks noChangeAspect="1"/>
                </p:cNvSpPr>
                <p:nvPr/>
              </p:nvSpPr>
              <p:spPr bwMode="auto">
                <a:xfrm>
                  <a:off x="9838101"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75" name="文本框 74"/>
                <p:cNvSpPr txBox="1"/>
                <p:nvPr/>
              </p:nvSpPr>
              <p:spPr>
                <a:xfrm>
                  <a:off x="9489314"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2010</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6" name="文本框 75"/>
                <p:cNvSpPr txBox="1"/>
                <p:nvPr/>
              </p:nvSpPr>
              <p:spPr>
                <a:xfrm>
                  <a:off x="9677667"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74.8</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77" name="箭头: 五边形 78"/>
                <p:cNvSpPr/>
                <p:nvPr/>
              </p:nvSpPr>
              <p:spPr>
                <a:xfrm rot="16200000">
                  <a:off x="8585530" y="3949608"/>
                  <a:ext cx="988079" cy="40910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78" name="old-man-with-hat-walking-with-cane_11002"/>
                <p:cNvSpPr>
                  <a:spLocks noChangeAspect="1"/>
                </p:cNvSpPr>
                <p:nvPr/>
              </p:nvSpPr>
              <p:spPr bwMode="auto">
                <a:xfrm>
                  <a:off x="8863636"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79" name="文本框 78"/>
                <p:cNvSpPr txBox="1"/>
                <p:nvPr/>
              </p:nvSpPr>
              <p:spPr>
                <a:xfrm>
                  <a:off x="8514849"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2000</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0" name="文本框 79"/>
                <p:cNvSpPr txBox="1"/>
                <p:nvPr/>
              </p:nvSpPr>
              <p:spPr>
                <a:xfrm>
                  <a:off x="8703202"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71.4</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1" name="箭头: 五边形 83"/>
                <p:cNvSpPr/>
                <p:nvPr/>
              </p:nvSpPr>
              <p:spPr>
                <a:xfrm rot="16200000">
                  <a:off x="7736805" y="4075348"/>
                  <a:ext cx="736599" cy="40910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82" name="old-man-with-hat-walking-with-cane_11002"/>
                <p:cNvSpPr>
                  <a:spLocks noChangeAspect="1"/>
                </p:cNvSpPr>
                <p:nvPr/>
              </p:nvSpPr>
              <p:spPr bwMode="auto">
                <a:xfrm>
                  <a:off x="7889171"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83" name="文本框 82"/>
                <p:cNvSpPr txBox="1"/>
                <p:nvPr/>
              </p:nvSpPr>
              <p:spPr>
                <a:xfrm>
                  <a:off x="7540384"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1981</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4" name="文本框 83"/>
                <p:cNvSpPr txBox="1"/>
                <p:nvPr/>
              </p:nvSpPr>
              <p:spPr>
                <a:xfrm>
                  <a:off x="7728736" y="2516175"/>
                  <a:ext cx="69923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67.8</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5" name="箭头: 五边形 88"/>
                <p:cNvSpPr/>
                <p:nvPr/>
              </p:nvSpPr>
              <p:spPr>
                <a:xfrm rot="16200000">
                  <a:off x="6930585" y="4243593"/>
                  <a:ext cx="400109" cy="40910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86" name="old-man-with-hat-walking-with-cane_11002"/>
                <p:cNvSpPr>
                  <a:spLocks noChangeAspect="1"/>
                </p:cNvSpPr>
                <p:nvPr/>
              </p:nvSpPr>
              <p:spPr bwMode="auto">
                <a:xfrm>
                  <a:off x="6914706" y="4470313"/>
                  <a:ext cx="378363"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87" name="文本框 86"/>
                <p:cNvSpPr txBox="1"/>
                <p:nvPr/>
              </p:nvSpPr>
              <p:spPr>
                <a:xfrm>
                  <a:off x="6565919" y="5138314"/>
                  <a:ext cx="954107"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1949</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88" name="文本框 87"/>
                <p:cNvSpPr txBox="1"/>
                <p:nvPr/>
              </p:nvSpPr>
              <p:spPr>
                <a:xfrm>
                  <a:off x="6755074" y="2516175"/>
                  <a:ext cx="697627" cy="615553"/>
                </a:xfrm>
                <a:prstGeom prst="rect">
                  <a:avLst/>
                </a:prstGeom>
                <a:noFill/>
              </p:spPr>
              <p:txBody>
                <a:bodyPr wrap="none" rtlCol="0">
                  <a:spAutoFit/>
                </a:bodyPr>
                <a:lstStyle/>
                <a:p>
                  <a:pPr algn="ct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a:t>
                  </a: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35</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
            <p:nvSpPr>
              <p:cNvPr id="50" name="矩形 49"/>
              <p:cNvSpPr/>
              <p:nvPr/>
            </p:nvSpPr>
            <p:spPr>
              <a:xfrm>
                <a:off x="6657451" y="2040206"/>
                <a:ext cx="1231720" cy="36933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a:spAutoFit/>
              </a:bodyPr>
              <a:lstStyle/>
              <a:p>
                <a:r>
                  <a:rPr lang="zh-CN" altLang="en-US" b="1" dirty="0">
                    <a:solidFill>
                      <a:schemeClr val="accent2">
                        <a:lumMod val="7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人均预期寿命</a:t>
                </a:r>
                <a:endParaRPr lang="zh-CN" altLang="en-US" b="1" dirty="0">
                  <a:solidFill>
                    <a:schemeClr val="accent2">
                      <a:lumMod val="7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
          <p:nvSpPr>
            <p:cNvPr id="29" name="箭头: 五边形 61"/>
            <p:cNvSpPr/>
            <p:nvPr/>
          </p:nvSpPr>
          <p:spPr>
            <a:xfrm rot="16200000">
              <a:off x="8274086" y="3793398"/>
              <a:ext cx="1584051" cy="50916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楷体" panose="02010609060101010101" pitchFamily="49" charset="-122"/>
                <a:ea typeface="楷体" panose="02010609060101010101" pitchFamily="49" charset="-122"/>
              </a:endParaRPr>
            </a:p>
          </p:txBody>
        </p:sp>
        <p:sp>
          <p:nvSpPr>
            <p:cNvPr id="30" name="文本框 53"/>
            <p:cNvSpPr txBox="1"/>
            <p:nvPr/>
          </p:nvSpPr>
          <p:spPr>
            <a:xfrm>
              <a:off x="8708249" y="2707982"/>
              <a:ext cx="704040" cy="615553"/>
            </a:xfrm>
            <a:prstGeom prst="rect">
              <a:avLst/>
            </a:prstGeom>
            <a:noFill/>
          </p:spPr>
          <p:txBody>
            <a:bodyPr wrap="none" rtlCol="0">
              <a:spAutoFit/>
            </a:bodyPr>
            <a:lstStyle/>
            <a:p>
              <a:pPr algn="ctr"/>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77.3</a:t>
              </a:r>
              <a:endParaRPr lang="en-US" altLang="zh-CN" sz="2000" b="1" dirty="0">
                <a:solidFill>
                  <a:schemeClr val="tx1">
                    <a:lumMod val="85000"/>
                    <a:lumOff val="15000"/>
                  </a:schemeClr>
                </a:solidFill>
                <a:latin typeface="楷体" panose="02010609060101010101" pitchFamily="49" charset="-122"/>
                <a:ea typeface="楷体" panose="02010609060101010101" pitchFamily="49" charset="-122"/>
              </a:endParaRPr>
            </a:p>
            <a:p>
              <a:pPr algn="ctr"/>
              <a:r>
                <a:rPr lang="zh-CN" altLang="en-US" sz="1400" b="1" dirty="0">
                  <a:solidFill>
                    <a:schemeClr val="tx1">
                      <a:lumMod val="85000"/>
                      <a:lumOff val="15000"/>
                    </a:schemeClr>
                  </a:solidFill>
                  <a:latin typeface="楷体" panose="02010609060101010101" pitchFamily="49" charset="-122"/>
                  <a:ea typeface="楷体" panose="02010609060101010101" pitchFamily="49" charset="-122"/>
                </a:rPr>
                <a:t>岁</a:t>
              </a:r>
              <a:endParaRPr lang="zh-CN" altLang="en-US" sz="1400" b="1" dirty="0">
                <a:solidFill>
                  <a:schemeClr val="tx1">
                    <a:lumMod val="85000"/>
                    <a:lumOff val="15000"/>
                  </a:schemeClr>
                </a:solidFill>
                <a:latin typeface="楷体" panose="02010609060101010101" pitchFamily="49" charset="-122"/>
                <a:ea typeface="楷体" panose="02010609060101010101" pitchFamily="49" charset="-122"/>
              </a:endParaRPr>
            </a:p>
          </p:txBody>
        </p:sp>
        <p:sp>
          <p:nvSpPr>
            <p:cNvPr id="31" name="old-man-with-hat-walking-with-cane_11002"/>
            <p:cNvSpPr>
              <a:spLocks noChangeAspect="1"/>
            </p:cNvSpPr>
            <p:nvPr/>
          </p:nvSpPr>
          <p:spPr bwMode="auto">
            <a:xfrm>
              <a:off x="8833460" y="4720436"/>
              <a:ext cx="541758" cy="609685"/>
            </a:xfrm>
            <a:custGeom>
              <a:avLst/>
              <a:gdLst>
                <a:gd name="connsiteX0" fmla="*/ 151445 w 366283"/>
                <a:gd name="connsiteY0" fmla="*/ 127770 h 590219"/>
                <a:gd name="connsiteX1" fmla="*/ 183245 w 366283"/>
                <a:gd name="connsiteY1" fmla="*/ 128349 h 590219"/>
                <a:gd name="connsiteX2" fmla="*/ 253453 w 366283"/>
                <a:gd name="connsiteY2" fmla="*/ 142856 h 590219"/>
                <a:gd name="connsiteX3" fmla="*/ 301064 w 366283"/>
                <a:gd name="connsiteY3" fmla="*/ 164618 h 590219"/>
                <a:gd name="connsiteX4" fmla="*/ 325274 w 366283"/>
                <a:gd name="connsiteY4" fmla="*/ 200887 h 590219"/>
                <a:gd name="connsiteX5" fmla="*/ 346255 w 366283"/>
                <a:gd name="connsiteY5" fmla="*/ 230708 h 590219"/>
                <a:gd name="connsiteX6" fmla="*/ 351904 w 366283"/>
                <a:gd name="connsiteY6" fmla="*/ 238767 h 590219"/>
                <a:gd name="connsiteX7" fmla="*/ 321239 w 366283"/>
                <a:gd name="connsiteY7" fmla="*/ 291156 h 590219"/>
                <a:gd name="connsiteX8" fmla="*/ 255874 w 366283"/>
                <a:gd name="connsiteY8" fmla="*/ 206528 h 590219"/>
                <a:gd name="connsiteX9" fmla="*/ 238927 w 366283"/>
                <a:gd name="connsiteY9" fmla="*/ 201692 h 590219"/>
                <a:gd name="connsiteX10" fmla="*/ 277662 w 366283"/>
                <a:gd name="connsiteY10" fmla="*/ 274230 h 590219"/>
                <a:gd name="connsiteX11" fmla="*/ 281697 w 366283"/>
                <a:gd name="connsiteY11" fmla="*/ 284708 h 590219"/>
                <a:gd name="connsiteX12" fmla="*/ 288153 w 366283"/>
                <a:gd name="connsiteY12" fmla="*/ 302440 h 590219"/>
                <a:gd name="connsiteX13" fmla="*/ 301064 w 366283"/>
                <a:gd name="connsiteY13" fmla="*/ 557128 h 590219"/>
                <a:gd name="connsiteX14" fmla="*/ 237313 w 366283"/>
                <a:gd name="connsiteY14" fmla="*/ 560352 h 590219"/>
                <a:gd name="connsiteX15" fmla="*/ 227629 w 366283"/>
                <a:gd name="connsiteY15" fmla="*/ 374172 h 590219"/>
                <a:gd name="connsiteX16" fmla="*/ 157422 w 366283"/>
                <a:gd name="connsiteY16" fmla="*/ 435426 h 590219"/>
                <a:gd name="connsiteX17" fmla="*/ 157422 w 366283"/>
                <a:gd name="connsiteY17" fmla="*/ 436232 h 590219"/>
                <a:gd name="connsiteX18" fmla="*/ 186473 w 366283"/>
                <a:gd name="connsiteY18" fmla="*/ 549069 h 590219"/>
                <a:gd name="connsiteX19" fmla="*/ 122722 w 366283"/>
                <a:gd name="connsiteY19" fmla="*/ 560352 h 590219"/>
                <a:gd name="connsiteX20" fmla="*/ 94478 w 366283"/>
                <a:gd name="connsiteY20" fmla="*/ 448321 h 590219"/>
                <a:gd name="connsiteX21" fmla="*/ 93671 w 366283"/>
                <a:gd name="connsiteY21" fmla="*/ 437844 h 590219"/>
                <a:gd name="connsiteX22" fmla="*/ 96899 w 366283"/>
                <a:gd name="connsiteY22" fmla="*/ 407217 h 590219"/>
                <a:gd name="connsiteX23" fmla="*/ 182438 w 366283"/>
                <a:gd name="connsiteY23" fmla="*/ 327425 h 590219"/>
                <a:gd name="connsiteX24" fmla="*/ 146124 w 366283"/>
                <a:gd name="connsiteY24" fmla="*/ 259723 h 590219"/>
                <a:gd name="connsiteX25" fmla="*/ 24270 w 366283"/>
                <a:gd name="connsiteY25" fmla="*/ 297604 h 590219"/>
                <a:gd name="connsiteX26" fmla="*/ 24270 w 366283"/>
                <a:gd name="connsiteY26" fmla="*/ 585337 h 590219"/>
                <a:gd name="connsiteX27" fmla="*/ 6516 w 366283"/>
                <a:gd name="connsiteY27" fmla="*/ 585337 h 590219"/>
                <a:gd name="connsiteX28" fmla="*/ 6516 w 366283"/>
                <a:gd name="connsiteY28" fmla="*/ 287932 h 590219"/>
                <a:gd name="connsiteX29" fmla="*/ 24270 w 366283"/>
                <a:gd name="connsiteY29" fmla="*/ 246827 h 590219"/>
                <a:gd name="connsiteX30" fmla="*/ 119494 w 366283"/>
                <a:gd name="connsiteY30" fmla="*/ 212976 h 590219"/>
                <a:gd name="connsiteX31" fmla="*/ 116266 w 366283"/>
                <a:gd name="connsiteY31" fmla="*/ 207334 h 590219"/>
                <a:gd name="connsiteX32" fmla="*/ 151445 w 366283"/>
                <a:gd name="connsiteY32" fmla="*/ 127770 h 590219"/>
                <a:gd name="connsiteX33" fmla="*/ 158210 w 366283"/>
                <a:gd name="connsiteY33" fmla="*/ 63833 h 590219"/>
                <a:gd name="connsiteX34" fmla="*/ 124343 w 366283"/>
                <a:gd name="connsiteY34" fmla="*/ 129999 h 590219"/>
                <a:gd name="connsiteX35" fmla="*/ 59030 w 366283"/>
                <a:gd name="connsiteY35" fmla="*/ 96109 h 590219"/>
                <a:gd name="connsiteX36" fmla="*/ 153377 w 366283"/>
                <a:gd name="connsiteY36" fmla="*/ 38959 h 590219"/>
                <a:gd name="connsiteX37" fmla="*/ 190499 w 366283"/>
                <a:gd name="connsiteY37" fmla="*/ 44601 h 590219"/>
                <a:gd name="connsiteX38" fmla="*/ 187271 w 366283"/>
                <a:gd name="connsiteY38" fmla="*/ 48630 h 590219"/>
                <a:gd name="connsiteX39" fmla="*/ 24258 w 366283"/>
                <a:gd name="connsiteY39" fmla="*/ 100210 h 590219"/>
                <a:gd name="connsiteX40" fmla="*/ 18609 w 366283"/>
                <a:gd name="connsiteY40" fmla="*/ 98598 h 590219"/>
                <a:gd name="connsiteX41" fmla="*/ 48468 w 366283"/>
                <a:gd name="connsiteY41" fmla="*/ 72002 h 590219"/>
                <a:gd name="connsiteX42" fmla="*/ 103836 w 366283"/>
                <a:gd name="connsiteY42" fmla="*/ 155 h 590219"/>
                <a:gd name="connsiteX43" fmla="*/ 148553 w 366283"/>
                <a:gd name="connsiteY43" fmla="*/ 34050 h 590219"/>
                <a:gd name="connsiteX44" fmla="*/ 47668 w 366283"/>
                <a:gd name="connsiteY44" fmla="*/ 66295 h 590219"/>
                <a:gd name="connsiteX45" fmla="*/ 83180 w 366283"/>
                <a:gd name="connsiteY45" fmla="*/ 2611 h 590219"/>
                <a:gd name="connsiteX46" fmla="*/ 103836 w 366283"/>
                <a:gd name="connsiteY46" fmla="*/ 155 h 59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6283" h="590219">
                  <a:moveTo>
                    <a:pt x="151445" y="127770"/>
                  </a:moveTo>
                  <a:cubicBezTo>
                    <a:pt x="161860" y="124823"/>
                    <a:pt x="172956" y="124722"/>
                    <a:pt x="183245" y="128349"/>
                  </a:cubicBezTo>
                  <a:cubicBezTo>
                    <a:pt x="206648" y="132378"/>
                    <a:pt x="230050" y="137214"/>
                    <a:pt x="253453" y="142856"/>
                  </a:cubicBezTo>
                  <a:cubicBezTo>
                    <a:pt x="269592" y="147692"/>
                    <a:pt x="290574" y="149304"/>
                    <a:pt x="301064" y="164618"/>
                  </a:cubicBezTo>
                  <a:cubicBezTo>
                    <a:pt x="309134" y="176707"/>
                    <a:pt x="317204" y="188797"/>
                    <a:pt x="325274" y="200887"/>
                  </a:cubicBezTo>
                  <a:cubicBezTo>
                    <a:pt x="332537" y="210558"/>
                    <a:pt x="338992" y="221036"/>
                    <a:pt x="346255" y="230708"/>
                  </a:cubicBezTo>
                  <a:cubicBezTo>
                    <a:pt x="348676" y="233126"/>
                    <a:pt x="359974" y="243603"/>
                    <a:pt x="351904" y="238767"/>
                  </a:cubicBezTo>
                  <a:cubicBezTo>
                    <a:pt x="384990" y="259723"/>
                    <a:pt x="355132" y="312111"/>
                    <a:pt x="321239" y="291156"/>
                  </a:cubicBezTo>
                  <a:cubicBezTo>
                    <a:pt x="293802" y="273424"/>
                    <a:pt x="273627" y="235544"/>
                    <a:pt x="255874" y="206528"/>
                  </a:cubicBezTo>
                  <a:cubicBezTo>
                    <a:pt x="250225" y="204916"/>
                    <a:pt x="244576" y="203304"/>
                    <a:pt x="238927" y="201692"/>
                  </a:cubicBezTo>
                  <a:cubicBezTo>
                    <a:pt x="251839" y="225872"/>
                    <a:pt x="264750" y="250051"/>
                    <a:pt x="277662" y="274230"/>
                  </a:cubicBezTo>
                  <a:cubicBezTo>
                    <a:pt x="279276" y="278260"/>
                    <a:pt x="280890" y="281484"/>
                    <a:pt x="281697" y="284708"/>
                  </a:cubicBezTo>
                  <a:cubicBezTo>
                    <a:pt x="284925" y="289544"/>
                    <a:pt x="287346" y="295186"/>
                    <a:pt x="288153" y="302440"/>
                  </a:cubicBezTo>
                  <a:cubicBezTo>
                    <a:pt x="292188" y="382231"/>
                    <a:pt x="297029" y="478143"/>
                    <a:pt x="301064" y="557128"/>
                  </a:cubicBezTo>
                  <a:cubicBezTo>
                    <a:pt x="303485" y="599039"/>
                    <a:pt x="239734" y="602263"/>
                    <a:pt x="237313" y="560352"/>
                  </a:cubicBezTo>
                  <a:cubicBezTo>
                    <a:pt x="234085" y="503128"/>
                    <a:pt x="230857" y="436232"/>
                    <a:pt x="227629" y="374172"/>
                  </a:cubicBezTo>
                  <a:cubicBezTo>
                    <a:pt x="200999" y="390291"/>
                    <a:pt x="177597" y="411246"/>
                    <a:pt x="157422" y="435426"/>
                  </a:cubicBezTo>
                  <a:cubicBezTo>
                    <a:pt x="157422" y="435426"/>
                    <a:pt x="157422" y="436232"/>
                    <a:pt x="157422" y="436232"/>
                  </a:cubicBezTo>
                  <a:cubicBezTo>
                    <a:pt x="167106" y="474113"/>
                    <a:pt x="176790" y="511188"/>
                    <a:pt x="186473" y="549069"/>
                  </a:cubicBezTo>
                  <a:cubicBezTo>
                    <a:pt x="196157" y="589367"/>
                    <a:pt x="133213" y="600651"/>
                    <a:pt x="122722" y="560352"/>
                  </a:cubicBezTo>
                  <a:cubicBezTo>
                    <a:pt x="113038" y="523277"/>
                    <a:pt x="104161" y="485396"/>
                    <a:pt x="94478" y="448321"/>
                  </a:cubicBezTo>
                  <a:cubicBezTo>
                    <a:pt x="93671" y="444292"/>
                    <a:pt x="92864" y="441068"/>
                    <a:pt x="93671" y="437844"/>
                  </a:cubicBezTo>
                  <a:cubicBezTo>
                    <a:pt x="88829" y="428978"/>
                    <a:pt x="88829" y="417694"/>
                    <a:pt x="96899" y="407217"/>
                  </a:cubicBezTo>
                  <a:cubicBezTo>
                    <a:pt x="121915" y="376589"/>
                    <a:pt x="150159" y="349992"/>
                    <a:pt x="182438" y="327425"/>
                  </a:cubicBezTo>
                  <a:cubicBezTo>
                    <a:pt x="170334" y="304858"/>
                    <a:pt x="158229" y="282290"/>
                    <a:pt x="146124" y="259723"/>
                  </a:cubicBezTo>
                  <a:cubicBezTo>
                    <a:pt x="115459" y="288738"/>
                    <a:pt x="74303" y="303246"/>
                    <a:pt x="24270" y="297604"/>
                  </a:cubicBezTo>
                  <a:lnTo>
                    <a:pt x="24270" y="585337"/>
                  </a:lnTo>
                  <a:lnTo>
                    <a:pt x="6516" y="585337"/>
                  </a:lnTo>
                  <a:lnTo>
                    <a:pt x="6516" y="287932"/>
                  </a:lnTo>
                  <a:cubicBezTo>
                    <a:pt x="-6395" y="272618"/>
                    <a:pt x="61" y="243603"/>
                    <a:pt x="24270" y="246827"/>
                  </a:cubicBezTo>
                  <a:cubicBezTo>
                    <a:pt x="65426" y="250857"/>
                    <a:pt x="97706" y="240379"/>
                    <a:pt x="119494" y="212976"/>
                  </a:cubicBezTo>
                  <a:cubicBezTo>
                    <a:pt x="118687" y="211364"/>
                    <a:pt x="117073" y="208946"/>
                    <a:pt x="116266" y="207334"/>
                  </a:cubicBezTo>
                  <a:cubicBezTo>
                    <a:pt x="95083" y="171066"/>
                    <a:pt x="120200" y="136610"/>
                    <a:pt x="151445" y="127770"/>
                  </a:cubicBezTo>
                  <a:close/>
                  <a:moveTo>
                    <a:pt x="158210" y="63833"/>
                  </a:moveTo>
                  <a:cubicBezTo>
                    <a:pt x="167079" y="91268"/>
                    <a:pt x="151759" y="121123"/>
                    <a:pt x="124343" y="129999"/>
                  </a:cubicBezTo>
                  <a:cubicBezTo>
                    <a:pt x="96928" y="138068"/>
                    <a:pt x="67900" y="123544"/>
                    <a:pt x="59030" y="96109"/>
                  </a:cubicBezTo>
                  <a:close/>
                  <a:moveTo>
                    <a:pt x="153377" y="38959"/>
                  </a:moveTo>
                  <a:lnTo>
                    <a:pt x="190499" y="44601"/>
                  </a:lnTo>
                  <a:cubicBezTo>
                    <a:pt x="191306" y="46212"/>
                    <a:pt x="189692" y="47824"/>
                    <a:pt x="187271" y="48630"/>
                  </a:cubicBezTo>
                  <a:lnTo>
                    <a:pt x="24258" y="100210"/>
                  </a:lnTo>
                  <a:cubicBezTo>
                    <a:pt x="21837" y="101016"/>
                    <a:pt x="19416" y="100210"/>
                    <a:pt x="18609" y="98598"/>
                  </a:cubicBezTo>
                  <a:lnTo>
                    <a:pt x="48468" y="72002"/>
                  </a:lnTo>
                  <a:close/>
                  <a:moveTo>
                    <a:pt x="103836" y="155"/>
                  </a:moveTo>
                  <a:cubicBezTo>
                    <a:pt x="124189" y="1704"/>
                    <a:pt x="142500" y="14703"/>
                    <a:pt x="148553" y="34050"/>
                  </a:cubicBezTo>
                  <a:lnTo>
                    <a:pt x="47668" y="66295"/>
                  </a:lnTo>
                  <a:cubicBezTo>
                    <a:pt x="39597" y="39693"/>
                    <a:pt x="54931" y="11479"/>
                    <a:pt x="83180" y="2611"/>
                  </a:cubicBezTo>
                  <a:cubicBezTo>
                    <a:pt x="90040" y="394"/>
                    <a:pt x="97051" y="-361"/>
                    <a:pt x="103836" y="155"/>
                  </a:cubicBezTo>
                  <a:close/>
                </a:path>
              </a:pathLst>
            </a:custGeom>
            <a:solidFill>
              <a:srgbClr val="006C53"/>
            </a:solidFill>
            <a:ln>
              <a:noFill/>
            </a:ln>
          </p:spPr>
        </p:sp>
        <p:sp>
          <p:nvSpPr>
            <p:cNvPr id="32" name="文本框 52"/>
            <p:cNvSpPr txBox="1"/>
            <p:nvPr/>
          </p:nvSpPr>
          <p:spPr>
            <a:xfrm>
              <a:off x="8579207" y="5330121"/>
              <a:ext cx="962123" cy="400110"/>
            </a:xfrm>
            <a:prstGeom prst="rect">
              <a:avLst/>
            </a:prstGeom>
            <a:noFill/>
          </p:spPr>
          <p:txBody>
            <a:bodyPr wrap="none" rtlCol="0">
              <a:spAutoFit/>
            </a:bodyPr>
            <a:lstStyle/>
            <a:p>
              <a:r>
                <a:rPr lang="en-US" altLang="zh-CN" sz="2000" b="1" dirty="0">
                  <a:solidFill>
                    <a:schemeClr val="tx1">
                      <a:lumMod val="85000"/>
                      <a:lumOff val="15000"/>
                    </a:schemeClr>
                  </a:solidFill>
                  <a:latin typeface="楷体" panose="02010609060101010101" pitchFamily="49" charset="-122"/>
                  <a:ea typeface="楷体" panose="02010609060101010101" pitchFamily="49" charset="-122"/>
                </a:rPr>
                <a:t>2020</a:t>
              </a:r>
              <a:r>
                <a:rPr lang="zh-CN" altLang="en-US" sz="2000" b="1" dirty="0">
                  <a:solidFill>
                    <a:schemeClr val="tx1">
                      <a:lumMod val="85000"/>
                      <a:lumOff val="15000"/>
                    </a:schemeClr>
                  </a:solidFill>
                  <a:latin typeface="楷体" panose="02010609060101010101" pitchFamily="49" charset="-122"/>
                  <a:ea typeface="楷体" panose="02010609060101010101" pitchFamily="49" charset="-122"/>
                </a:rPr>
                <a:t>年</a:t>
              </a:r>
              <a:endParaRPr lang="zh-CN" altLang="en-US" sz="2000" b="1" dirty="0">
                <a:solidFill>
                  <a:schemeClr val="tx1">
                    <a:lumMod val="85000"/>
                    <a:lumOff val="15000"/>
                  </a:schemeClr>
                </a:solidFill>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par>
                                <p:cTn id="12" presetID="10" presetClass="entr" presetSubtype="0" fill="hold" nodeType="withEffect">
                                  <p:stCondLst>
                                    <p:cond delay="250"/>
                                  </p:stCondLst>
                                  <p:childTnLst>
                                    <p:set>
                                      <p:cBhvr>
                                        <p:cTn id="13" dur="1" fill="hold">
                                          <p:stCondLst>
                                            <p:cond delay="0"/>
                                          </p:stCondLst>
                                        </p:cTn>
                                        <p:tgtEl>
                                          <p:spTgt spid="90">
                                            <p:txEl>
                                              <p:pRg st="0" end="0"/>
                                            </p:txEl>
                                          </p:spTgt>
                                        </p:tgtEl>
                                        <p:attrNameLst>
                                          <p:attrName>style.visibility</p:attrName>
                                        </p:attrNameLst>
                                      </p:cBhvr>
                                      <p:to>
                                        <p:strVal val="visible"/>
                                      </p:to>
                                    </p:set>
                                    <p:animEffect transition="in" filter="fade">
                                      <p:cBhvr>
                                        <p:cTn id="14" dur="500"/>
                                        <p:tgtEl>
                                          <p:spTgt spid="90">
                                            <p:txEl>
                                              <p:pRg st="0" end="0"/>
                                            </p:txEl>
                                          </p:spTgt>
                                        </p:tgtEl>
                                      </p:cBhvr>
                                    </p:animEffect>
                                  </p:childTnLst>
                                </p:cTn>
                              </p:par>
                              <p:par>
                                <p:cTn id="15" presetID="10" presetClass="entr" presetSubtype="0" fill="hold" nodeType="withEffect">
                                  <p:stCondLst>
                                    <p:cond delay="250"/>
                                  </p:stCondLst>
                                  <p:childTnLst>
                                    <p:set>
                                      <p:cBhvr>
                                        <p:cTn id="16" dur="1" fill="hold">
                                          <p:stCondLst>
                                            <p:cond delay="0"/>
                                          </p:stCondLst>
                                        </p:cTn>
                                        <p:tgtEl>
                                          <p:spTgt spid="90">
                                            <p:txEl>
                                              <p:pRg st="1" end="1"/>
                                            </p:txEl>
                                          </p:spTgt>
                                        </p:tgtEl>
                                        <p:attrNameLst>
                                          <p:attrName>style.visibility</p:attrName>
                                        </p:attrNameLst>
                                      </p:cBhvr>
                                      <p:to>
                                        <p:strVal val="visible"/>
                                      </p:to>
                                    </p:set>
                                    <p:animEffect transition="in" filter="fade">
                                      <p:cBhvr>
                                        <p:cTn id="17" dur="5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629285" y="1737360"/>
            <a:ext cx="5161280" cy="521970"/>
          </a:xfrm>
          <a:prstGeom prst="rect">
            <a:avLst/>
          </a:prstGeom>
          <a:noFill/>
        </p:spPr>
        <p:txBody>
          <a:bodyPr wrap="none" rtlCol="0" anchor="t">
            <a:spAutoFit/>
          </a:bodyPr>
          <a:lstStyle/>
          <a:p>
            <a:r>
              <a:rPr lang="zh-CN" altLang="en-US" sz="2800" b="1">
                <a:solidFill>
                  <a:srgbClr val="C00000"/>
                </a:solidFill>
                <a:sym typeface="+mn-ea"/>
              </a:rPr>
              <a:t>（二）自由、平等、公正、法治</a:t>
            </a:r>
            <a:endParaRPr lang="zh-CN" altLang="en-US" sz="2800" b="1">
              <a:solidFill>
                <a:srgbClr val="C00000"/>
              </a:solidFill>
              <a:sym typeface="+mn-ea"/>
            </a:endParaRPr>
          </a:p>
        </p:txBody>
      </p:sp>
      <p:sp>
        <p:nvSpPr>
          <p:cNvPr id="4" name="文本框 3"/>
          <p:cNvSpPr txBox="1"/>
          <p:nvPr/>
        </p:nvSpPr>
        <p:spPr>
          <a:xfrm>
            <a:off x="1138555" y="2620010"/>
            <a:ext cx="4526280" cy="368300"/>
          </a:xfrm>
          <a:prstGeom prst="rect">
            <a:avLst/>
          </a:prstGeom>
          <a:noFill/>
        </p:spPr>
        <p:txBody>
          <a:bodyPr wrap="none" rtlCol="0" anchor="t">
            <a:spAutoFit/>
          </a:bodyPr>
          <a:lstStyle/>
          <a:p>
            <a:r>
              <a:rPr lang="zh-CN" altLang="en-US" sz="2400" b="1">
                <a:solidFill>
                  <a:srgbClr val="C00000"/>
                </a:solidFill>
                <a:sym typeface="+mn-ea"/>
              </a:rPr>
              <a:t>回答了我们要建设什么样的社会的重大问题</a:t>
            </a:r>
            <a:endParaRPr lang="zh-CN" altLang="en-US"/>
          </a:p>
        </p:txBody>
      </p:sp>
      <p:sp>
        <p:nvSpPr>
          <p:cNvPr id="5" name="文本框 4"/>
          <p:cNvSpPr txBox="1"/>
          <p:nvPr/>
        </p:nvSpPr>
        <p:spPr>
          <a:xfrm>
            <a:off x="1084580" y="3412490"/>
            <a:ext cx="10770870" cy="829945"/>
          </a:xfrm>
          <a:prstGeom prst="rect">
            <a:avLst/>
          </a:prstGeom>
          <a:noFill/>
        </p:spPr>
        <p:txBody>
          <a:bodyPr wrap="square" rtlCol="0" anchor="t">
            <a:spAutoFit/>
          </a:bodyPr>
          <a:lstStyle/>
          <a:p>
            <a:pPr algn="just" eaLnBrk="0" hangingPunct="0">
              <a:lnSpc>
                <a:spcPct val="100000"/>
              </a:lnSpc>
              <a:spcBef>
                <a:spcPts val="1400"/>
              </a:spcBef>
            </a:pPr>
            <a:r>
              <a:rPr lang="zh-CN" altLang="en-US" sz="2400" b="1">
                <a:solidFill>
                  <a:srgbClr val="C00000"/>
                </a:solidFill>
                <a:sym typeface="+mn-ea"/>
              </a:rPr>
              <a:t>反映了人们对美好社会的期望和憧憬，是衡量现代社会是否充满活力又和谐有序的重要标志</a:t>
            </a:r>
            <a:endParaRPr lang="zh-CN" altLang="en-US" sz="2400" b="1">
              <a:solidFill>
                <a:srgbClr val="C00000"/>
              </a:solidFill>
            </a:endParaRPr>
          </a:p>
        </p:txBody>
      </p:sp>
      <p:pic>
        <p:nvPicPr>
          <p:cNvPr id="6" name="图片 5"/>
          <p:cNvPicPr>
            <a:picLocks noChangeAspect="1"/>
          </p:cNvPicPr>
          <p:nvPr/>
        </p:nvPicPr>
        <p:blipFill>
          <a:blip r:embed="rId3" cstate="print"/>
          <a:stretch>
            <a:fillRect/>
          </a:stretch>
        </p:blipFill>
        <p:spPr>
          <a:xfrm>
            <a:off x="4573270" y="4342765"/>
            <a:ext cx="7508240" cy="2514600"/>
          </a:xfrm>
          <a:prstGeom prst="rect">
            <a:avLst/>
          </a:prstGeom>
        </p:spPr>
      </p:pic>
      <p:sp>
        <p:nvSpPr>
          <p:cNvPr id="7" name="文本框 6"/>
          <p:cNvSpPr txBox="1"/>
          <p:nvPr/>
        </p:nvSpPr>
        <p:spPr>
          <a:xfrm>
            <a:off x="2851150" y="761365"/>
            <a:ext cx="6685280" cy="583565"/>
          </a:xfrm>
          <a:prstGeom prst="rect">
            <a:avLst/>
          </a:prstGeom>
          <a:noFill/>
        </p:spPr>
        <p:txBody>
          <a:bodyPr wrap="none" rtlCol="0" anchor="t">
            <a:spAutoFit/>
          </a:bodyPr>
          <a:lstStyle/>
          <a:p>
            <a:pPr algn="l"/>
            <a:r>
              <a:rPr lang="zh-CN" altLang="en-US" sz="3200" b="1">
                <a:solidFill>
                  <a:srgbClr val="C00000"/>
                </a:solidFill>
                <a:sym typeface="+mn-ea"/>
              </a:rPr>
              <a:t>二、社会主义核心价值观的基本内容</a:t>
            </a:r>
            <a:endParaRPr lang="zh-CN" altLang="en-US" sz="3200" b="1">
              <a:solidFill>
                <a:srgbClr val="C00000"/>
              </a:solidFill>
              <a:sym typeface="+mn-ea"/>
            </a:endParaRPr>
          </a:p>
        </p:txBody>
      </p:sp>
    </p:spTree>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7" name="矩形 6"/>
          <p:cNvSpPr/>
          <p:nvPr/>
        </p:nvSpPr>
        <p:spPr>
          <a:xfrm>
            <a:off x="2961300" y="3428908"/>
            <a:ext cx="8736139" cy="2306955"/>
          </a:xfrm>
          <a:prstGeom prst="rect">
            <a:avLst/>
          </a:prstGeom>
        </p:spPr>
        <p:txBody>
          <a:bodyPr wrap="square">
            <a:spAutoFit/>
          </a:bodyPr>
          <a:lstStyle/>
          <a:p>
            <a:pPr indent="539750" algn="l">
              <a:lnSpc>
                <a:spcPct val="150000"/>
              </a:lnSpc>
            </a:pPr>
            <a:endParaRPr lang="en-US" altLang="zh-CN" sz="2400" dirty="0">
              <a:solidFill>
                <a:schemeClr val="accent2"/>
              </a:solidFill>
              <a:latin typeface="华文中宋" panose="02010600040101010101" pitchFamily="2" charset="-122"/>
              <a:ea typeface="华文中宋" panose="02010600040101010101" pitchFamily="2" charset="-122"/>
            </a:endParaRPr>
          </a:p>
          <a:p>
            <a:pPr marL="342900" indent="-342900" algn="just">
              <a:lnSpc>
                <a:spcPct val="150000"/>
              </a:lnSpc>
              <a:buFont typeface="Arial" panose="020B0604020202020204" pitchFamily="34" charset="0"/>
              <a:buChar char="•"/>
            </a:pPr>
            <a:r>
              <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rPr>
              <a:t>是绝大多数人的、实质上的、真实的自由；</a:t>
            </a:r>
            <a:endParaRPr lang="en-US" altLang="zh-CN" sz="2400" dirty="0">
              <a:solidFill>
                <a:schemeClr val="tx1">
                  <a:lumMod val="85000"/>
                  <a:lumOff val="15000"/>
                </a:schemeClr>
              </a:solidFill>
              <a:latin typeface="华文中宋" panose="02010600040101010101" pitchFamily="2" charset="-122"/>
              <a:ea typeface="华文中宋" panose="02010600040101010101" pitchFamily="2" charset="-122"/>
            </a:endParaRPr>
          </a:p>
          <a:p>
            <a:pPr marL="342900" indent="-342900" algn="just">
              <a:lnSpc>
                <a:spcPct val="150000"/>
              </a:lnSpc>
              <a:buFont typeface="Arial" panose="020B0604020202020204" pitchFamily="34" charset="0"/>
              <a:buChar char="•"/>
            </a:pPr>
            <a:r>
              <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rPr>
              <a:t>是受到法律和规范制约、权利和义务对等的自由；</a:t>
            </a:r>
            <a:endParaRPr lang="en-US" altLang="zh-CN" sz="2400" dirty="0">
              <a:solidFill>
                <a:schemeClr val="tx1">
                  <a:lumMod val="85000"/>
                  <a:lumOff val="15000"/>
                </a:schemeClr>
              </a:solidFill>
              <a:latin typeface="华文中宋" panose="02010600040101010101" pitchFamily="2" charset="-122"/>
              <a:ea typeface="华文中宋" panose="02010600040101010101" pitchFamily="2" charset="-122"/>
            </a:endParaRPr>
          </a:p>
          <a:p>
            <a:pPr marL="342900" indent="-342900" algn="just">
              <a:lnSpc>
                <a:spcPct val="150000"/>
              </a:lnSpc>
              <a:buFont typeface="Arial" panose="020B0604020202020204" pitchFamily="34" charset="0"/>
              <a:buChar char="•"/>
            </a:pPr>
            <a:r>
              <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rPr>
              <a:t>是与一定的经济社会发展条件相适应的自由。</a:t>
            </a:r>
            <a:endParaRPr lang="zh-CN" altLang="en-US" sz="2400" dirty="0">
              <a:solidFill>
                <a:schemeClr val="tx1">
                  <a:lumMod val="85000"/>
                  <a:lumOff val="15000"/>
                </a:schemeClr>
              </a:solidFill>
              <a:latin typeface="华文中宋" panose="02010600040101010101" pitchFamily="2" charset="-122"/>
              <a:ea typeface="华文中宋" panose="02010600040101010101" pitchFamily="2" charset="-122"/>
            </a:endParaRPr>
          </a:p>
        </p:txBody>
      </p:sp>
      <p:grpSp>
        <p:nvGrpSpPr>
          <p:cNvPr id="8" name="组合 7"/>
          <p:cNvGrpSpPr/>
          <p:nvPr/>
        </p:nvGrpSpPr>
        <p:grpSpPr>
          <a:xfrm>
            <a:off x="1786045" y="2413337"/>
            <a:ext cx="2348720" cy="1015664"/>
            <a:chOff x="887689" y="2413337"/>
            <a:chExt cx="2348720" cy="1015664"/>
          </a:xfrm>
        </p:grpSpPr>
        <p:grpSp>
          <p:nvGrpSpPr>
            <p:cNvPr id="9" name="组合 8"/>
            <p:cNvGrpSpPr/>
            <p:nvPr/>
          </p:nvGrpSpPr>
          <p:grpSpPr>
            <a:xfrm>
              <a:off x="887689" y="2415861"/>
              <a:ext cx="2348720" cy="1013140"/>
              <a:chOff x="976134" y="1968667"/>
              <a:chExt cx="2475821" cy="1067967"/>
            </a:xfrm>
          </p:grpSpPr>
          <p:grpSp>
            <p:nvGrpSpPr>
              <p:cNvPr id="11" name="组合 10"/>
              <p:cNvGrpSpPr/>
              <p:nvPr/>
            </p:nvGrpSpPr>
            <p:grpSpPr>
              <a:xfrm>
                <a:off x="976134" y="1968668"/>
                <a:ext cx="1074061" cy="1067966"/>
                <a:chOff x="3757697" y="1786978"/>
                <a:chExt cx="2093594" cy="2081713"/>
              </a:xfrm>
            </p:grpSpPr>
            <p:grpSp>
              <p:nvGrpSpPr>
                <p:cNvPr id="19" name="组合 18"/>
                <p:cNvGrpSpPr/>
                <p:nvPr/>
              </p:nvGrpSpPr>
              <p:grpSpPr>
                <a:xfrm>
                  <a:off x="3757697" y="1786978"/>
                  <a:ext cx="2093594" cy="2081713"/>
                  <a:chOff x="3757697" y="1786978"/>
                  <a:chExt cx="2093594" cy="2081713"/>
                </a:xfrm>
              </p:grpSpPr>
              <p:cxnSp>
                <p:nvCxnSpPr>
                  <p:cNvPr id="21" name="直接连接符 38"/>
                  <p:cNvCxnSpPr/>
                  <p:nvPr/>
                </p:nvCxnSpPr>
                <p:spPr>
                  <a:xfrm flipH="1">
                    <a:off x="3769575" y="2827835"/>
                    <a:ext cx="2081716" cy="0"/>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39"/>
                  <p:cNvCxnSpPr/>
                  <p:nvPr/>
                </p:nvCxnSpPr>
                <p:spPr>
                  <a:xfrm>
                    <a:off x="3781450" y="1807060"/>
                    <a:ext cx="2049579"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40"/>
                  <p:cNvCxnSpPr/>
                  <p:nvPr/>
                </p:nvCxnSpPr>
                <p:spPr>
                  <a:xfrm flipH="1">
                    <a:off x="3774167" y="1807060"/>
                    <a:ext cx="2021234"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757697" y="1786978"/>
                    <a:ext cx="2081716" cy="2081713"/>
                  </a:xfrm>
                  <a:prstGeom prst="rect">
                    <a:avLst/>
                  </a:prstGeom>
                  <a:noFill/>
                  <a:ln w="6350">
                    <a:solidFill>
                      <a:schemeClr val="accent6">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85000"/>
                          <a:lumOff val="15000"/>
                        </a:schemeClr>
                      </a:solidFill>
                      <a:latin typeface="楷体" panose="02010609060101010101" pitchFamily="49" charset="-122"/>
                      <a:ea typeface="楷体" panose="02010609060101010101" pitchFamily="49" charset="-122"/>
                    </a:endParaRPr>
                  </a:p>
                </p:txBody>
              </p:sp>
            </p:grpSp>
            <p:cxnSp>
              <p:nvCxnSpPr>
                <p:cNvPr id="20" name="直接连接符 37"/>
                <p:cNvCxnSpPr/>
                <p:nvPr/>
              </p:nvCxnSpPr>
              <p:spPr>
                <a:xfrm>
                  <a:off x="4798551" y="1786978"/>
                  <a:ext cx="0" cy="2081713"/>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2377895" y="1968667"/>
                <a:ext cx="1074060" cy="1067963"/>
                <a:chOff x="3757697" y="1786978"/>
                <a:chExt cx="2093594" cy="2081713"/>
              </a:xfrm>
            </p:grpSpPr>
            <p:grpSp>
              <p:nvGrpSpPr>
                <p:cNvPr id="13" name="组合 12"/>
                <p:cNvGrpSpPr/>
                <p:nvPr/>
              </p:nvGrpSpPr>
              <p:grpSpPr>
                <a:xfrm>
                  <a:off x="3757697" y="1786978"/>
                  <a:ext cx="2093594" cy="2081713"/>
                  <a:chOff x="3757697" y="1786978"/>
                  <a:chExt cx="2093594" cy="2081713"/>
                </a:xfrm>
              </p:grpSpPr>
              <p:cxnSp>
                <p:nvCxnSpPr>
                  <p:cNvPr id="15" name="直接连接符 30"/>
                  <p:cNvCxnSpPr/>
                  <p:nvPr/>
                </p:nvCxnSpPr>
                <p:spPr>
                  <a:xfrm flipH="1">
                    <a:off x="3769575" y="2827835"/>
                    <a:ext cx="2081716" cy="0"/>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31"/>
                  <p:cNvCxnSpPr/>
                  <p:nvPr/>
                </p:nvCxnSpPr>
                <p:spPr>
                  <a:xfrm>
                    <a:off x="3781450" y="1807060"/>
                    <a:ext cx="2049579"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32"/>
                  <p:cNvCxnSpPr/>
                  <p:nvPr/>
                </p:nvCxnSpPr>
                <p:spPr>
                  <a:xfrm flipH="1">
                    <a:off x="3774167" y="1807060"/>
                    <a:ext cx="2021234" cy="2009121"/>
                  </a:xfrm>
                  <a:prstGeom prst="line">
                    <a:avLst/>
                  </a:prstGeom>
                  <a:ln w="6350">
                    <a:solidFill>
                      <a:schemeClr val="accent6">
                        <a:alpha val="62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3757697" y="1786978"/>
                    <a:ext cx="2081716" cy="2081713"/>
                  </a:xfrm>
                  <a:prstGeom prst="rect">
                    <a:avLst/>
                  </a:prstGeom>
                  <a:noFill/>
                  <a:ln w="6350">
                    <a:solidFill>
                      <a:schemeClr val="accent6">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85000"/>
                          <a:lumOff val="15000"/>
                        </a:schemeClr>
                      </a:solidFill>
                      <a:latin typeface="楷体" panose="02010609060101010101" pitchFamily="49" charset="-122"/>
                      <a:ea typeface="楷体" panose="02010609060101010101" pitchFamily="49" charset="-122"/>
                    </a:endParaRPr>
                  </a:p>
                </p:txBody>
              </p:sp>
            </p:grpSp>
            <p:cxnSp>
              <p:nvCxnSpPr>
                <p:cNvPr id="14" name="直接连接符 29"/>
                <p:cNvCxnSpPr/>
                <p:nvPr/>
              </p:nvCxnSpPr>
              <p:spPr>
                <a:xfrm>
                  <a:off x="4798551" y="1786978"/>
                  <a:ext cx="0" cy="2081713"/>
                </a:xfrm>
                <a:prstGeom prst="line">
                  <a:avLst/>
                </a:prstGeom>
                <a:ln w="6350">
                  <a:solidFill>
                    <a:schemeClr val="accent6">
                      <a:alpha val="62000"/>
                    </a:schemeClr>
                  </a:solidFill>
                </a:ln>
              </p:spPr>
              <p:style>
                <a:lnRef idx="1">
                  <a:schemeClr val="accent1"/>
                </a:lnRef>
                <a:fillRef idx="0">
                  <a:schemeClr val="accent1"/>
                </a:fillRef>
                <a:effectRef idx="0">
                  <a:schemeClr val="accent1"/>
                </a:effectRef>
                <a:fontRef idx="minor">
                  <a:schemeClr val="tx1"/>
                </a:fontRef>
              </p:style>
            </p:cxnSp>
          </p:grpSp>
        </p:grpSp>
        <p:sp>
          <p:nvSpPr>
            <p:cNvPr id="10" name="文本框 9"/>
            <p:cNvSpPr txBox="1"/>
            <p:nvPr/>
          </p:nvSpPr>
          <p:spPr>
            <a:xfrm>
              <a:off x="887689" y="2413337"/>
              <a:ext cx="2348720" cy="1015663"/>
            </a:xfrm>
            <a:prstGeom prst="rect">
              <a:avLst/>
            </a:prstGeom>
            <a:noFill/>
          </p:spPr>
          <p:txBody>
            <a:bodyPr wrap="none" rtlCol="0">
              <a:spAutoFit/>
            </a:bodyPr>
            <a:lstStyle/>
            <a:p>
              <a:r>
                <a:rPr lang="zh-CN" altLang="en-US" sz="6000" b="1" spc="600" dirty="0">
                  <a:solidFill>
                    <a:schemeClr val="tx1">
                      <a:lumMod val="85000"/>
                      <a:lumOff val="15000"/>
                    </a:schemeClr>
                  </a:solidFill>
                  <a:latin typeface="楷体" panose="02010609060101010101" pitchFamily="49" charset="-122"/>
                  <a:ea typeface="楷体" panose="02010609060101010101" pitchFamily="49" charset="-122"/>
                </a:rPr>
                <a:t>自 由</a:t>
              </a:r>
              <a:endParaRPr lang="zh-CN" altLang="en-US" sz="6000" b="1" spc="600" dirty="0">
                <a:solidFill>
                  <a:schemeClr val="tx1">
                    <a:lumMod val="85000"/>
                    <a:lumOff val="15000"/>
                  </a:schemeClr>
                </a:solidFill>
                <a:latin typeface="楷体" panose="02010609060101010101" pitchFamily="49" charset="-122"/>
                <a:ea typeface="楷体" panose="02010609060101010101" pitchFamily="49" charset="-122"/>
              </a:endParaRPr>
            </a:p>
          </p:txBody>
        </p:sp>
      </p:grpSp>
      <p:sp>
        <p:nvSpPr>
          <p:cNvPr id="2" name="文本框 1"/>
          <p:cNvSpPr txBox="1"/>
          <p:nvPr/>
        </p:nvSpPr>
        <p:spPr>
          <a:xfrm>
            <a:off x="4135120" y="3011170"/>
            <a:ext cx="5669280" cy="460375"/>
          </a:xfrm>
          <a:prstGeom prst="rect">
            <a:avLst/>
          </a:prstGeom>
          <a:noFill/>
        </p:spPr>
        <p:txBody>
          <a:bodyPr wrap="none" rtlCol="0">
            <a:spAutoFit/>
          </a:bodyPr>
          <a:lstStyle/>
          <a:p>
            <a:pPr algn="l"/>
            <a:r>
              <a:rPr lang="zh-CN" altLang="en-US" sz="2400" dirty="0">
                <a:solidFill>
                  <a:schemeClr val="accent2"/>
                </a:solidFill>
                <a:latin typeface="华文中宋" panose="02010600040101010101" pitchFamily="2" charset="-122"/>
                <a:ea typeface="华文中宋" panose="02010600040101010101" pitchFamily="2" charset="-122"/>
                <a:sym typeface="+mn-ea"/>
              </a:rPr>
              <a:t>是社会活力之源，是社会主义的价值理想</a:t>
            </a:r>
            <a:endParaRPr lang="en-US" altLang="zh-CN" sz="2400" dirty="0">
              <a:solidFill>
                <a:schemeClr val="accent2"/>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5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83192" y="557529"/>
            <a:ext cx="6278880" cy="583565"/>
          </a:xfrm>
          <a:prstGeom prst="rect">
            <a:avLst/>
          </a:prstGeom>
          <a:noFill/>
        </p:spPr>
        <p:txBody>
          <a:bodyPr wrap="none" rtlCol="0">
            <a:spAutoFit/>
          </a:bodyPr>
          <a:lstStyle/>
          <a:p>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
        <p:nvSpPr>
          <p:cNvPr id="2396" name="矩形 2395"/>
          <p:cNvSpPr/>
          <p:nvPr/>
        </p:nvSpPr>
        <p:spPr>
          <a:xfrm>
            <a:off x="3572510" y="3028950"/>
            <a:ext cx="6756400" cy="3829050"/>
          </a:xfrm>
          <a:prstGeom prst="rect">
            <a:avLst/>
          </a:prstGeom>
          <a:solidFill>
            <a:schemeClr val="bg1"/>
          </a:solidFill>
          <a:ln w="28575">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77215" y="2187364"/>
            <a:ext cx="10140951" cy="4603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400" b="1" i="0" u="none" strike="noStrike" kern="1200" cap="none" spc="0" normalizeH="0" baseline="0" noProof="0" dirty="0">
                <a:ln>
                  <a:noFill/>
                </a:ln>
                <a:solidFill>
                  <a:schemeClr val="tx1"/>
                </a:solidFill>
                <a:effectLst/>
                <a:uLnTx/>
                <a:uFillTx/>
                <a:cs typeface="+mn-ea"/>
                <a:sym typeface="+mn-lt"/>
              </a:rPr>
              <a:t>作为中国人，你有什么样的价值观？你觉得价值观有什么用？</a:t>
            </a:r>
            <a:endParaRPr kumimoji="0" lang="zh-CN" altLang="zh-CN" sz="2400" b="1" i="0" u="none" strike="noStrike" kern="1200" cap="none" spc="0" normalizeH="0" baseline="0" noProof="0" dirty="0">
              <a:ln>
                <a:noFill/>
              </a:ln>
              <a:solidFill>
                <a:schemeClr val="tx1"/>
              </a:solidFill>
              <a:effectLst/>
              <a:uLnTx/>
              <a:uFillTx/>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6850" y="3291840"/>
            <a:ext cx="5649595" cy="3771900"/>
          </a:xfrm>
          <a:prstGeom prst="rect">
            <a:avLst/>
          </a:prstGeom>
        </p:spPr>
      </p:pic>
      <p:sp>
        <p:nvSpPr>
          <p:cNvPr id="6" name="矩形 5"/>
          <p:cNvSpPr/>
          <p:nvPr/>
        </p:nvSpPr>
        <p:spPr>
          <a:xfrm>
            <a:off x="6053455" y="3448685"/>
            <a:ext cx="3690620" cy="286131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C00000"/>
                </a:solidFill>
                <a:effectLst/>
                <a:uLnTx/>
                <a:uFillTx/>
                <a:cs typeface="+mn-ea"/>
                <a:sym typeface="+mn-lt"/>
              </a:rPr>
              <a:t>       </a:t>
            </a:r>
            <a:r>
              <a:rPr kumimoji="0" lang="zh-CN" sz="2400" b="1" i="0" u="none" strike="noStrike" kern="1200" cap="none" spc="0" normalizeH="0" baseline="0" noProof="0" dirty="0">
                <a:ln>
                  <a:noFill/>
                </a:ln>
                <a:solidFill>
                  <a:srgbClr val="C00000"/>
                </a:solidFill>
                <a:effectLst/>
                <a:uLnTx/>
                <a:uFillTx/>
                <a:cs typeface="+mn-ea"/>
                <a:sym typeface="+mn-lt"/>
              </a:rPr>
              <a:t>我们生而为中国人，最根本的是我们有中国人的独特精神世界，有百姓日用而不觉的价值观。</a:t>
            </a:r>
            <a:endParaRPr kumimoji="0" lang="zh-CN" sz="2400" b="1" i="0" u="none" strike="noStrike" kern="1200" cap="none" spc="0" normalizeH="0" baseline="0" noProof="0" dirty="0">
              <a:ln>
                <a:noFill/>
              </a:ln>
              <a:solidFill>
                <a:srgbClr val="C00000"/>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sz="2400" b="1" i="0" u="none" strike="noStrike" kern="1200" cap="none" spc="0" normalizeH="0" baseline="0" noProof="0" dirty="0">
                <a:ln>
                  <a:noFill/>
                </a:ln>
                <a:solidFill>
                  <a:srgbClr val="C00000"/>
                </a:solidFill>
                <a:effectLst/>
                <a:uLnTx/>
                <a:uFillTx/>
                <a:cs typeface="+mn-ea"/>
                <a:sym typeface="+mn-lt"/>
              </a:rPr>
              <a:t> </a:t>
            </a:r>
            <a:r>
              <a:rPr kumimoji="0" lang="en-US" altLang="zh-CN" sz="2400" b="1" i="0" u="none" strike="noStrike" kern="1200" cap="none" spc="0" normalizeH="0" baseline="0" noProof="0" dirty="0">
                <a:ln>
                  <a:noFill/>
                </a:ln>
                <a:solidFill>
                  <a:srgbClr val="C00000"/>
                </a:solidFill>
                <a:effectLst/>
                <a:uLnTx/>
                <a:uFillTx/>
                <a:cs typeface="+mn-ea"/>
                <a:sym typeface="+mn-lt"/>
              </a:rPr>
              <a:t>                      ——</a:t>
            </a:r>
            <a:r>
              <a:rPr kumimoji="0" lang="zh-CN" altLang="en-US" sz="2400" b="1" i="0" u="none" strike="noStrike" kern="1200" cap="none" spc="0" normalizeH="0" baseline="0" noProof="0" dirty="0">
                <a:ln>
                  <a:noFill/>
                </a:ln>
                <a:solidFill>
                  <a:srgbClr val="C00000"/>
                </a:solidFill>
                <a:effectLst/>
                <a:uLnTx/>
                <a:uFillTx/>
                <a:cs typeface="+mn-ea"/>
                <a:sym typeface="+mn-lt"/>
              </a:rPr>
              <a:t>习近平</a:t>
            </a:r>
            <a:endParaRPr kumimoji="0" lang="zh-CN" altLang="en-US" sz="2400" b="1" i="0" u="none" strike="noStrike" kern="1200" cap="none" spc="0" normalizeH="0" baseline="0" noProof="0" dirty="0">
              <a:ln>
                <a:noFill/>
              </a:ln>
              <a:solidFill>
                <a:srgbClr val="C00000"/>
              </a:solidFill>
              <a:effectLst/>
              <a:uLnTx/>
              <a:uFillTx/>
              <a:cs typeface="+mn-ea"/>
              <a:sym typeface="+mn-lt"/>
            </a:endParaRPr>
          </a:p>
        </p:txBody>
      </p:sp>
      <p:sp>
        <p:nvSpPr>
          <p:cNvPr id="100" name="文本框 99"/>
          <p:cNvSpPr txBox="1"/>
          <p:nvPr/>
        </p:nvSpPr>
        <p:spPr>
          <a:xfrm>
            <a:off x="153035" y="1561782"/>
            <a:ext cx="5080000" cy="521970"/>
          </a:xfrm>
          <a:prstGeom prst="rect">
            <a:avLst/>
          </a:prstGeom>
          <a:noFill/>
          <a:ln w="9525">
            <a:noFill/>
          </a:ln>
        </p:spPr>
        <p:txBody>
          <a:bodyPr>
            <a:spAutoFit/>
          </a:bodyPr>
          <a:lstStyle/>
          <a:p>
            <a:pPr indent="0"/>
            <a:r>
              <a:rPr lang="zh-CN" sz="2800" b="1" noProof="0" dirty="0">
                <a:ln>
                  <a:noFill/>
                </a:ln>
                <a:effectLst/>
                <a:uLnTx/>
                <a:uFillTx/>
                <a:cs typeface="+mn-ea"/>
              </a:rPr>
              <a:t>（一）价值观与核心价值观</a:t>
            </a:r>
            <a:endParaRPr lang="zh-CN" sz="2800" b="1" noProof="0" dirty="0">
              <a:ln>
                <a:noFill/>
              </a:ln>
              <a:effectLst/>
              <a:uLnTx/>
              <a:uFillTx/>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2396"/>
                                        </p:tgtEl>
                                        <p:attrNameLst>
                                          <p:attrName>style.visibility</p:attrName>
                                        </p:attrNameLst>
                                      </p:cBhvr>
                                      <p:to>
                                        <p:strVal val="visible"/>
                                      </p:to>
                                    </p:set>
                                    <p:animEffect transition="in" filter="wheel(2)">
                                      <p:cBhvr>
                                        <p:cTn id="7" dur="2000"/>
                                        <p:tgtEl>
                                          <p:spTgt spid="2396"/>
                                        </p:tgtEl>
                                      </p:cBhvr>
                                    </p:animEffect>
                                  </p:childTnLst>
                                </p:cTn>
                              </p:par>
                            </p:childTnLst>
                          </p:cTn>
                        </p:par>
                        <p:par>
                          <p:cTn id="8" fill="hold">
                            <p:stCondLst>
                              <p:cond delay="2000"/>
                            </p:stCondLst>
                            <p:childTnLst>
                              <p:par>
                                <p:cTn id="9" presetID="16" presetClass="entr" presetSubtype="4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Horizontal)">
                                      <p:cBhvr>
                                        <p:cTn id="11" dur="500"/>
                                        <p:tgtEl>
                                          <p:spTgt spid="3"/>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750"/>
                                        <p:tgtEl>
                                          <p:spTgt spid="5"/>
                                        </p:tgtEl>
                                      </p:cBhvr>
                                    </p:animEffect>
                                  </p:childTnLst>
                                </p:cTn>
                              </p:par>
                            </p:childTnLst>
                          </p:cTn>
                        </p:par>
                        <p:par>
                          <p:cTn id="15" fill="hold">
                            <p:stCondLst>
                              <p:cond delay="2500"/>
                            </p:stCondLst>
                            <p:childTnLst>
                              <p:par>
                                <p:cTn id="16" presetID="2" presetClass="entr" presetSubtype="4" fill="hold" grpId="0" nodeType="afterEffect">
                                  <p:stCondLst>
                                    <p:cond delay="15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7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15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7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 grpId="0" bldLvl="0" animBg="1"/>
      <p:bldP spid="3" grpId="0"/>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25" name="组合 24"/>
          <p:cNvGrpSpPr/>
          <p:nvPr/>
        </p:nvGrpSpPr>
        <p:grpSpPr>
          <a:xfrm>
            <a:off x="983856" y="2227308"/>
            <a:ext cx="4622615" cy="4553851"/>
            <a:chOff x="1066984" y="1287891"/>
            <a:chExt cx="4622615" cy="4553851"/>
          </a:xfrm>
          <a:effectLst>
            <a:outerShdw blurRad="50800" dist="38100" dir="2700000" algn="tl" rotWithShape="0">
              <a:prstClr val="black">
                <a:alpha val="40000"/>
              </a:prstClr>
            </a:outerShdw>
          </a:effectLst>
        </p:grpSpPr>
        <p:grpSp>
          <p:nvGrpSpPr>
            <p:cNvPr id="26" name="组合 25"/>
            <p:cNvGrpSpPr/>
            <p:nvPr/>
          </p:nvGrpSpPr>
          <p:grpSpPr>
            <a:xfrm>
              <a:off x="1066984" y="5308342"/>
              <a:ext cx="4622615" cy="533400"/>
              <a:chOff x="5431535" y="5486400"/>
              <a:chExt cx="4622615" cy="533400"/>
            </a:xfrm>
          </p:grpSpPr>
          <p:sp>
            <p:nvSpPr>
              <p:cNvPr id="28" name="矩形 27"/>
              <p:cNvSpPr/>
              <p:nvPr/>
            </p:nvSpPr>
            <p:spPr>
              <a:xfrm>
                <a:off x="5431536" y="5486400"/>
                <a:ext cx="4516766" cy="533400"/>
              </a:xfrm>
              <a:prstGeom prst="rect">
                <a:avLst/>
              </a:prstGeom>
              <a:solidFill>
                <a:srgbClr val="02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5431535" y="5522267"/>
                <a:ext cx="4622615" cy="461665"/>
              </a:xfrm>
              <a:prstGeom prst="rect">
                <a:avLst/>
              </a:prstGeom>
            </p:spPr>
            <p:txBody>
              <a:bodyPr wrap="square">
                <a:spAutoFit/>
              </a:bodyPr>
              <a:lstStyle/>
              <a:p>
                <a:r>
                  <a:rPr lang="zh-CN" altLang="en-US" sz="1200" dirty="0">
                    <a:solidFill>
                      <a:schemeClr val="bg1"/>
                    </a:solidFill>
                    <a:latin typeface="楷体" panose="02010609060101010101" pitchFamily="49" charset="-122"/>
                    <a:ea typeface="楷体" panose="02010609060101010101" pitchFamily="49" charset="-122"/>
                  </a:rPr>
                  <a:t>图为古装越剧</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孔雀东南飞</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剧照</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描写了刘兰芝、焦仲卿的爱情故事。</a:t>
                </a:r>
                <a:endParaRPr lang="zh-CN" altLang="en-US" sz="1200" dirty="0">
                  <a:solidFill>
                    <a:schemeClr val="bg1"/>
                  </a:solidFill>
                  <a:latin typeface="楷体" panose="02010609060101010101" pitchFamily="49" charset="-122"/>
                  <a:ea typeface="楷体" panose="02010609060101010101" pitchFamily="49" charset="-122"/>
                </a:endParaRPr>
              </a:p>
            </p:txBody>
          </p:sp>
        </p:gr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985" y="1287891"/>
              <a:ext cx="4516766" cy="4020451"/>
            </a:xfrm>
            <a:prstGeom prst="rect">
              <a:avLst/>
            </a:prstGeom>
          </p:spPr>
        </p:pic>
      </p:grpSp>
      <p:grpSp>
        <p:nvGrpSpPr>
          <p:cNvPr id="30" name="组合 29"/>
          <p:cNvGrpSpPr/>
          <p:nvPr/>
        </p:nvGrpSpPr>
        <p:grpSpPr>
          <a:xfrm>
            <a:off x="5733471" y="2227308"/>
            <a:ext cx="5308416" cy="4553851"/>
            <a:chOff x="5816599" y="1287891"/>
            <a:chExt cx="5308416" cy="4553851"/>
          </a:xfrm>
          <a:effectLst>
            <a:outerShdw blurRad="50800" dist="38100" dir="2700000" algn="tl" rotWithShape="0">
              <a:prstClr val="black">
                <a:alpha val="40000"/>
              </a:prstClr>
            </a:outerShdw>
          </a:effectLst>
        </p:grpSpPr>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r="13082"/>
            <a:stretch>
              <a:fillRect/>
            </a:stretch>
          </p:blipFill>
          <p:spPr>
            <a:xfrm>
              <a:off x="5816601" y="1287891"/>
              <a:ext cx="5308414" cy="4056318"/>
            </a:xfrm>
            <a:prstGeom prst="rect">
              <a:avLst/>
            </a:prstGeom>
          </p:spPr>
        </p:pic>
        <p:grpSp>
          <p:nvGrpSpPr>
            <p:cNvPr id="32" name="组合 31"/>
            <p:cNvGrpSpPr/>
            <p:nvPr/>
          </p:nvGrpSpPr>
          <p:grpSpPr>
            <a:xfrm>
              <a:off x="5816599" y="5308342"/>
              <a:ext cx="5308416" cy="533400"/>
              <a:chOff x="5431535" y="5486400"/>
              <a:chExt cx="5308416" cy="533400"/>
            </a:xfrm>
          </p:grpSpPr>
          <p:sp>
            <p:nvSpPr>
              <p:cNvPr id="33" name="矩形 32"/>
              <p:cNvSpPr/>
              <p:nvPr/>
            </p:nvSpPr>
            <p:spPr>
              <a:xfrm>
                <a:off x="5431536" y="5486400"/>
                <a:ext cx="5308415" cy="533400"/>
              </a:xfrm>
              <a:prstGeom prst="rect">
                <a:avLst/>
              </a:prstGeom>
              <a:solidFill>
                <a:srgbClr val="02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5431535" y="5496867"/>
                <a:ext cx="5308415" cy="461665"/>
              </a:xfrm>
              <a:prstGeom prst="rect">
                <a:avLst/>
              </a:prstGeom>
            </p:spPr>
            <p:txBody>
              <a:bodyPr wrap="square">
                <a:spAutoFit/>
              </a:bodyPr>
              <a:lstStyle/>
              <a:p>
                <a:pPr algn="just"/>
                <a:r>
                  <a:rPr lang="zh-CN" altLang="en-US" sz="1200" dirty="0">
                    <a:solidFill>
                      <a:schemeClr val="bg1"/>
                    </a:solidFill>
                    <a:latin typeface="楷体" panose="02010609060101010101" pitchFamily="49" charset="-122"/>
                    <a:ea typeface="楷体" panose="02010609060101010101" pitchFamily="49" charset="-122"/>
                  </a:rPr>
                  <a:t>图为新版越剧</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梁祝</a:t>
                </a:r>
                <a:r>
                  <a:rPr lang="en-US" altLang="zh-CN" sz="1200" dirty="0">
                    <a:solidFill>
                      <a:schemeClr val="bg1"/>
                    </a:solidFill>
                    <a:latin typeface="楷体" panose="02010609060101010101" pitchFamily="49" charset="-122"/>
                    <a:ea typeface="楷体" panose="02010609060101010101" pitchFamily="49" charset="-122"/>
                  </a:rPr>
                  <a:t>》</a:t>
                </a:r>
                <a:r>
                  <a:rPr lang="zh-CN" altLang="en-US" sz="1200" dirty="0">
                    <a:solidFill>
                      <a:schemeClr val="bg1"/>
                    </a:solidFill>
                    <a:latin typeface="楷体" panose="02010609060101010101" pitchFamily="49" charset="-122"/>
                    <a:ea typeface="楷体" panose="02010609060101010101" pitchFamily="49" charset="-122"/>
                  </a:rPr>
                  <a:t>剧照，梁山伯、祝英台的爱情故事寄托了人们对恋爱自由的向往。</a:t>
                </a:r>
                <a:endParaRPr lang="zh-CN" altLang="en-US" sz="1200" dirty="0">
                  <a:solidFill>
                    <a:schemeClr val="bg1"/>
                  </a:solidFill>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文本框 2"/>
          <p:cNvSpPr txBox="1"/>
          <p:nvPr/>
        </p:nvSpPr>
        <p:spPr>
          <a:xfrm>
            <a:off x="577570" y="1615887"/>
            <a:ext cx="5207004" cy="523220"/>
          </a:xfrm>
          <a:prstGeom prst="rect">
            <a:avLst/>
          </a:prstGeom>
          <a:noFill/>
        </p:spPr>
        <p:txBody>
          <a:bodyPr wrap="square">
            <a:spAutoFit/>
          </a:bodyPr>
          <a:lstStyle/>
          <a:p>
            <a:r>
              <a:rPr lang="zh-CN" altLang="en-US" sz="2800" b="1" dirty="0"/>
              <a:t>（二）自由、平等、公正、法治</a:t>
            </a:r>
            <a:endParaRPr lang="zh-CN" altLang="en-US" sz="2800" b="1" dirty="0"/>
          </a:p>
        </p:txBody>
      </p:sp>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b="21131"/>
          <a:stretch>
            <a:fillRect/>
          </a:stretch>
        </p:blipFill>
        <p:spPr>
          <a:xfrm>
            <a:off x="0" y="2034593"/>
            <a:ext cx="12192000" cy="4845426"/>
          </a:xfrm>
          <a:prstGeom prst="rect">
            <a:avLst/>
          </a:prstGeom>
        </p:spPr>
      </p:pic>
      <p:sp>
        <p:nvSpPr>
          <p:cNvPr id="16" name="矩形 15"/>
          <p:cNvSpPr/>
          <p:nvPr/>
        </p:nvSpPr>
        <p:spPr>
          <a:xfrm>
            <a:off x="0" y="1250930"/>
            <a:ext cx="12192000" cy="5689862"/>
          </a:xfrm>
          <a:prstGeom prst="rect">
            <a:avLst/>
          </a:prstGeom>
          <a:gradFill flip="none" rotWithShape="1">
            <a:gsLst>
              <a:gs pos="100000">
                <a:srgbClr val="F9F9F9">
                  <a:alpha val="0"/>
                </a:srgbClr>
              </a:gs>
              <a:gs pos="40000">
                <a:srgbClr val="F9F9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383785" y="4988378"/>
            <a:ext cx="4609444" cy="985591"/>
          </a:xfrm>
          <a:prstGeom prst="rect">
            <a:avLst/>
          </a:prstGeom>
        </p:spPr>
        <p:txBody>
          <a:bodyPr vert="horz" wrap="square">
            <a:spAutoFit/>
          </a:bodyPr>
          <a:lstStyle/>
          <a:p>
            <a:pPr algn="r" defTabSz="913765">
              <a:lnSpc>
                <a:spcPct val="130000"/>
              </a:lnSpc>
            </a:pPr>
            <a:r>
              <a:rPr lang="zh-CN" altLang="en-US" sz="2200" b="1" dirty="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rPr>
              <a:t>吾辈爱自由，勉励自由一杯酒。</a:t>
            </a:r>
            <a:endParaRPr lang="en-US" altLang="zh-CN" sz="2200" b="1" dirty="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endParaRPr>
          </a:p>
          <a:p>
            <a:pPr algn="r" defTabSz="913765">
              <a:lnSpc>
                <a:spcPct val="150000"/>
              </a:lnSpc>
              <a:spcBef>
                <a:spcPts val="800"/>
              </a:spcBef>
            </a:pPr>
            <a:r>
              <a:rPr lang="en-US" altLang="zh-CN" b="1" dirty="0">
                <a:solidFill>
                  <a:schemeClr val="tx1">
                    <a:lumMod val="65000"/>
                    <a:lumOff val="3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b="1" dirty="0">
                <a:solidFill>
                  <a:schemeClr val="tx1">
                    <a:lumMod val="65000"/>
                    <a:lumOff val="35000"/>
                  </a:schemeClr>
                </a:solidFill>
                <a:latin typeface="楷体" panose="02010609060101010101" pitchFamily="49" charset="-122"/>
                <a:ea typeface="楷体" panose="02010609060101010101" pitchFamily="49" charset="-122"/>
                <a:cs typeface="微软雅黑" panose="020B0503020204020204" pitchFamily="34" charset="-122"/>
              </a:rPr>
              <a:t>秋瑾</a:t>
            </a:r>
            <a:endParaRPr lang="zh-CN" altLang="en-US" b="1" dirty="0">
              <a:solidFill>
                <a:schemeClr val="tx1">
                  <a:lumMod val="65000"/>
                  <a:lumOff val="35000"/>
                </a:schemeClr>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18" name="矩形 17"/>
          <p:cNvSpPr/>
          <p:nvPr/>
        </p:nvSpPr>
        <p:spPr>
          <a:xfrm>
            <a:off x="1396197" y="4988378"/>
            <a:ext cx="4197875" cy="1425711"/>
          </a:xfrm>
          <a:prstGeom prst="rect">
            <a:avLst/>
          </a:prstGeom>
        </p:spPr>
        <p:txBody>
          <a:bodyPr vert="horz" wrap="square">
            <a:spAutoFit/>
          </a:bodyPr>
          <a:lstStyle/>
          <a:p>
            <a:pPr indent="504190" algn="just" defTabSz="913765">
              <a:lnSpc>
                <a:spcPct val="130000"/>
              </a:lnSpc>
            </a:pPr>
            <a:r>
              <a:rPr lang="zh-CN" altLang="en-US" sz="2200" b="1" dirty="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rPr>
              <a:t>竖独立之旗，撞自由之钟</a:t>
            </a:r>
            <a:r>
              <a:rPr lang="en-US" altLang="zh-CN" sz="2200" b="1" dirty="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200" b="1" dirty="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rPr>
              <a:t>我中国今日不可不革命。</a:t>
            </a:r>
            <a:endParaRPr lang="en-US" altLang="zh-CN" sz="2200" b="1" dirty="0">
              <a:solidFill>
                <a:schemeClr val="tx1">
                  <a:lumMod val="85000"/>
                  <a:lumOff val="15000"/>
                </a:schemeClr>
              </a:solidFill>
              <a:latin typeface="楷体" panose="02010609060101010101" pitchFamily="49" charset="-122"/>
              <a:ea typeface="楷体" panose="02010609060101010101" pitchFamily="49" charset="-122"/>
              <a:cs typeface="微软雅黑" panose="020B0503020204020204" pitchFamily="34" charset="-122"/>
            </a:endParaRPr>
          </a:p>
          <a:p>
            <a:pPr algn="r" defTabSz="913765">
              <a:lnSpc>
                <a:spcPct val="150000"/>
              </a:lnSpc>
              <a:spcBef>
                <a:spcPts val="800"/>
              </a:spcBef>
            </a:pPr>
            <a:r>
              <a:rPr lang="en-US" altLang="zh-CN" b="1" dirty="0">
                <a:solidFill>
                  <a:schemeClr val="tx1">
                    <a:lumMod val="65000"/>
                    <a:lumOff val="3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b="1" dirty="0">
                <a:solidFill>
                  <a:schemeClr val="tx1">
                    <a:lumMod val="65000"/>
                    <a:lumOff val="35000"/>
                  </a:schemeClr>
                </a:solidFill>
                <a:latin typeface="楷体" panose="02010609060101010101" pitchFamily="49" charset="-122"/>
                <a:ea typeface="楷体" panose="02010609060101010101" pitchFamily="49" charset="-122"/>
                <a:cs typeface="微软雅黑" panose="020B0503020204020204" pitchFamily="34" charset="-122"/>
              </a:rPr>
              <a:t>邹容</a:t>
            </a:r>
            <a:endParaRPr lang="zh-CN" altLang="en-US" b="1" dirty="0">
              <a:solidFill>
                <a:schemeClr val="tx1">
                  <a:lumMod val="65000"/>
                  <a:lumOff val="35000"/>
                </a:schemeClr>
              </a:solidFill>
              <a:latin typeface="楷体" panose="02010609060101010101" pitchFamily="49" charset="-122"/>
              <a:ea typeface="楷体" panose="02010609060101010101" pitchFamily="49" charset="-122"/>
              <a:cs typeface="微软雅黑" panose="020B0503020204020204" pitchFamily="34" charset="-122"/>
            </a:endParaRPr>
          </a:p>
        </p:txBody>
      </p:sp>
      <p:sp>
        <p:nvSpPr>
          <p:cNvPr id="19" name="矩形 18"/>
          <p:cNvSpPr/>
          <p:nvPr/>
        </p:nvSpPr>
        <p:spPr>
          <a:xfrm>
            <a:off x="1032814" y="3995197"/>
            <a:ext cx="4924641" cy="2653696"/>
          </a:xfrm>
          <a:prstGeom prst="rect">
            <a:avLst/>
          </a:prstGeom>
          <a:noFill/>
          <a:ln w="25400">
            <a:solidFill>
              <a:srgbClr val="3F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226187" y="3995197"/>
            <a:ext cx="4924641" cy="2653696"/>
          </a:xfrm>
          <a:prstGeom prst="rect">
            <a:avLst/>
          </a:prstGeom>
          <a:noFill/>
          <a:ln w="25400">
            <a:solidFill>
              <a:srgbClr val="3F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168" y="1536711"/>
            <a:ext cx="2249933" cy="2945367"/>
          </a:xfrm>
          <a:prstGeom prst="rect">
            <a:avLst/>
          </a:prstGeom>
          <a:solidFill>
            <a:srgbClr val="FFFFFF">
              <a:shade val="85000"/>
            </a:srgbClr>
          </a:solidFill>
          <a:ln w="762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2736" y="1536711"/>
            <a:ext cx="1951543" cy="2945367"/>
          </a:xfrm>
          <a:prstGeom prst="rect">
            <a:avLst/>
          </a:prstGeom>
          <a:solidFill>
            <a:srgbClr val="FFFFFF">
              <a:shade val="85000"/>
            </a:srgbClr>
          </a:solidFill>
          <a:ln w="762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2349"/>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2849"/>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13" name="组合 12"/>
          <p:cNvGrpSpPr/>
          <p:nvPr/>
        </p:nvGrpSpPr>
        <p:grpSpPr>
          <a:xfrm>
            <a:off x="3852841" y="1652945"/>
            <a:ext cx="3787479" cy="577341"/>
            <a:chOff x="4002470" y="840527"/>
            <a:chExt cx="8189530" cy="577341"/>
          </a:xfrm>
          <a:solidFill>
            <a:schemeClr val="accent2"/>
          </a:solidFill>
        </p:grpSpPr>
        <p:sp>
          <p:nvSpPr>
            <p:cNvPr id="14" name="矩形: 剪去对角 2"/>
            <p:cNvSpPr/>
            <p:nvPr/>
          </p:nvSpPr>
          <p:spPr>
            <a:xfrm>
              <a:off x="4002470" y="840527"/>
              <a:ext cx="8189530" cy="577341"/>
            </a:xfrm>
            <a:prstGeom prst="snip2DiagRect">
              <a:avLst>
                <a:gd name="adj1" fmla="val 0"/>
                <a:gd name="adj2" fmla="val 16667"/>
              </a:avLst>
            </a:prstGeom>
            <a:grpFill/>
            <a:ln w="12700" cap="flat" cmpd="sng" algn="ctr">
              <a:noFill/>
              <a:prstDash val="solid"/>
              <a:miter lim="800000"/>
            </a:ln>
            <a:effectLst/>
          </p:spPr>
          <p:txBody>
            <a:bodyPr rtlCol="0" anchor="ctr"/>
            <a:lstStyle/>
            <a:p>
              <a:pPr algn="ctr"/>
              <a:endParaRPr lang="zh-CN" altLang="en-US" kern="0">
                <a:solidFill>
                  <a:srgbClr val="FFFFFF"/>
                </a:solidFill>
                <a:latin typeface="Calibri" panose="020F0502020204030204"/>
              </a:endParaRPr>
            </a:p>
          </p:txBody>
        </p:sp>
        <p:sp>
          <p:nvSpPr>
            <p:cNvPr id="23" name="矩形 22"/>
            <p:cNvSpPr/>
            <p:nvPr/>
          </p:nvSpPr>
          <p:spPr>
            <a:xfrm>
              <a:off x="4593025" y="929142"/>
              <a:ext cx="3005951" cy="400110"/>
            </a:xfrm>
            <a:prstGeom prst="rect">
              <a:avLst/>
            </a:prstGeom>
            <a:grpFill/>
          </p:spPr>
          <p:txBody>
            <a:bodyPr wrap="none">
              <a:spAutoFit/>
            </a:bodyPr>
            <a:lstStyle/>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如何看待美国持枪自由？</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24" name="图片 23" descr="图4-2-4 2017-2018年12个月间美国发生校园枪击案的次数"/>
          <p:cNvPicPr/>
          <p:nvPr/>
        </p:nvPicPr>
        <p:blipFill>
          <a:blip r:embed="rId3" cstate="print"/>
          <a:stretch>
            <a:fillRect/>
          </a:stretch>
        </p:blipFill>
        <p:spPr>
          <a:xfrm>
            <a:off x="6302473" y="2744431"/>
            <a:ext cx="5005108" cy="3595800"/>
          </a:xfrm>
          <a:prstGeom prst="roundRect">
            <a:avLst>
              <a:gd name="adj" fmla="val 0"/>
            </a:avLst>
          </a:prstGeom>
          <a:solidFill>
            <a:srgbClr val="FFFFFF">
              <a:shade val="85000"/>
            </a:srgbClr>
          </a:solidFill>
          <a:ln>
            <a:noFill/>
          </a:ln>
          <a:effectLst>
            <a:outerShdw blurRad="63500" algn="ctr" rotWithShape="0">
              <a:schemeClr val="bg1">
                <a:lumMod val="75000"/>
              </a:schemeClr>
            </a:outerShdw>
          </a:effectLst>
        </p:spPr>
      </p:pic>
      <p:sp>
        <p:nvSpPr>
          <p:cNvPr id="25" name="Rectangle 1"/>
          <p:cNvSpPr>
            <a:spLocks noChangeArrowheads="1"/>
          </p:cNvSpPr>
          <p:nvPr/>
        </p:nvSpPr>
        <p:spPr bwMode="auto">
          <a:xfrm>
            <a:off x="6822222" y="6331093"/>
            <a:ext cx="3965611" cy="276999"/>
          </a:xfrm>
          <a:prstGeom prst="rect">
            <a:avLst/>
          </a:prstGeom>
        </p:spPr>
        <p:txBody>
          <a:bodyPr wrap="square">
            <a:spAutoFit/>
          </a:bodyPr>
          <a:lstStyle/>
          <a:p>
            <a:r>
              <a:rPr lang="zh-CN" altLang="en-US" sz="1200" dirty="0">
                <a:latin typeface="楷体" panose="02010609060101010101" pitchFamily="49" charset="-122"/>
                <a:ea typeface="楷体" panose="02010609060101010101" pitchFamily="49" charset="-122"/>
              </a:rPr>
              <a:t>图为</a:t>
            </a:r>
            <a:r>
              <a:rPr lang="en-US" altLang="zh-CN" sz="1200" dirty="0">
                <a:latin typeface="楷体" panose="02010609060101010101" pitchFamily="49" charset="-122"/>
                <a:ea typeface="楷体" panose="02010609060101010101" pitchFamily="49" charset="-122"/>
              </a:rPr>
              <a:t>2017—2018</a:t>
            </a:r>
            <a:r>
              <a:rPr lang="zh-CN" altLang="en-US" sz="1200" dirty="0">
                <a:latin typeface="楷体" panose="02010609060101010101" pitchFamily="49" charset="-122"/>
                <a:ea typeface="楷体" panose="02010609060101010101" pitchFamily="49" charset="-122"/>
              </a:rPr>
              <a:t>年</a:t>
            </a:r>
            <a:r>
              <a:rPr lang="en-US" altLang="zh-CN" sz="1200" dirty="0">
                <a:latin typeface="楷体" panose="02010609060101010101" pitchFamily="49" charset="-122"/>
                <a:ea typeface="楷体" panose="02010609060101010101" pitchFamily="49" charset="-122"/>
              </a:rPr>
              <a:t>12</a:t>
            </a:r>
            <a:r>
              <a:rPr lang="zh-CN" altLang="en-US" sz="1200" dirty="0">
                <a:latin typeface="楷体" panose="02010609060101010101" pitchFamily="49" charset="-122"/>
                <a:ea typeface="楷体" panose="02010609060101010101" pitchFamily="49" charset="-122"/>
              </a:rPr>
              <a:t>个月间美国发生校园枪击案的次数。</a:t>
            </a:r>
            <a:endParaRPr lang="zh-CN" altLang="en-US" sz="1200" dirty="0">
              <a:latin typeface="楷体" panose="02010609060101010101" pitchFamily="49" charset="-122"/>
              <a:ea typeface="楷体" panose="02010609060101010101" pitchFamily="49" charset="-122"/>
            </a:endParaRPr>
          </a:p>
        </p:txBody>
      </p:sp>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82" y="2744431"/>
            <a:ext cx="5594849" cy="3595800"/>
          </a:xfrm>
          <a:prstGeom prst="roundRect">
            <a:avLst>
              <a:gd name="adj" fmla="val 0"/>
            </a:avLst>
          </a:prstGeom>
          <a:solidFill>
            <a:srgbClr val="FFFFFF">
              <a:shade val="85000"/>
            </a:srgbClr>
          </a:solidFill>
          <a:ln>
            <a:noFill/>
          </a:ln>
          <a:effectLst>
            <a:outerShdw blurRad="63500" algn="ctr" rotWithShape="0">
              <a:schemeClr val="bg1">
                <a:lumMod val="75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6" presetClass="entr" presetSubtype="21"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5" name="矩形 24"/>
          <p:cNvSpPr/>
          <p:nvPr/>
        </p:nvSpPr>
        <p:spPr>
          <a:xfrm>
            <a:off x="1859564" y="4182351"/>
            <a:ext cx="8472870" cy="1569660"/>
          </a:xfrm>
          <a:prstGeom prst="rect">
            <a:avLst/>
          </a:prstGeom>
        </p:spPr>
        <p:txBody>
          <a:bodyPr wrap="square">
            <a:spAutoFit/>
          </a:bodyPr>
          <a:lstStyle/>
          <a:p>
            <a:pPr indent="539750" algn="just">
              <a:lnSpc>
                <a:spcPct val="150000"/>
              </a:lnSpc>
            </a:pPr>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平等是人类追求的美好状态，是指社会主体在社会关系、社会生活中处于平等地位，具有相同的发展机会，享有同等的权利。</a:t>
            </a:r>
            <a:endParaRPr lang="en-US" altLang="zh-CN"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indent="539750" algn="ctr">
              <a:lnSpc>
                <a:spcPct val="150000"/>
              </a:lnSpc>
            </a:pPr>
            <a:r>
              <a:rPr lang="zh-CN" altLang="en-US"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兼顾效率与公平 </a:t>
            </a:r>
            <a:r>
              <a:rPr lang="en-US" altLang="zh-CN"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&amp; </a:t>
            </a:r>
            <a:r>
              <a:rPr lang="zh-CN" altLang="en-US"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实质的，而非形式上的</a:t>
            </a:r>
            <a:endParaRPr lang="zh-CN" altLang="en-US" sz="2400" b="1" dirty="0">
              <a:solidFill>
                <a:schemeClr val="accent1">
                  <a:lumMod val="75000"/>
                </a:schemeClr>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26" name="组合 25"/>
          <p:cNvGrpSpPr/>
          <p:nvPr/>
        </p:nvGrpSpPr>
        <p:grpSpPr>
          <a:xfrm>
            <a:off x="4752140" y="2761241"/>
            <a:ext cx="2687721" cy="1267483"/>
            <a:chOff x="4225401" y="3142343"/>
            <a:chExt cx="2687721" cy="1267483"/>
          </a:xfrm>
        </p:grpSpPr>
        <p:grpSp>
          <p:nvGrpSpPr>
            <p:cNvPr id="27" name="组合 26"/>
            <p:cNvGrpSpPr/>
            <p:nvPr/>
          </p:nvGrpSpPr>
          <p:grpSpPr>
            <a:xfrm>
              <a:off x="5657585" y="3154289"/>
              <a:ext cx="1255537" cy="1255537"/>
              <a:chOff x="5657585" y="3184028"/>
              <a:chExt cx="1255537" cy="1255537"/>
            </a:xfrm>
          </p:grpSpPr>
          <p:sp>
            <p:nvSpPr>
              <p:cNvPr id="36" name="矩形 35"/>
              <p:cNvSpPr/>
              <p:nvPr/>
            </p:nvSpPr>
            <p:spPr>
              <a:xfrm>
                <a:off x="5657585" y="3184028"/>
                <a:ext cx="1255537" cy="1255537"/>
              </a:xfrm>
              <a:prstGeom prst="rect">
                <a:avLst/>
              </a:prstGeom>
              <a:solidFill>
                <a:srgbClr val="4472C4">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2"/>
              <p:cNvCxnSpPr>
                <a:stCxn id="36" idx="1"/>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3"/>
              <p:cNvCxnSpPr>
                <a:stCxn id="36" idx="0"/>
                <a:endCxn id="36" idx="2"/>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5731355" y="3142343"/>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等</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29" name="组合 28"/>
            <p:cNvGrpSpPr/>
            <p:nvPr/>
          </p:nvGrpSpPr>
          <p:grpSpPr>
            <a:xfrm>
              <a:off x="4225401" y="3154289"/>
              <a:ext cx="1255537" cy="1255537"/>
              <a:chOff x="5657585" y="3184028"/>
              <a:chExt cx="1255537" cy="1255537"/>
            </a:xfrm>
          </p:grpSpPr>
          <p:sp>
            <p:nvSpPr>
              <p:cNvPr id="31" name="矩形 30"/>
              <p:cNvSpPr/>
              <p:nvPr/>
            </p:nvSpPr>
            <p:spPr>
              <a:xfrm>
                <a:off x="5657585" y="3184028"/>
                <a:ext cx="1255537" cy="1255537"/>
              </a:xfrm>
              <a:prstGeom prst="rect">
                <a:avLst/>
              </a:prstGeom>
              <a:solidFill>
                <a:srgbClr val="4472C4">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p:cNvCxnSpPr>
                <a:stCxn id="31" idx="1"/>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40"/>
              <p:cNvCxnSpPr>
                <a:stCxn id="31" idx="0"/>
                <a:endCxn id="31" idx="2"/>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4305560" y="3147849"/>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平</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1053387" y="2118454"/>
            <a:ext cx="10075857" cy="4521954"/>
            <a:chOff x="1058072" y="940443"/>
            <a:chExt cx="10075857" cy="4977114"/>
          </a:xfrm>
        </p:grpSpPr>
        <p:sp>
          <p:nvSpPr>
            <p:cNvPr id="45" name="矩形: 剪去对角 58"/>
            <p:cNvSpPr/>
            <p:nvPr/>
          </p:nvSpPr>
          <p:spPr>
            <a:xfrm>
              <a:off x="1058072" y="940443"/>
              <a:ext cx="10075857" cy="4977114"/>
            </a:xfrm>
            <a:prstGeom prst="snip2DiagRect">
              <a:avLst>
                <a:gd name="adj1" fmla="val 0"/>
                <a:gd name="adj2" fmla="val 9267"/>
              </a:avLst>
            </a:prstGeom>
            <a:solidFill>
              <a:srgbClr val="FFFFFF">
                <a:alpha val="66000"/>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TextBox 3"/>
            <p:cNvSpPr txBox="1"/>
            <p:nvPr/>
          </p:nvSpPr>
          <p:spPr>
            <a:xfrm>
              <a:off x="3439356" y="1480005"/>
              <a:ext cx="5334000" cy="461665"/>
            </a:xfrm>
            <a:prstGeom prst="rect">
              <a:avLst/>
            </a:prstGeom>
            <a:noFill/>
          </p:spPr>
          <p:txBody>
            <a:bodyPr wrap="square" rtlCol="0">
              <a:spAutoFit/>
            </a:bodyPr>
            <a:lstStyle>
              <a:defPPr>
                <a:defRPr lang="zh-CN"/>
              </a:defPPr>
              <a:lvl1pPr>
                <a:defRPr sz="2800" b="1">
                  <a:solidFill>
                    <a:schemeClr val="accent1"/>
                  </a:solidFill>
                  <a:latin typeface="微软雅黑" panose="020B0503020204020204" pitchFamily="34" charset="-122"/>
                  <a:ea typeface="微软雅黑" panose="020B0503020204020204" pitchFamily="34" charset="-122"/>
                </a:defRPr>
              </a:lvl1pPr>
            </a:lstStyle>
            <a:p>
              <a:pPr algn="ctr"/>
              <a:r>
                <a:rPr lang="zh-CN" altLang="en-US" sz="2400" dirty="0">
                  <a:solidFill>
                    <a:srgbClr val="027159"/>
                  </a:solidFill>
                  <a:latin typeface="华文中宋" panose="02010600040101010101" pitchFamily="2" charset="-122"/>
                  <a:ea typeface="华文中宋" panose="02010600040101010101" pitchFamily="2" charset="-122"/>
                </a:rPr>
                <a:t>社会主义核心价值观倡导的平等</a:t>
              </a:r>
              <a:endParaRPr lang="zh-CN" altLang="en-US" sz="2400" dirty="0">
                <a:solidFill>
                  <a:srgbClr val="027159"/>
                </a:solidFill>
                <a:latin typeface="华文中宋" panose="02010600040101010101" pitchFamily="2" charset="-122"/>
                <a:ea typeface="华文中宋" panose="02010600040101010101" pitchFamily="2" charset="-122"/>
              </a:endParaRPr>
            </a:p>
          </p:txBody>
        </p:sp>
        <p:cxnSp>
          <p:nvCxnSpPr>
            <p:cNvPr id="47" name="直接连接符 61"/>
            <p:cNvCxnSpPr/>
            <p:nvPr/>
          </p:nvCxnSpPr>
          <p:spPr>
            <a:xfrm>
              <a:off x="2410374" y="2056451"/>
              <a:ext cx="7371252" cy="0"/>
            </a:xfrm>
            <a:prstGeom prst="line">
              <a:avLst/>
            </a:prstGeom>
            <a:ln w="12700">
              <a:solidFill>
                <a:srgbClr val="3F9B67"/>
              </a:solidFill>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2331207" y="2422585"/>
              <a:ext cx="7767463" cy="2461700"/>
            </a:xfrm>
            <a:prstGeom prst="rect">
              <a:avLst/>
            </a:prstGeom>
            <a:noFill/>
          </p:spPr>
          <p:txBody>
            <a:bodyPr wrap="square" rtlCol="0">
              <a:spAutoFit/>
            </a:bodyPr>
            <a:lstStyle>
              <a:defPPr>
                <a:defRPr lang="zh-CN"/>
              </a:defPPr>
              <a:lvl1pPr marL="342900" lvl="0" indent="-342900">
                <a:lnSpc>
                  <a:spcPct val="150000"/>
                </a:lnSpc>
                <a:buClr>
                  <a:srgbClr val="ED7D31"/>
                </a:buClr>
                <a:buFont typeface="Wingdings" panose="05000000000000000000" pitchFamily="2" charset="2"/>
                <a:buChar char="u"/>
                <a:defRPr sz="2000">
                  <a:solidFill>
                    <a:prstClr val="black"/>
                  </a:solidFill>
                  <a:latin typeface="微软雅黑" panose="020B0503020204020204" pitchFamily="34" charset="-122"/>
                  <a:ea typeface="微软雅黑" panose="020B0503020204020204" pitchFamily="34" charset="-122"/>
                </a:defRPr>
              </a:lvl1pPr>
            </a:lstStyle>
            <a:p>
              <a:pPr>
                <a:lnSpc>
                  <a:spcPct val="200000"/>
                </a:lnSpc>
                <a:buClr>
                  <a:srgbClr val="FFC000"/>
                </a:buClr>
              </a:pPr>
              <a:r>
                <a:rPr lang="zh-CN" altLang="en-US" dirty="0"/>
                <a:t>兼顾效率与公平，是实实在在的平等</a:t>
              </a:r>
              <a:endParaRPr lang="zh-CN" altLang="en-US" dirty="0"/>
            </a:p>
            <a:p>
              <a:pPr>
                <a:lnSpc>
                  <a:spcPct val="200000"/>
                </a:lnSpc>
                <a:buClr>
                  <a:srgbClr val="FFC000"/>
                </a:buClr>
              </a:pPr>
              <a:r>
                <a:rPr lang="zh-CN" altLang="en-US" dirty="0"/>
                <a:t>人人都能公平行使社会权利、履行社会义务、分享社会成果</a:t>
              </a:r>
              <a:endParaRPr lang="zh-CN" altLang="en-US" dirty="0"/>
            </a:p>
            <a:p>
              <a:pPr>
                <a:lnSpc>
                  <a:spcPct val="200000"/>
                </a:lnSpc>
                <a:buClr>
                  <a:srgbClr val="FFC000"/>
                </a:buClr>
              </a:pPr>
              <a:r>
                <a:rPr lang="zh-CN" altLang="en-US" dirty="0"/>
                <a:t>政治上平等参与，经济上共同富裕，文化上共建共享，同祖国和时代一起成长进步</a:t>
              </a:r>
              <a:endParaRPr lang="zh-CN" altLang="en-US" dirty="0"/>
            </a:p>
          </p:txBody>
        </p:sp>
      </p:grpSp>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1" name="任意多边形 20"/>
          <p:cNvSpPr/>
          <p:nvPr/>
        </p:nvSpPr>
        <p:spPr>
          <a:xfrm>
            <a:off x="10498237" y="1301316"/>
            <a:ext cx="486953" cy="817138"/>
          </a:xfrm>
          <a:custGeom>
            <a:avLst/>
            <a:gdLst/>
            <a:ahLst/>
            <a:cxnLst/>
            <a:rect l="l" t="t" r="r" b="b"/>
            <a:pathLst>
              <a:path w="133610" h="224206">
                <a:moveTo>
                  <a:pt x="9897" y="0"/>
                </a:moveTo>
                <a:cubicBezTo>
                  <a:pt x="75877" y="36289"/>
                  <a:pt x="117115" y="85775"/>
                  <a:pt x="133610" y="148456"/>
                </a:cubicBezTo>
                <a:cubicBezTo>
                  <a:pt x="133610" y="188044"/>
                  <a:pt x="117115" y="212787"/>
                  <a:pt x="84125" y="222684"/>
                </a:cubicBezTo>
                <a:cubicBezTo>
                  <a:pt x="51135" y="229282"/>
                  <a:pt x="31341" y="214437"/>
                  <a:pt x="24743" y="178147"/>
                </a:cubicBezTo>
                <a:cubicBezTo>
                  <a:pt x="21443" y="164951"/>
                  <a:pt x="23093" y="148456"/>
                  <a:pt x="29691" y="128662"/>
                </a:cubicBezTo>
                <a:cubicBezTo>
                  <a:pt x="36289" y="98971"/>
                  <a:pt x="26392" y="59382"/>
                  <a:pt x="0" y="9897"/>
                </a:cubicBezTo>
                <a:cubicBezTo>
                  <a:pt x="0" y="3299"/>
                  <a:pt x="3299" y="0"/>
                  <a:pt x="9897" y="0"/>
                </a:cubicBezTo>
                <a:close/>
              </a:path>
            </a:pathLst>
          </a:custGeom>
          <a:solidFill>
            <a:schemeClr val="bg1"/>
          </a:solidFill>
          <a:ln>
            <a:noFill/>
          </a:ln>
          <a:effectLst>
            <a:outerShdw blurRad="381000" dist="355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61992" y="2412984"/>
            <a:ext cx="6165319" cy="4011955"/>
            <a:chOff x="4814588" y="1939789"/>
            <a:chExt cx="6899125" cy="4225320"/>
          </a:xfrm>
        </p:grpSpPr>
        <p:sp>
          <p:nvSpPr>
            <p:cNvPr id="18" name="矩形 17"/>
            <p:cNvSpPr/>
            <p:nvPr/>
          </p:nvSpPr>
          <p:spPr>
            <a:xfrm>
              <a:off x="4942043" y="1939789"/>
              <a:ext cx="6771670" cy="4109075"/>
            </a:xfrm>
            <a:prstGeom prst="rect">
              <a:avLst/>
            </a:prstGeom>
            <a:gradFill>
              <a:gsLst>
                <a:gs pos="100000">
                  <a:srgbClr val="3F9B67"/>
                </a:gs>
                <a:gs pos="0">
                  <a:srgbClr val="06718D">
                    <a:alpha val="4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60000"/>
                    <a:lumOff val="40000"/>
                  </a:schemeClr>
                </a:solidFill>
              </a:endParaRPr>
            </a:p>
          </p:txBody>
        </p:sp>
        <p:sp>
          <p:nvSpPr>
            <p:cNvPr id="19" name="矩形 18"/>
            <p:cNvSpPr/>
            <p:nvPr/>
          </p:nvSpPr>
          <p:spPr>
            <a:xfrm>
              <a:off x="4814588" y="2056034"/>
              <a:ext cx="6619031" cy="4109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60000"/>
                    <a:lumOff val="40000"/>
                  </a:schemeClr>
                </a:solidFill>
              </a:endParaRPr>
            </a:p>
          </p:txBody>
        </p:sp>
      </p:grpSp>
      <p:sp>
        <p:nvSpPr>
          <p:cNvPr id="20" name="矩形 19"/>
          <p:cNvSpPr/>
          <p:nvPr/>
        </p:nvSpPr>
        <p:spPr>
          <a:xfrm>
            <a:off x="896474" y="3190499"/>
            <a:ext cx="4268870" cy="2346283"/>
          </a:xfrm>
          <a:prstGeom prst="rect">
            <a:avLst/>
          </a:prstGeom>
        </p:spPr>
        <p:txBody>
          <a:bodyPr wrap="square">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1959</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10</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月</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26</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日，刘少奇握着北京市清洁工人时传祥的手说：“你掏大粪是人民勤务员，我当主席也是人民勤务员，这只是革命分工不同，都是革命事业不可缺少的一部分。”</a:t>
            </a:r>
            <a:endPar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56" y="1802163"/>
            <a:ext cx="6201220" cy="4917912"/>
          </a:xfrm>
          <a:prstGeom prst="rect">
            <a:avLst/>
          </a:prstGeom>
          <a:effectLst>
            <a:outerShdw blurRad="63500" sx="102000" sy="102000" algn="ctr" rotWithShape="0">
              <a:schemeClr val="tx1">
                <a:lumMod val="50000"/>
                <a:lumOff val="50000"/>
                <a:alpha val="40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3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1" name="任意多边形 20"/>
          <p:cNvSpPr/>
          <p:nvPr/>
        </p:nvSpPr>
        <p:spPr>
          <a:xfrm>
            <a:off x="10498237" y="1301316"/>
            <a:ext cx="486953" cy="817138"/>
          </a:xfrm>
          <a:custGeom>
            <a:avLst/>
            <a:gdLst/>
            <a:ahLst/>
            <a:cxnLst/>
            <a:rect l="l" t="t" r="r" b="b"/>
            <a:pathLst>
              <a:path w="133610" h="224206">
                <a:moveTo>
                  <a:pt x="9897" y="0"/>
                </a:moveTo>
                <a:cubicBezTo>
                  <a:pt x="75877" y="36289"/>
                  <a:pt x="117115" y="85775"/>
                  <a:pt x="133610" y="148456"/>
                </a:cubicBezTo>
                <a:cubicBezTo>
                  <a:pt x="133610" y="188044"/>
                  <a:pt x="117115" y="212787"/>
                  <a:pt x="84125" y="222684"/>
                </a:cubicBezTo>
                <a:cubicBezTo>
                  <a:pt x="51135" y="229282"/>
                  <a:pt x="31341" y="214437"/>
                  <a:pt x="24743" y="178147"/>
                </a:cubicBezTo>
                <a:cubicBezTo>
                  <a:pt x="21443" y="164951"/>
                  <a:pt x="23093" y="148456"/>
                  <a:pt x="29691" y="128662"/>
                </a:cubicBezTo>
                <a:cubicBezTo>
                  <a:pt x="36289" y="98971"/>
                  <a:pt x="26392" y="59382"/>
                  <a:pt x="0" y="9897"/>
                </a:cubicBezTo>
                <a:cubicBezTo>
                  <a:pt x="0" y="3299"/>
                  <a:pt x="3299" y="0"/>
                  <a:pt x="9897" y="0"/>
                </a:cubicBezTo>
                <a:close/>
              </a:path>
            </a:pathLst>
          </a:custGeom>
          <a:solidFill>
            <a:schemeClr val="bg1"/>
          </a:solidFill>
          <a:ln>
            <a:noFill/>
          </a:ln>
          <a:effectLst>
            <a:outerShdw blurRad="381000" dist="355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180741"/>
            <a:ext cx="6393052" cy="4677259"/>
          </a:xfrm>
          <a:prstGeom prst="rect">
            <a:avLst/>
          </a:prstGeom>
        </p:spPr>
      </p:pic>
      <p:sp>
        <p:nvSpPr>
          <p:cNvPr id="12" name="矩形 11"/>
          <p:cNvSpPr/>
          <p:nvPr/>
        </p:nvSpPr>
        <p:spPr>
          <a:xfrm>
            <a:off x="6594528" y="3325598"/>
            <a:ext cx="4816813" cy="3269613"/>
          </a:xfrm>
          <a:prstGeom prst="rect">
            <a:avLst/>
          </a:prstGeom>
        </p:spPr>
        <p:txBody>
          <a:bodyPr wrap="square">
            <a:spAutoFit/>
          </a:bodyPr>
          <a:lstStyle/>
          <a:p>
            <a:pPr indent="457200" algn="just">
              <a:lnSpc>
                <a:spcPct val="150000"/>
              </a:lnSpc>
            </a:pPr>
            <a:r>
              <a:rPr lang="zh-CN" altLang="en-US" sz="2000" dirty="0">
                <a:latin typeface="微软雅黑" panose="020B0503020204020204" pitchFamily="34" charset="-122"/>
                <a:ea typeface="微软雅黑" panose="020B0503020204020204" pitchFamily="34" charset="-122"/>
                <a:cs typeface="Times New Roman" panose="02020603050405020304" charset="0"/>
              </a:rPr>
              <a:t>马克思认为，在存在剥削制度与剥削阶级的社会中，平等不可能真正实现。只有在社会主义社会中，生产资料公有制代替私有制，剥削不复存在，人民才有实现平等的可能。社会主义与资本主义的最基本区别，就在于社会主义通过发展生产力消除社会不平等。</a:t>
            </a:r>
            <a:endParaRPr lang="zh-CN" altLang="en-US" sz="2000" dirty="0">
              <a:latin typeface="微软雅黑" panose="020B0503020204020204" pitchFamily="34" charset="-122"/>
              <a:ea typeface="微软雅黑" panose="020B0503020204020204" pitchFamily="34" charset="-122"/>
              <a:cs typeface="Times New Roman" panose="02020603050405020304" charset="0"/>
            </a:endParaRPr>
          </a:p>
        </p:txBody>
      </p:sp>
      <p:cxnSp>
        <p:nvCxnSpPr>
          <p:cNvPr id="13" name="直接连接符 9"/>
          <p:cNvCxnSpPr/>
          <p:nvPr/>
        </p:nvCxnSpPr>
        <p:spPr>
          <a:xfrm rot="16200000" flipV="1">
            <a:off x="9447902" y="4805424"/>
            <a:ext cx="4320000" cy="0"/>
          </a:xfrm>
          <a:prstGeom prst="line">
            <a:avLst/>
          </a:prstGeom>
          <a:ln w="15875">
            <a:gradFill flip="none" rotWithShape="1">
              <a:gsLst>
                <a:gs pos="0">
                  <a:schemeClr val="bg1"/>
                </a:gs>
                <a:gs pos="100000">
                  <a:srgbClr val="027159"/>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684295" y="2175370"/>
            <a:ext cx="7507705" cy="1059129"/>
            <a:chOff x="4684294" y="1126160"/>
            <a:chExt cx="7507705" cy="1059129"/>
          </a:xfrm>
          <a:solidFill>
            <a:schemeClr val="accent2"/>
          </a:solidFill>
        </p:grpSpPr>
        <p:sp>
          <p:nvSpPr>
            <p:cNvPr id="15" name="矩形 14"/>
            <p:cNvSpPr/>
            <p:nvPr/>
          </p:nvSpPr>
          <p:spPr>
            <a:xfrm>
              <a:off x="4684294" y="1126160"/>
              <a:ext cx="7507705" cy="1059129"/>
            </a:xfrm>
            <a:prstGeom prst="rect">
              <a:avLst/>
            </a:prstGeom>
            <a:grpFill/>
            <a:ln w="12700" cap="flat" cmpd="sng" algn="ctr">
              <a:noFill/>
              <a:prstDash val="solid"/>
              <a:miter lim="800000"/>
            </a:ln>
            <a:effectLst/>
          </p:spPr>
          <p:txBody>
            <a:bodyPr rtlCol="0" anchor="ctr"/>
            <a:lstStyle/>
            <a:p>
              <a:pPr algn="ctr"/>
              <a:endParaRPr lang="zh-CN" altLang="en-US" kern="0">
                <a:solidFill>
                  <a:srgbClr val="FFFFFF"/>
                </a:solidFill>
                <a:latin typeface="Calibri" panose="020F0502020204030204"/>
              </a:endParaRPr>
            </a:p>
          </p:txBody>
        </p:sp>
        <p:sp>
          <p:nvSpPr>
            <p:cNvPr id="16" name="矩形 15"/>
            <p:cNvSpPr/>
            <p:nvPr/>
          </p:nvSpPr>
          <p:spPr>
            <a:xfrm>
              <a:off x="5121727" y="1478173"/>
              <a:ext cx="6853158" cy="400110"/>
            </a:xfrm>
            <a:prstGeom prst="rect">
              <a:avLst/>
            </a:prstGeom>
            <a:grpFill/>
          </p:spPr>
          <p:txBody>
            <a:bodyPr wrap="none">
              <a:spAutoFit/>
            </a:bodyPr>
            <a:lstStyle/>
            <a:p>
              <a:pPr lvl="0">
                <a:defRPr/>
              </a:pPr>
              <a:r>
                <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为什么只有在社会主义社会，人民才有可能真正实现平等？</a:t>
              </a:r>
              <a:endParaRPr lang="zh-CN" altLang="en-US" sz="20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cxnSp>
        <p:nvCxnSpPr>
          <p:cNvPr id="21" name="直接连接符 8"/>
          <p:cNvCxnSpPr/>
          <p:nvPr/>
        </p:nvCxnSpPr>
        <p:spPr>
          <a:xfrm>
            <a:off x="6096001" y="6685803"/>
            <a:ext cx="5770823" cy="0"/>
          </a:xfrm>
          <a:prstGeom prst="line">
            <a:avLst/>
          </a:prstGeom>
          <a:ln w="12700">
            <a:gradFill flip="none" rotWithShape="1">
              <a:gsLst>
                <a:gs pos="0">
                  <a:schemeClr val="bg1"/>
                </a:gs>
                <a:gs pos="100000">
                  <a:srgbClr val="027159"/>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cstate="print">
            <a:extLst>
              <a:ext uri="{28A0092B-C50C-407E-A947-70E740481C1C}">
                <a14:useLocalDpi xmlns:a14="http://schemas.microsoft.com/office/drawing/2010/main" val="0"/>
              </a:ext>
            </a:extLst>
          </a:blip>
          <a:srcRect t="9348" r="6533" b="6978"/>
          <a:stretch>
            <a:fillRect/>
          </a:stretch>
        </p:blipFill>
        <p:spPr>
          <a:xfrm>
            <a:off x="8783320" y="4848225"/>
            <a:ext cx="3262630" cy="1947545"/>
          </a:xfrm>
          <a:prstGeom prst="rect">
            <a:avLst/>
          </a:prstGeom>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5" name="矩形 24"/>
          <p:cNvSpPr/>
          <p:nvPr/>
        </p:nvSpPr>
        <p:spPr>
          <a:xfrm>
            <a:off x="4162008" y="2405698"/>
            <a:ext cx="6360380" cy="2796920"/>
          </a:xfrm>
          <a:prstGeom prst="rect">
            <a:avLst/>
          </a:prstGeom>
        </p:spPr>
        <p:txBody>
          <a:bodyPr wrap="square">
            <a:spAutoFit/>
          </a:bodyPr>
          <a:lstStyle/>
          <a:p>
            <a:pPr indent="539750" algn="just">
              <a:lnSpc>
                <a:spcPct val="150000"/>
              </a:lnSpc>
            </a:pPr>
            <a:r>
              <a:rPr lang="zh-CN" altLang="en-US" sz="2400" dirty="0">
                <a:latin typeface="华文中宋" panose="02010600040101010101" pitchFamily="2" charset="-122"/>
                <a:ea typeface="华文中宋" panose="02010600040101010101" pitchFamily="2" charset="-122"/>
              </a:rPr>
              <a:t>社会主义核心价值观倡导的公正，不只是强调机会平等和程序正义的公正，更是</a:t>
            </a:r>
            <a:r>
              <a:rPr lang="zh-CN" altLang="en-US" sz="2400" b="1" dirty="0">
                <a:latin typeface="华文中宋" panose="02010600040101010101" pitchFamily="2" charset="-122"/>
                <a:ea typeface="华文中宋" panose="02010600040101010101" pitchFamily="2" charset="-122"/>
              </a:rPr>
              <a:t>兼顾结果公正</a:t>
            </a:r>
            <a:r>
              <a:rPr lang="zh-CN" altLang="en-US" sz="2400" dirty="0">
                <a:latin typeface="华文中宋" panose="02010600040101010101" pitchFamily="2" charset="-122"/>
                <a:ea typeface="华文中宋" panose="02010600040101010101" pitchFamily="2" charset="-122"/>
              </a:rPr>
              <a:t>，体现在社会生活各个领域、各个层次和各个方面的公正，是以最广大人民的根本利益为出发点和落脚点。</a:t>
            </a:r>
            <a:endParaRPr lang="zh-CN" altLang="en-US" sz="2400" dirty="0">
              <a:latin typeface="华文中宋" panose="02010600040101010101" pitchFamily="2" charset="-122"/>
              <a:ea typeface="华文中宋" panose="02010600040101010101" pitchFamily="2" charset="-122"/>
            </a:endParaRPr>
          </a:p>
        </p:txBody>
      </p:sp>
      <p:grpSp>
        <p:nvGrpSpPr>
          <p:cNvPr id="26" name="组合 5"/>
          <p:cNvGrpSpPr/>
          <p:nvPr/>
        </p:nvGrpSpPr>
        <p:grpSpPr>
          <a:xfrm>
            <a:off x="1006941" y="3495633"/>
            <a:ext cx="2687721" cy="1267483"/>
            <a:chOff x="4225401" y="3142343"/>
            <a:chExt cx="2687721" cy="1267483"/>
          </a:xfrm>
        </p:grpSpPr>
        <p:grpSp>
          <p:nvGrpSpPr>
            <p:cNvPr id="27" name="组合 4"/>
            <p:cNvGrpSpPr/>
            <p:nvPr/>
          </p:nvGrpSpPr>
          <p:grpSpPr>
            <a:xfrm>
              <a:off x="5657585" y="3154289"/>
              <a:ext cx="1255537" cy="1255537"/>
              <a:chOff x="5657585" y="3184028"/>
              <a:chExt cx="1255537" cy="1255537"/>
            </a:xfrm>
          </p:grpSpPr>
          <p:sp>
            <p:nvSpPr>
              <p:cNvPr id="36" name="矩形 35"/>
              <p:cNvSpPr/>
              <p:nvPr/>
            </p:nvSpPr>
            <p:spPr>
              <a:xfrm>
                <a:off x="5657585" y="3184028"/>
                <a:ext cx="1255537" cy="1255537"/>
              </a:xfrm>
              <a:prstGeom prst="rect">
                <a:avLst/>
              </a:prstGeom>
              <a:solidFill>
                <a:srgbClr val="CDA37E">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2"/>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3"/>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5731355" y="3142343"/>
              <a:ext cx="1107996" cy="1200329"/>
            </a:xfrm>
            <a:prstGeom prst="rect">
              <a:avLst/>
            </a:prstGeom>
          </p:spPr>
          <p:txBody>
            <a:bodyPr wrap="none">
              <a:spAutoFit/>
              <a:scene3d>
                <a:camera prst="orthographicFront"/>
                <a:lightRig rig="threePt" dir="t"/>
              </a:scene3d>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正</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nvGrpSpPr>
            <p:cNvPr id="29" name="组合 35"/>
            <p:cNvGrpSpPr/>
            <p:nvPr/>
          </p:nvGrpSpPr>
          <p:grpSpPr>
            <a:xfrm>
              <a:off x="4225401" y="3154289"/>
              <a:ext cx="1255537" cy="1255537"/>
              <a:chOff x="5657585" y="3184028"/>
              <a:chExt cx="1255537" cy="1255537"/>
            </a:xfrm>
          </p:grpSpPr>
          <p:sp>
            <p:nvSpPr>
              <p:cNvPr id="31" name="矩形 30"/>
              <p:cNvSpPr/>
              <p:nvPr/>
            </p:nvSpPr>
            <p:spPr>
              <a:xfrm>
                <a:off x="5657585" y="3184028"/>
                <a:ext cx="1255537" cy="1255537"/>
              </a:xfrm>
              <a:prstGeom prst="rect">
                <a:avLst/>
              </a:prstGeom>
              <a:solidFill>
                <a:srgbClr val="CDA37E">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40"/>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4305560" y="3147849"/>
              <a:ext cx="1107996" cy="1200329"/>
            </a:xfrm>
            <a:prstGeom prst="rect">
              <a:avLst/>
            </a:prstGeom>
          </p:spPr>
          <p:txBody>
            <a:bodyPr wrap="none">
              <a:spAutoFit/>
              <a:scene3d>
                <a:camera prst="orthographicFront"/>
                <a:lightRig rig="threePt" dir="t"/>
              </a:scene3d>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公</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406379" y="4518150"/>
            <a:ext cx="8832682" cy="17268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667288" y="4735043"/>
            <a:ext cx="5160296" cy="1422954"/>
          </a:xfrm>
          <a:prstGeom prst="rect">
            <a:avLst/>
          </a:prstGeom>
          <a:noFill/>
        </p:spPr>
        <p:txBody>
          <a:bodyPr wrap="square" rtlCol="0">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中国建成了世界上规模最大、覆盖人口最多的社会保障体系，拉动世界社保覆盖率提高</a:t>
            </a:r>
            <a:r>
              <a:rPr lang="en-US" altLang="zh-CN"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个百分点。</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文本框 23"/>
          <p:cNvSpPr txBox="1"/>
          <p:nvPr/>
        </p:nvSpPr>
        <p:spPr>
          <a:xfrm>
            <a:off x="5277688" y="6312736"/>
            <a:ext cx="2339102" cy="276999"/>
          </a:xfrm>
          <a:prstGeom prst="rect">
            <a:avLst/>
          </a:prstGeom>
          <a:noFill/>
        </p:spPr>
        <p:txBody>
          <a:bodyPr wrap="none" rtlCol="0">
            <a:spAutoFit/>
          </a:bodyPr>
          <a:lstStyle/>
          <a:p>
            <a:r>
              <a:rPr lang="zh-CN" altLang="en-US" sz="1200" dirty="0">
                <a:solidFill>
                  <a:schemeClr val="tx1">
                    <a:lumMod val="65000"/>
                    <a:lumOff val="35000"/>
                  </a:schemeClr>
                </a:solidFill>
                <a:latin typeface="楷体" panose="02010609060101010101" pitchFamily="49" charset="-122"/>
                <a:ea typeface="楷体" panose="02010609060101010101" pitchFamily="49" charset="-122"/>
              </a:rPr>
              <a:t>图为我国独龙族实现整族脱贫。</a:t>
            </a:r>
            <a:endParaRPr lang="zh-CN" altLang="en-US" sz="1200" dirty="0">
              <a:solidFill>
                <a:schemeClr val="tx1">
                  <a:lumMod val="65000"/>
                  <a:lumOff val="35000"/>
                </a:schemeClr>
              </a:solidFill>
              <a:latin typeface="楷体" panose="02010609060101010101" pitchFamily="49" charset="-122"/>
              <a:ea typeface="楷体" panose="02010609060101010101" pitchFamily="49" charset="-122"/>
            </a:endParaRPr>
          </a:p>
        </p:txBody>
      </p:sp>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3959" y="4444335"/>
            <a:ext cx="4583804" cy="2101675"/>
          </a:xfrm>
          <a:prstGeom prst="rect">
            <a:avLst/>
          </a:prstGeom>
          <a:noFill/>
          <a:ln>
            <a:noFill/>
          </a:ln>
          <a:effectLst>
            <a:outerShdw blurRad="50800" dist="38100" dir="2700000" algn="tl" rotWithShape="0">
              <a:prstClr val="black">
                <a:alpha val="40000"/>
              </a:prstClr>
            </a:outerShdw>
          </a:effectLst>
        </p:spPr>
      </p:pic>
      <p:grpSp>
        <p:nvGrpSpPr>
          <p:cNvPr id="42" name="组合 41"/>
          <p:cNvGrpSpPr/>
          <p:nvPr/>
        </p:nvGrpSpPr>
        <p:grpSpPr>
          <a:xfrm>
            <a:off x="1125698" y="1121753"/>
            <a:ext cx="9630639" cy="3108176"/>
            <a:chOff x="1280681" y="657280"/>
            <a:chExt cx="9630639" cy="3108176"/>
          </a:xfrm>
        </p:grpSpPr>
        <p:sp>
          <p:nvSpPr>
            <p:cNvPr id="43" name="矩形 42"/>
            <p:cNvSpPr/>
            <p:nvPr/>
          </p:nvSpPr>
          <p:spPr>
            <a:xfrm>
              <a:off x="1526725" y="869120"/>
              <a:ext cx="1697737" cy="296305"/>
            </a:xfrm>
            <a:prstGeom prst="rect">
              <a:avLst/>
            </a:prstGeom>
            <a:solidFill>
              <a:srgbClr val="3F9B6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line"/>
            <p:cNvCxnSpPr/>
            <p:nvPr/>
          </p:nvCxnSpPr>
          <p:spPr>
            <a:xfrm>
              <a:off x="1280681" y="3452943"/>
              <a:ext cx="9630639" cy="0"/>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5" name="CustomText1"/>
            <p:cNvSpPr/>
            <p:nvPr/>
          </p:nvSpPr>
          <p:spPr bwMode="auto">
            <a:xfrm>
              <a:off x="1740017" y="3495019"/>
              <a:ext cx="1845496"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基本养老保险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ValueShape1"/>
            <p:cNvSpPr/>
            <p:nvPr/>
          </p:nvSpPr>
          <p:spPr bwMode="auto">
            <a:xfrm>
              <a:off x="1394929" y="1720324"/>
              <a:ext cx="2535672" cy="1731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chemeClr val="bg1">
                <a:lumMod val="65000"/>
              </a:schemeClr>
            </a:solidFill>
            <a:ln>
              <a:noFill/>
            </a:ln>
            <a:effectLst/>
          </p:spPr>
          <p:txBody>
            <a:bodyPr anchor="ctr"/>
            <a:lstStyle/>
            <a:p>
              <a:pPr algn="ctr"/>
              <a:endParaRPr sz="1400" dirty="0"/>
            </a:p>
          </p:txBody>
        </p:sp>
        <p:sp>
          <p:nvSpPr>
            <p:cNvPr id="47" name="CustomText2"/>
            <p:cNvSpPr/>
            <p:nvPr/>
          </p:nvSpPr>
          <p:spPr bwMode="auto">
            <a:xfrm>
              <a:off x="3833646" y="3495019"/>
              <a:ext cx="897671"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失业保险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ValueShape2"/>
            <p:cNvSpPr/>
            <p:nvPr/>
          </p:nvSpPr>
          <p:spPr bwMode="auto">
            <a:xfrm>
              <a:off x="3095189" y="3094393"/>
              <a:ext cx="2535672" cy="3576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ED7D31"/>
            </a:solidFill>
            <a:ln>
              <a:noFill/>
            </a:ln>
            <a:effectLst/>
          </p:spPr>
          <p:txBody>
            <a:bodyPr anchor="ctr"/>
            <a:lstStyle/>
            <a:p>
              <a:pPr algn="ctr"/>
              <a:endParaRPr sz="1400"/>
            </a:p>
          </p:txBody>
        </p:sp>
        <p:sp>
          <p:nvSpPr>
            <p:cNvPr id="49" name="ValueShape3"/>
            <p:cNvSpPr/>
            <p:nvPr/>
          </p:nvSpPr>
          <p:spPr bwMode="auto">
            <a:xfrm>
              <a:off x="4831314" y="3019100"/>
              <a:ext cx="2535672" cy="432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FED24B"/>
            </a:solidFill>
            <a:ln>
              <a:noFill/>
            </a:ln>
            <a:effectLst/>
          </p:spPr>
          <p:txBody>
            <a:bodyPr anchor="ctr"/>
            <a:lstStyle/>
            <a:p>
              <a:pPr algn="ctr"/>
              <a:endParaRPr sz="1400"/>
            </a:p>
          </p:txBody>
        </p:sp>
        <p:sp>
          <p:nvSpPr>
            <p:cNvPr id="50" name="CustomText3"/>
            <p:cNvSpPr/>
            <p:nvPr/>
          </p:nvSpPr>
          <p:spPr bwMode="auto">
            <a:xfrm>
              <a:off x="5515510" y="3495019"/>
              <a:ext cx="898804"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工伤保险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CustomText4"/>
            <p:cNvSpPr/>
            <p:nvPr/>
          </p:nvSpPr>
          <p:spPr bwMode="auto">
            <a:xfrm>
              <a:off x="7224189" y="3495019"/>
              <a:ext cx="897671"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基本医疗保险</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2" name="ValueShape4"/>
            <p:cNvSpPr/>
            <p:nvPr/>
          </p:nvSpPr>
          <p:spPr bwMode="auto">
            <a:xfrm>
              <a:off x="6485732" y="1005057"/>
              <a:ext cx="2535672" cy="24469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027159"/>
            </a:solidFill>
            <a:ln>
              <a:noFill/>
            </a:ln>
            <a:effectLst/>
          </p:spPr>
          <p:txBody>
            <a:bodyPr anchor="ctr"/>
            <a:lstStyle/>
            <a:p>
              <a:pPr algn="ctr"/>
              <a:endParaRPr sz="1400"/>
            </a:p>
          </p:txBody>
        </p:sp>
        <p:sp>
          <p:nvSpPr>
            <p:cNvPr id="53" name="CustomText5"/>
            <p:cNvSpPr/>
            <p:nvPr/>
          </p:nvSpPr>
          <p:spPr bwMode="auto">
            <a:xfrm>
              <a:off x="9015839" y="3495019"/>
              <a:ext cx="897671" cy="27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ormAutofit/>
            </a:bodyPr>
            <a:lstStyle/>
            <a:p>
              <a:pPr algn="ct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社会保障卡持卡</a:t>
              </a:r>
              <a:endPar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4" name="ValueShape5"/>
            <p:cNvSpPr/>
            <p:nvPr/>
          </p:nvSpPr>
          <p:spPr bwMode="auto">
            <a:xfrm>
              <a:off x="8196838" y="1287401"/>
              <a:ext cx="2535672" cy="21646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5879" y="0"/>
                    <a:pt x="5931" y="11296"/>
                    <a:pt x="3163" y="17598"/>
                  </a:cubicBezTo>
                  <a:cubicBezTo>
                    <a:pt x="2360" y="19429"/>
                    <a:pt x="1260" y="20819"/>
                    <a:pt x="0" y="21600"/>
                  </a:cubicBezTo>
                  <a:lnTo>
                    <a:pt x="21600" y="21600"/>
                  </a:lnTo>
                  <a:cubicBezTo>
                    <a:pt x="20339" y="20819"/>
                    <a:pt x="19239" y="19429"/>
                    <a:pt x="18436" y="17598"/>
                  </a:cubicBezTo>
                  <a:cubicBezTo>
                    <a:pt x="15668" y="11296"/>
                    <a:pt x="15720" y="0"/>
                    <a:pt x="10800" y="0"/>
                  </a:cubicBezTo>
                  <a:close/>
                </a:path>
              </a:pathLst>
            </a:custGeom>
            <a:solidFill>
              <a:srgbClr val="2C8894"/>
            </a:solidFill>
            <a:ln>
              <a:noFill/>
            </a:ln>
            <a:effectLst/>
          </p:spPr>
          <p:txBody>
            <a:bodyPr anchor="ctr"/>
            <a:lstStyle/>
            <a:p>
              <a:pPr algn="ctr"/>
              <a:endParaRPr sz="1400"/>
            </a:p>
          </p:txBody>
        </p:sp>
        <p:sp>
          <p:nvSpPr>
            <p:cNvPr id="55" name="矩形 54"/>
            <p:cNvSpPr/>
            <p:nvPr/>
          </p:nvSpPr>
          <p:spPr>
            <a:xfrm>
              <a:off x="1952248" y="1422415"/>
              <a:ext cx="1421035" cy="296305"/>
            </a:xfrm>
            <a:prstGeom prst="rect">
              <a:avLst/>
            </a:prstGeom>
          </p:spPr>
          <p:txBody>
            <a:bodyPr wrap="square" anchor="ctr">
              <a:spAutoFit/>
            </a:bodyPr>
            <a:lstStyle/>
            <a:p>
              <a:pPr algn="ctr"/>
              <a:r>
                <a:rPr lang="en-US" altLang="zh-CN" sz="1400" b="1" dirty="0">
                  <a:solidFill>
                    <a:schemeClr val="tx1">
                      <a:lumMod val="85000"/>
                      <a:lumOff val="15000"/>
                    </a:schemeClr>
                  </a:solidFill>
                </a:rPr>
                <a:t>9.25</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6" name="矩形 55"/>
            <p:cNvSpPr/>
            <p:nvPr/>
          </p:nvSpPr>
          <p:spPr>
            <a:xfrm>
              <a:off x="3667298" y="2790019"/>
              <a:ext cx="1421035" cy="296305"/>
            </a:xfrm>
            <a:prstGeom prst="rect">
              <a:avLst/>
            </a:prstGeom>
          </p:spPr>
          <p:txBody>
            <a:bodyPr wrap="square" anchor="ctr">
              <a:spAutoFit/>
            </a:bodyPr>
            <a:lstStyle/>
            <a:p>
              <a:pPr algn="ctr"/>
              <a:r>
                <a:rPr lang="en-US" altLang="zh-CN" sz="1400" b="1" dirty="0">
                  <a:solidFill>
                    <a:schemeClr val="tx1">
                      <a:lumMod val="85000"/>
                      <a:lumOff val="15000"/>
                    </a:schemeClr>
                  </a:solidFill>
                </a:rPr>
                <a:t>1.91</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7" name="矩形 56"/>
            <p:cNvSpPr/>
            <p:nvPr/>
          </p:nvSpPr>
          <p:spPr>
            <a:xfrm>
              <a:off x="5492176" y="2687603"/>
              <a:ext cx="1213948" cy="296305"/>
            </a:xfrm>
            <a:prstGeom prst="rect">
              <a:avLst/>
            </a:prstGeom>
          </p:spPr>
          <p:txBody>
            <a:bodyPr wrap="square" anchor="ctr">
              <a:spAutoFit/>
            </a:bodyPr>
            <a:lstStyle/>
            <a:p>
              <a:pPr algn="ctr"/>
              <a:r>
                <a:rPr lang="en-US" altLang="zh-CN" sz="1400" b="1" dirty="0">
                  <a:solidFill>
                    <a:schemeClr val="tx1">
                      <a:lumMod val="85000"/>
                      <a:lumOff val="15000"/>
                    </a:schemeClr>
                  </a:solidFill>
                </a:rPr>
                <a:t>2.3</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8" name="矩形 57"/>
            <p:cNvSpPr/>
            <p:nvPr/>
          </p:nvSpPr>
          <p:spPr>
            <a:xfrm>
              <a:off x="7191804" y="657280"/>
              <a:ext cx="1123529" cy="296305"/>
            </a:xfrm>
            <a:prstGeom prst="rect">
              <a:avLst/>
            </a:prstGeom>
          </p:spPr>
          <p:txBody>
            <a:bodyPr wrap="square" anchor="ctr">
              <a:spAutoFit/>
            </a:bodyPr>
            <a:lstStyle/>
            <a:p>
              <a:pPr algn="ctr"/>
              <a:r>
                <a:rPr lang="en-US" altLang="zh-CN" sz="1400" b="1" dirty="0">
                  <a:solidFill>
                    <a:schemeClr val="tx1">
                      <a:lumMod val="85000"/>
                      <a:lumOff val="15000"/>
                    </a:schemeClr>
                  </a:solidFill>
                </a:rPr>
                <a:t>13</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59" name="矩形 58"/>
            <p:cNvSpPr/>
            <p:nvPr/>
          </p:nvSpPr>
          <p:spPr>
            <a:xfrm>
              <a:off x="8754156" y="945485"/>
              <a:ext cx="1421035" cy="307777"/>
            </a:xfrm>
            <a:prstGeom prst="rect">
              <a:avLst/>
            </a:prstGeom>
          </p:spPr>
          <p:txBody>
            <a:bodyPr wrap="square" anchor="ctr">
              <a:spAutoFit/>
            </a:bodyPr>
            <a:lstStyle/>
            <a:p>
              <a:pPr algn="ctr"/>
              <a:r>
                <a:rPr lang="en-US" altLang="zh-CN" sz="1400" b="1" dirty="0">
                  <a:solidFill>
                    <a:schemeClr val="tx1">
                      <a:lumMod val="85000"/>
                      <a:lumOff val="15000"/>
                    </a:schemeClr>
                  </a:solidFill>
                </a:rPr>
                <a:t>11.5</a:t>
              </a:r>
              <a:r>
                <a:rPr lang="zh-CN" altLang="en-US" sz="1400" b="1" dirty="0">
                  <a:solidFill>
                    <a:schemeClr val="tx1">
                      <a:lumMod val="85000"/>
                      <a:lumOff val="15000"/>
                    </a:schemeClr>
                  </a:solidFill>
                </a:rPr>
                <a:t>亿</a:t>
              </a:r>
              <a:endParaRPr lang="zh-CN" altLang="en-US" sz="1400" b="1" dirty="0">
                <a:solidFill>
                  <a:schemeClr val="tx1">
                    <a:lumMod val="85000"/>
                    <a:lumOff val="15000"/>
                  </a:schemeClr>
                </a:solidFill>
              </a:endParaRPr>
            </a:p>
          </p:txBody>
        </p:sp>
        <p:sp>
          <p:nvSpPr>
            <p:cNvPr id="60" name="矩形 59"/>
            <p:cNvSpPr/>
            <p:nvPr/>
          </p:nvSpPr>
          <p:spPr>
            <a:xfrm>
              <a:off x="1526725" y="869119"/>
              <a:ext cx="1697737" cy="307777"/>
            </a:xfrm>
            <a:prstGeom prst="rect">
              <a:avLst/>
            </a:prstGeom>
          </p:spPr>
          <p:txBody>
            <a:bodyPr vert="horz" wrap="square">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截至</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2018</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月</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61" name="line"/>
            <p:cNvCxnSpPr/>
            <p:nvPr/>
          </p:nvCxnSpPr>
          <p:spPr>
            <a:xfrm flipV="1">
              <a:off x="1289799" y="896942"/>
              <a:ext cx="0" cy="2556002"/>
            </a:xfrm>
            <a:prstGeom prst="line">
              <a:avLst/>
            </a:prstGeom>
            <a:ln>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3010368" y="894530"/>
              <a:ext cx="1421035" cy="307777"/>
            </a:xfrm>
            <a:prstGeom prst="rect">
              <a:avLst/>
            </a:prstGeom>
          </p:spPr>
          <p:txBody>
            <a:bodyPr wrap="square" anchor="ctr">
              <a:spAutoFit/>
            </a:bodyPr>
            <a:lstStyle/>
            <a:p>
              <a:pPr algn="ct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单位：人</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par>
                                <p:cTn id="19" presetID="10" presetClass="entr" presetSubtype="0" fill="hold" grpId="0" nodeType="withEffect">
                                  <p:stCondLst>
                                    <p:cond delay="500"/>
                                  </p:stCondLst>
                                  <p:iterate type="wd">
                                    <p:tmPct val="10000"/>
                                  </p:iterate>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5" name="矩形 24"/>
          <p:cNvSpPr/>
          <p:nvPr/>
        </p:nvSpPr>
        <p:spPr>
          <a:xfrm>
            <a:off x="4532103" y="3303649"/>
            <a:ext cx="6669297" cy="2862322"/>
          </a:xfrm>
          <a:prstGeom prst="rect">
            <a:avLst/>
          </a:prstGeom>
        </p:spPr>
        <p:txBody>
          <a:bodyPr wrap="square">
            <a:spAutoFit/>
          </a:bodyPr>
          <a:lstStyle/>
          <a:p>
            <a:pPr indent="539750" algn="just">
              <a:lnSpc>
                <a:spcPct val="150000"/>
              </a:lnSpc>
            </a:pPr>
            <a:r>
              <a:rPr lang="zh-CN" altLang="en-US" sz="2000"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rPr>
              <a:t>法治是人类政治文明的重要成果，是现代社会的主要特征。大到国家的政体，小到公民的言行，都需要在法治的框架中运行。</a:t>
            </a:r>
            <a:endParaRPr lang="en-US" altLang="zh-CN" sz="2000"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endParaRPr>
          </a:p>
          <a:p>
            <a:pPr indent="539750" algn="just">
              <a:lnSpc>
                <a:spcPct val="150000"/>
              </a:lnSpc>
            </a:pPr>
            <a:r>
              <a:rPr lang="zh-CN" altLang="en-US" sz="2000" b="1"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rPr>
              <a:t>社会主义核心价值观倡导的法治，立足中国的社会现实和文化传统，坚持党的领导、人民当家作主、依法治国的有机统一。 </a:t>
            </a:r>
            <a:endParaRPr lang="zh-CN" altLang="en-US" sz="2000" b="1" dirty="0">
              <a:solidFill>
                <a:srgbClr val="412D2D"/>
              </a:solidFill>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26" name="组合 5"/>
          <p:cNvGrpSpPr/>
          <p:nvPr/>
        </p:nvGrpSpPr>
        <p:grpSpPr>
          <a:xfrm>
            <a:off x="816040" y="3870235"/>
            <a:ext cx="2687721" cy="1267483"/>
            <a:chOff x="4225401" y="3142343"/>
            <a:chExt cx="2687721" cy="1267483"/>
          </a:xfrm>
        </p:grpSpPr>
        <p:grpSp>
          <p:nvGrpSpPr>
            <p:cNvPr id="27" name="组合 4"/>
            <p:cNvGrpSpPr/>
            <p:nvPr/>
          </p:nvGrpSpPr>
          <p:grpSpPr>
            <a:xfrm>
              <a:off x="5657585" y="3154289"/>
              <a:ext cx="1255537" cy="1255537"/>
              <a:chOff x="5657585" y="3184028"/>
              <a:chExt cx="1255537" cy="1255537"/>
            </a:xfrm>
          </p:grpSpPr>
          <p:sp>
            <p:nvSpPr>
              <p:cNvPr id="36" name="矩形 35"/>
              <p:cNvSpPr/>
              <p:nvPr/>
            </p:nvSpPr>
            <p:spPr>
              <a:xfrm>
                <a:off x="5657585" y="3184028"/>
                <a:ext cx="1255537" cy="1255537"/>
              </a:xfrm>
              <a:prstGeom prst="rect">
                <a:avLst/>
              </a:prstGeom>
              <a:solidFill>
                <a:srgbClr val="CDA37E">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7"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2"/>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3"/>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5731355" y="3142343"/>
              <a:ext cx="1107996" cy="1200329"/>
            </a:xfrm>
            <a:prstGeom prst="rect">
              <a:avLst/>
            </a:prstGeom>
          </p:spPr>
          <p:txBody>
            <a:bodyPr wrap="none">
              <a:spAutoFit/>
              <a:scene3d>
                <a:camera prst="orthographicFront"/>
                <a:lightRig rig="threePt" dir="t"/>
              </a:scene3d>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治</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nvGrpSpPr>
            <p:cNvPr id="29" name="组合 35"/>
            <p:cNvGrpSpPr/>
            <p:nvPr/>
          </p:nvGrpSpPr>
          <p:grpSpPr>
            <a:xfrm>
              <a:off x="4225401" y="3154289"/>
              <a:ext cx="1255537" cy="1255537"/>
              <a:chOff x="5657585" y="3184028"/>
              <a:chExt cx="1255537" cy="1255537"/>
            </a:xfrm>
          </p:grpSpPr>
          <p:sp>
            <p:nvSpPr>
              <p:cNvPr id="31" name="矩形 30"/>
              <p:cNvSpPr/>
              <p:nvPr/>
            </p:nvSpPr>
            <p:spPr>
              <a:xfrm>
                <a:off x="5657585" y="3184028"/>
                <a:ext cx="1255537" cy="1255537"/>
              </a:xfrm>
              <a:prstGeom prst="rect">
                <a:avLst/>
              </a:prstGeom>
              <a:solidFill>
                <a:srgbClr val="CDA37E">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32"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9"/>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40"/>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4305560" y="3147849"/>
              <a:ext cx="1107996" cy="1200329"/>
            </a:xfrm>
            <a:prstGeom prst="rect">
              <a:avLst/>
            </a:prstGeom>
          </p:spPr>
          <p:txBody>
            <a:bodyPr wrap="none">
              <a:spAutoFit/>
            </a:bodyPr>
            <a:lstStyle/>
            <a:p>
              <a:r>
                <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法</a:t>
              </a:r>
              <a:endParaRPr lang="zh-CN" altLang="en-US" sz="7200" dirty="0">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83827" y="398144"/>
            <a:ext cx="6278880" cy="583565"/>
          </a:xfrm>
          <a:prstGeom prst="rect">
            <a:avLst/>
          </a:prstGeom>
          <a:noFill/>
        </p:spPr>
        <p:txBody>
          <a:bodyPr wrap="none" rtlCol="0">
            <a:spAutoFit/>
          </a:bodyPr>
          <a:lstStyle/>
          <a:p>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grpSp>
        <p:nvGrpSpPr>
          <p:cNvPr id="8" name="组合 7"/>
          <p:cNvGrpSpPr/>
          <p:nvPr/>
        </p:nvGrpSpPr>
        <p:grpSpPr>
          <a:xfrm>
            <a:off x="1873885" y="1450037"/>
            <a:ext cx="7897495" cy="1527751"/>
            <a:chOff x="1903" y="3409"/>
            <a:chExt cx="3192" cy="1581"/>
          </a:xfrm>
        </p:grpSpPr>
        <p:sp>
          <p:nvSpPr>
            <p:cNvPr id="9" name="矩形: 圆角 89"/>
            <p:cNvSpPr/>
            <p:nvPr/>
          </p:nvSpPr>
          <p:spPr>
            <a:xfrm>
              <a:off x="1903" y="3409"/>
              <a:ext cx="3192" cy="1171"/>
            </a:xfrm>
            <a:prstGeom prst="roundRect">
              <a:avLst>
                <a:gd name="adj" fmla="val 4187"/>
              </a:avLst>
            </a:prstGeom>
            <a:solidFill>
              <a:srgbClr val="FFFFFA"/>
            </a:solidFill>
            <a:ln w="15875">
              <a:gradFill flip="none" rotWithShape="1">
                <a:gsLst>
                  <a:gs pos="0">
                    <a:srgbClr val="C00000"/>
                  </a:gs>
                  <a:gs pos="51900">
                    <a:srgbClr val="CA0615">
                      <a:alpha val="0"/>
                    </a:srgbClr>
                  </a:gs>
                  <a:gs pos="100000">
                    <a:srgbClr val="C00000"/>
                  </a:gs>
                </a:gsLst>
                <a:lin ang="13500000" scaled="1"/>
                <a:tileRect/>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2049" y="3520"/>
              <a:ext cx="2900" cy="1470"/>
            </a:xfrm>
            <a:prstGeom prst="rect">
              <a:avLst/>
            </a:prstGeom>
            <a:noFill/>
          </p:spPr>
          <p:txBody>
            <a:bodyPr wrap="square" rtlCol="0" anchor="t" anchorCtr="0">
              <a:spAutoFit/>
            </a:bodyPr>
            <a:lstStyle/>
            <a:p>
              <a:pPr algn="just">
                <a:lnSpc>
                  <a:spcPct val="120000"/>
                </a:lnSpc>
                <a:spcBef>
                  <a:spcPts val="0"/>
                </a:spcBef>
                <a:spcAft>
                  <a:spcPts val="0"/>
                </a:spcAft>
              </a:pPr>
              <a:r>
                <a:rPr lang="zh-CN" altLang="en-US" sz="2400" b="1">
                  <a:solidFill>
                    <a:srgbClr val="C00000"/>
                  </a:solidFill>
                  <a:sym typeface="+mn-ea"/>
                </a:rPr>
                <a:t>价值观就是主体对客体有无价值、价值大小的立场和态度，是对价值及其相关内容的基本观点和看法</a:t>
              </a:r>
              <a:endParaRPr lang="zh-CN" altLang="en-US" sz="2400" b="1">
                <a:solidFill>
                  <a:srgbClr val="C00000"/>
                </a:solidFill>
              </a:endParaRPr>
            </a:p>
            <a:p>
              <a:pPr algn="just">
                <a:lnSpc>
                  <a:spcPct val="120000"/>
                </a:lnSpc>
                <a:spcBef>
                  <a:spcPts val="0"/>
                </a:spcBef>
                <a:spcAft>
                  <a:spcPts val="0"/>
                </a:spcAft>
              </a:pPr>
              <a:endParaRPr lang="zh-CN" altLang="en-US" sz="2400" b="1" kern="0" spc="120" dirty="0">
                <a:solidFill>
                  <a:srgbClr val="C00000"/>
                </a:solidFill>
                <a:latin typeface="微软雅黑" panose="020B0503020204020204" pitchFamily="34" charset="-122"/>
                <a:ea typeface="微软雅黑" panose="020B0503020204020204" pitchFamily="34" charset="-122"/>
              </a:endParaRPr>
            </a:p>
          </p:txBody>
        </p:sp>
      </p:grpSp>
      <p:cxnSp>
        <p:nvCxnSpPr>
          <p:cNvPr id="3" name="直接连接符 2"/>
          <p:cNvCxnSpPr/>
          <p:nvPr/>
        </p:nvCxnSpPr>
        <p:spPr>
          <a:xfrm flipH="1">
            <a:off x="3781425" y="2694940"/>
            <a:ext cx="12700" cy="359219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3588656" y="3158038"/>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1</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6" name="椭圆 5"/>
          <p:cNvSpPr/>
          <p:nvPr/>
        </p:nvSpPr>
        <p:spPr>
          <a:xfrm>
            <a:off x="3588656" y="3964280"/>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2</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7" name="矩形 6"/>
          <p:cNvSpPr/>
          <p:nvPr/>
        </p:nvSpPr>
        <p:spPr>
          <a:xfrm>
            <a:off x="4053113" y="3205600"/>
            <a:ext cx="11002737" cy="4603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价值观反映着特定的时代精神</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10" name="矩形 9"/>
          <p:cNvSpPr/>
          <p:nvPr/>
        </p:nvSpPr>
        <p:spPr>
          <a:xfrm>
            <a:off x="4053113" y="3993473"/>
            <a:ext cx="414528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价值观体现着鲜明的民族特色</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11" name="椭圆 10"/>
          <p:cNvSpPr/>
          <p:nvPr/>
        </p:nvSpPr>
        <p:spPr>
          <a:xfrm>
            <a:off x="3588656" y="4770522"/>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3</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12" name="矩形 11"/>
          <p:cNvSpPr/>
          <p:nvPr/>
        </p:nvSpPr>
        <p:spPr>
          <a:xfrm>
            <a:off x="4053113" y="4789222"/>
            <a:ext cx="414528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价值观蕴含着特定的阶级立场</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750"/>
                                        <p:tgtEl>
                                          <p:spTgt spid="7">
                                            <p:txEl>
                                              <p:pRg st="0" end="0"/>
                                            </p:txEl>
                                          </p:spTgt>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750"/>
                                        <p:tgtEl>
                                          <p:spTgt spid="10"/>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10" grpId="0"/>
      <p:bldP spid="11" grpId="0" bldLvl="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2" name="矩形 21"/>
          <p:cNvSpPr/>
          <p:nvPr/>
        </p:nvSpPr>
        <p:spPr>
          <a:xfrm>
            <a:off x="3505886" y="3822779"/>
            <a:ext cx="7854372" cy="2243050"/>
          </a:xfrm>
          <a:prstGeom prst="rect">
            <a:avLst/>
          </a:prstGeom>
          <a:noFill/>
        </p:spPr>
        <p:txBody>
          <a:bodyPr wrap="square" rtlCol="0">
            <a:spAutoFit/>
          </a:bodyPr>
          <a:lstStyle/>
          <a:p>
            <a:pPr marL="342900" indent="-342900">
              <a:lnSpc>
                <a:spcPct val="150000"/>
              </a:lnSpc>
              <a:buClr>
                <a:schemeClr val="bg1"/>
              </a:buClr>
              <a:buFont typeface="Wingdings" panose="05000000000000000000" pitchFamily="2" charset="2"/>
              <a:buChar char="Ø"/>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是坚持和发展中国特色社会主义的本质要求和重要保障</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lnSpc>
                <a:spcPct val="150000"/>
              </a:lnSpc>
              <a:buClr>
                <a:schemeClr val="bg1"/>
              </a:buClr>
              <a:buFont typeface="Wingdings" panose="05000000000000000000" pitchFamily="2" charset="2"/>
              <a:buChar char="Ø"/>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是实现国家治理体系和治理能力现代化的必然要求</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42900" indent="-342900">
              <a:lnSpc>
                <a:spcPct val="150000"/>
              </a:lnSpc>
              <a:buClr>
                <a:schemeClr val="bg1"/>
              </a:buClr>
              <a:buFont typeface="Wingdings" panose="05000000000000000000" pitchFamily="2" charset="2"/>
              <a:buChar char="Ø"/>
            </a:pPr>
            <a:r>
              <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事关党执政兴国、事关人民幸福安康、事关党和国家长治久安</a:t>
            </a:r>
            <a:endParaRPr lang="zh-CN" altLang="en-US"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494623" y="2739630"/>
            <a:ext cx="7071167" cy="487066"/>
            <a:chOff x="5106652" y="4382565"/>
            <a:chExt cx="7071167" cy="487066"/>
          </a:xfrm>
          <a:solidFill>
            <a:schemeClr val="accent2"/>
          </a:solidFill>
          <a:effectLst>
            <a:outerShdw blurRad="50800" dist="38100" dir="2700000" algn="tl" rotWithShape="0">
              <a:prstClr val="black">
                <a:alpha val="40000"/>
              </a:prstClr>
            </a:outerShdw>
          </a:effectLst>
        </p:grpSpPr>
        <p:sp>
          <p:nvSpPr>
            <p:cNvPr id="24" name="矩形 23"/>
            <p:cNvSpPr/>
            <p:nvPr/>
          </p:nvSpPr>
          <p:spPr>
            <a:xfrm>
              <a:off x="5193720" y="4382565"/>
              <a:ext cx="6897030" cy="430595"/>
            </a:xfrm>
            <a:prstGeom prst="rect">
              <a:avLst/>
            </a:prstGeom>
            <a:grpFill/>
            <a:ln w="12700" cap="flat" cmpd="sng" algn="ctr">
              <a:noFill/>
              <a:prstDash val="solid"/>
              <a:miter lim="800000"/>
            </a:ln>
            <a:effectLst/>
          </p:spPr>
          <p:txBody>
            <a:bodyPr rtlCol="0" anchor="ctr"/>
            <a:lstStyle/>
            <a:p>
              <a:pPr algn="ctr"/>
              <a:endParaRPr lang="zh-CN" altLang="en-US" kern="0">
                <a:solidFill>
                  <a:srgbClr val="FFFFFF"/>
                </a:solidFill>
                <a:latin typeface="Calibri" panose="020F0502020204030204"/>
              </a:endParaRPr>
            </a:p>
          </p:txBody>
        </p:sp>
        <p:sp>
          <p:nvSpPr>
            <p:cNvPr id="41" name="矩形 40"/>
            <p:cNvSpPr/>
            <p:nvPr/>
          </p:nvSpPr>
          <p:spPr>
            <a:xfrm>
              <a:off x="5106652" y="4407966"/>
              <a:ext cx="7071167" cy="461665"/>
            </a:xfrm>
            <a:prstGeom prst="rect">
              <a:avLst/>
            </a:prstGeom>
            <a:grpFill/>
          </p:spPr>
          <p:txBody>
            <a:bodyPr wrap="none">
              <a:spAutoFit/>
            </a:bodyPr>
            <a:lstStyle/>
            <a:p>
              <a:pPr lvl="0" algn="ctr">
                <a:defRPr/>
              </a:pPr>
              <a:r>
                <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全面推进    依法治国    加快建设社会主义法治国家</a:t>
              </a:r>
              <a:endParaRPr lang="zh-CN" altLang="en-US" sz="2400" b="1" kern="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pic>
        <p:nvPicPr>
          <p:cNvPr id="45" name="图片 4"/>
          <p:cNvPicPr>
            <a:picLocks noChangeAspect="1" noChangeArrowheads="1"/>
          </p:cNvPicPr>
          <p:nvPr/>
        </p:nvPicPr>
        <p:blipFill>
          <a:blip r:embed="rId3">
            <a:extLst>
              <a:ext uri="{28A0092B-C50C-407E-A947-70E740481C1C}">
                <a14:useLocalDpi xmlns:a14="http://schemas.microsoft.com/office/drawing/2010/main" val="0"/>
              </a:ext>
            </a:extLst>
          </a:blip>
          <a:srcRect l="1488" r="16373"/>
          <a:stretch>
            <a:fillRect/>
          </a:stretch>
        </p:blipFill>
        <p:spPr bwMode="auto">
          <a:xfrm>
            <a:off x="775872" y="4045660"/>
            <a:ext cx="2544034" cy="17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2" name="文本框 11"/>
          <p:cNvSpPr txBox="1"/>
          <p:nvPr/>
        </p:nvSpPr>
        <p:spPr>
          <a:xfrm>
            <a:off x="3771562" y="7298516"/>
            <a:ext cx="2185214" cy="276999"/>
          </a:xfrm>
          <a:prstGeom prst="rect">
            <a:avLst/>
          </a:prstGeom>
          <a:noFill/>
        </p:spPr>
        <p:txBody>
          <a:bodyPr wrap="none" rtlCol="0">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r>
              <a:rPr lang="zh-CN" altLang="en-US" dirty="0"/>
              <a:t>图为我国现行法律法规数量。</a:t>
            </a:r>
            <a:endParaRPr lang="zh-CN" altLang="en-US" dirty="0"/>
          </a:p>
        </p:txBody>
      </p:sp>
      <p:grpSp>
        <p:nvGrpSpPr>
          <p:cNvPr id="2" name="组合 1"/>
          <p:cNvGrpSpPr/>
          <p:nvPr/>
        </p:nvGrpSpPr>
        <p:grpSpPr>
          <a:xfrm>
            <a:off x="1305741" y="2512945"/>
            <a:ext cx="6322250" cy="4222748"/>
            <a:chOff x="1693198" y="2512945"/>
            <a:chExt cx="6322250" cy="4222748"/>
          </a:xfrm>
        </p:grpSpPr>
        <p:grpSp>
          <p:nvGrpSpPr>
            <p:cNvPr id="13" name="组合 12"/>
            <p:cNvGrpSpPr/>
            <p:nvPr/>
          </p:nvGrpSpPr>
          <p:grpSpPr>
            <a:xfrm>
              <a:off x="1693198" y="2512945"/>
              <a:ext cx="6322250" cy="1066800"/>
              <a:chOff x="4175760" y="1325880"/>
              <a:chExt cx="6322250" cy="1066800"/>
            </a:xfrm>
          </p:grpSpPr>
          <p:sp>
            <p:nvSpPr>
              <p:cNvPr id="14" name="剪去对角的矩形 13"/>
              <p:cNvSpPr/>
              <p:nvPr/>
            </p:nvSpPr>
            <p:spPr>
              <a:xfrm>
                <a:off x="4175760" y="1325880"/>
                <a:ext cx="6322250" cy="1066800"/>
              </a:xfrm>
              <a:prstGeom prst="snip2DiagRect">
                <a:avLst/>
              </a:prstGeom>
              <a:solidFill>
                <a:srgbClr val="027159"/>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balance_104716"/>
              <p:cNvSpPr>
                <a:spLocks noChangeAspect="1"/>
              </p:cNvSpPr>
              <p:nvPr/>
            </p:nvSpPr>
            <p:spPr bwMode="auto">
              <a:xfrm>
                <a:off x="4674826" y="1554438"/>
                <a:ext cx="605837" cy="609685"/>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455839 w 606244"/>
                  <a:gd name="T79" fmla="*/ 455839 w 606244"/>
                  <a:gd name="T80" fmla="*/ 600116 w 606244"/>
                  <a:gd name="T81" fmla="*/ 600116 w 606244"/>
                  <a:gd name="T82" fmla="*/ 600116 w 606244"/>
                  <a:gd name="T83" fmla="*/ 600116 w 606244"/>
                  <a:gd name="T84" fmla="*/ 600116 w 606244"/>
                  <a:gd name="T85" fmla="*/ 600116 w 606244"/>
                  <a:gd name="T86" fmla="*/ 455839 w 606244"/>
                  <a:gd name="T87" fmla="*/ 455839 w 606244"/>
                  <a:gd name="T88" fmla="*/ 600116 w 606244"/>
                  <a:gd name="T89" fmla="*/ 600116 w 606244"/>
                  <a:gd name="T90" fmla="*/ 600116 w 606244"/>
                  <a:gd name="T91" fmla="*/ 600116 w 606244"/>
                  <a:gd name="T92" fmla="*/ 600116 w 606244"/>
                  <a:gd name="T93"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69" h="3093">
                    <a:moveTo>
                      <a:pt x="1811" y="1307"/>
                    </a:moveTo>
                    <a:lnTo>
                      <a:pt x="1921" y="1800"/>
                    </a:lnTo>
                    <a:lnTo>
                      <a:pt x="2959" y="1800"/>
                    </a:lnTo>
                    <a:lnTo>
                      <a:pt x="3069" y="1307"/>
                    </a:lnTo>
                    <a:lnTo>
                      <a:pt x="2907" y="1307"/>
                    </a:lnTo>
                    <a:lnTo>
                      <a:pt x="2512" y="293"/>
                    </a:lnTo>
                    <a:lnTo>
                      <a:pt x="2865" y="293"/>
                    </a:lnTo>
                    <a:lnTo>
                      <a:pt x="2865" y="53"/>
                    </a:lnTo>
                    <a:lnTo>
                      <a:pt x="1758" y="53"/>
                    </a:lnTo>
                    <a:lnTo>
                      <a:pt x="1758" y="0"/>
                    </a:lnTo>
                    <a:lnTo>
                      <a:pt x="1536" y="0"/>
                    </a:lnTo>
                    <a:lnTo>
                      <a:pt x="1305" y="0"/>
                    </a:lnTo>
                    <a:lnTo>
                      <a:pt x="1305" y="53"/>
                    </a:lnTo>
                    <a:lnTo>
                      <a:pt x="198" y="53"/>
                    </a:lnTo>
                    <a:lnTo>
                      <a:pt x="198" y="293"/>
                    </a:lnTo>
                    <a:lnTo>
                      <a:pt x="558" y="293"/>
                    </a:lnTo>
                    <a:lnTo>
                      <a:pt x="162" y="1307"/>
                    </a:lnTo>
                    <a:lnTo>
                      <a:pt x="0" y="1307"/>
                    </a:lnTo>
                    <a:lnTo>
                      <a:pt x="110" y="1800"/>
                    </a:lnTo>
                    <a:lnTo>
                      <a:pt x="1149" y="1800"/>
                    </a:lnTo>
                    <a:lnTo>
                      <a:pt x="1259" y="1307"/>
                    </a:lnTo>
                    <a:lnTo>
                      <a:pt x="1097" y="1307"/>
                    </a:lnTo>
                    <a:lnTo>
                      <a:pt x="701" y="293"/>
                    </a:lnTo>
                    <a:lnTo>
                      <a:pt x="1305" y="293"/>
                    </a:lnTo>
                    <a:lnTo>
                      <a:pt x="1305" y="347"/>
                    </a:lnTo>
                    <a:lnTo>
                      <a:pt x="1372" y="347"/>
                    </a:lnTo>
                    <a:lnTo>
                      <a:pt x="1372" y="2720"/>
                    </a:lnTo>
                    <a:lnTo>
                      <a:pt x="865" y="2720"/>
                    </a:lnTo>
                    <a:lnTo>
                      <a:pt x="865" y="3093"/>
                    </a:lnTo>
                    <a:lnTo>
                      <a:pt x="1536" y="3093"/>
                    </a:lnTo>
                    <a:lnTo>
                      <a:pt x="2198" y="3093"/>
                    </a:lnTo>
                    <a:lnTo>
                      <a:pt x="2198" y="2720"/>
                    </a:lnTo>
                    <a:lnTo>
                      <a:pt x="1692" y="2720"/>
                    </a:lnTo>
                    <a:lnTo>
                      <a:pt x="1692" y="347"/>
                    </a:lnTo>
                    <a:lnTo>
                      <a:pt x="1758" y="347"/>
                    </a:lnTo>
                    <a:lnTo>
                      <a:pt x="1758" y="293"/>
                    </a:lnTo>
                    <a:lnTo>
                      <a:pt x="2368" y="293"/>
                    </a:lnTo>
                    <a:lnTo>
                      <a:pt x="1973" y="1307"/>
                    </a:lnTo>
                    <a:lnTo>
                      <a:pt x="1811" y="1307"/>
                    </a:lnTo>
                    <a:close/>
                    <a:moveTo>
                      <a:pt x="882" y="1307"/>
                    </a:moveTo>
                    <a:lnTo>
                      <a:pt x="377" y="1307"/>
                    </a:lnTo>
                    <a:lnTo>
                      <a:pt x="629" y="655"/>
                    </a:lnTo>
                    <a:lnTo>
                      <a:pt x="882" y="1307"/>
                    </a:lnTo>
                    <a:close/>
                    <a:moveTo>
                      <a:pt x="2440" y="655"/>
                    </a:moveTo>
                    <a:lnTo>
                      <a:pt x="2693" y="1307"/>
                    </a:lnTo>
                    <a:lnTo>
                      <a:pt x="2187" y="1307"/>
                    </a:lnTo>
                    <a:lnTo>
                      <a:pt x="2440" y="655"/>
                    </a:lnTo>
                    <a:close/>
                  </a:path>
                </a:pathLst>
              </a:custGeom>
              <a:solidFill>
                <a:schemeClr val="bg1"/>
              </a:solidFill>
              <a:ln>
                <a:noFill/>
              </a:ln>
            </p:spPr>
          </p:sp>
          <p:grpSp>
            <p:nvGrpSpPr>
              <p:cNvPr id="16" name="组合 15"/>
              <p:cNvGrpSpPr/>
              <p:nvPr/>
            </p:nvGrpSpPr>
            <p:grpSpPr>
              <a:xfrm>
                <a:off x="6268075" y="1612660"/>
                <a:ext cx="3104607" cy="461665"/>
                <a:chOff x="6268075" y="1605039"/>
                <a:chExt cx="3104607" cy="461665"/>
              </a:xfrm>
            </p:grpSpPr>
            <p:sp>
              <p:nvSpPr>
                <p:cNvPr id="17" name="文本框 16"/>
                <p:cNvSpPr txBox="1"/>
                <p:nvPr/>
              </p:nvSpPr>
              <p:spPr>
                <a:xfrm>
                  <a:off x="6268075" y="1665419"/>
                  <a:ext cx="1723549"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现行有效法律</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8312776" y="1605039"/>
                  <a:ext cx="1059906" cy="46166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273</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19" name="文本框 18"/>
            <p:cNvSpPr txBox="1"/>
            <p:nvPr/>
          </p:nvSpPr>
          <p:spPr>
            <a:xfrm>
              <a:off x="2051743" y="6458694"/>
              <a:ext cx="1492716" cy="276999"/>
            </a:xfrm>
            <a:prstGeom prst="rect">
              <a:avLst/>
            </a:prstGeom>
            <a:noFill/>
          </p:spPr>
          <p:txBody>
            <a:bodyPr wrap="none" rtlCol="0">
              <a:spAutoFit/>
            </a:bodyPr>
            <a:lstStyle>
              <a:defPPr>
                <a:defRPr lang="zh-CN"/>
              </a:defPPr>
              <a:lvl1pPr>
                <a:defRPr sz="1200">
                  <a:solidFill>
                    <a:schemeClr val="tx1">
                      <a:lumMod val="65000"/>
                      <a:lumOff val="35000"/>
                    </a:schemeClr>
                  </a:solidFill>
                  <a:latin typeface="楷体" panose="02010609060101010101" pitchFamily="49" charset="-122"/>
                  <a:ea typeface="楷体" panose="02010609060101010101" pitchFamily="49" charset="-122"/>
                </a:defRPr>
              </a:lvl1pPr>
            </a:lstStyle>
            <a:p>
              <a:r>
                <a:rPr lang="zh-CN" altLang="en-US" dirty="0"/>
                <a:t>（截至</a:t>
              </a:r>
              <a:r>
                <a:rPr lang="en-US" altLang="zh-CN" dirty="0"/>
                <a:t>2019</a:t>
              </a:r>
              <a:r>
                <a:rPr lang="zh-CN" altLang="en-US" dirty="0"/>
                <a:t>年</a:t>
              </a:r>
              <a:r>
                <a:rPr lang="en-US" altLang="zh-CN" dirty="0"/>
                <a:t>6</a:t>
              </a:r>
              <a:r>
                <a:rPr lang="zh-CN" altLang="en-US" dirty="0"/>
                <a:t>月）</a:t>
              </a:r>
              <a:endParaRPr lang="zh-CN" altLang="en-US" dirty="0"/>
            </a:p>
          </p:txBody>
        </p:sp>
        <p:grpSp>
          <p:nvGrpSpPr>
            <p:cNvPr id="20" name="组合 19"/>
            <p:cNvGrpSpPr/>
            <p:nvPr/>
          </p:nvGrpSpPr>
          <p:grpSpPr>
            <a:xfrm>
              <a:off x="1693198" y="3869303"/>
              <a:ext cx="6322250" cy="1066800"/>
              <a:chOff x="4175760" y="2682238"/>
              <a:chExt cx="6322250" cy="1066800"/>
            </a:xfrm>
          </p:grpSpPr>
          <p:sp>
            <p:nvSpPr>
              <p:cNvPr id="21" name="剪去对角的矩形 20"/>
              <p:cNvSpPr/>
              <p:nvPr/>
            </p:nvSpPr>
            <p:spPr>
              <a:xfrm>
                <a:off x="4175760" y="2682238"/>
                <a:ext cx="6322250" cy="1066800"/>
              </a:xfrm>
              <a:prstGeom prst="snip2DiagRect">
                <a:avLst/>
              </a:prstGeom>
              <a:solidFill>
                <a:srgbClr val="3F9B67"/>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6266662" y="2994871"/>
                <a:ext cx="3413796" cy="461665"/>
                <a:chOff x="6266662" y="1630892"/>
                <a:chExt cx="3413796" cy="461665"/>
              </a:xfrm>
            </p:grpSpPr>
            <p:sp>
              <p:nvSpPr>
                <p:cNvPr id="27" name="文本框 26"/>
                <p:cNvSpPr txBox="1"/>
                <p:nvPr/>
              </p:nvSpPr>
              <p:spPr>
                <a:xfrm>
                  <a:off x="6266662" y="1671439"/>
                  <a:ext cx="1210588"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行政法规</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文本框 27"/>
                <p:cNvSpPr txBox="1"/>
                <p:nvPr/>
              </p:nvSpPr>
              <p:spPr>
                <a:xfrm>
                  <a:off x="8312776" y="1630892"/>
                  <a:ext cx="1367682" cy="46166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600</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余部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6" name="gavel_68022"/>
              <p:cNvSpPr>
                <a:spLocks noChangeAspect="1"/>
              </p:cNvSpPr>
              <p:nvPr/>
            </p:nvSpPr>
            <p:spPr bwMode="auto">
              <a:xfrm>
                <a:off x="4708574" y="2943184"/>
                <a:ext cx="673163" cy="544909"/>
              </a:xfrm>
              <a:custGeom>
                <a:avLst/>
                <a:gdLst>
                  <a:gd name="T0" fmla="*/ 6796 w 6895"/>
                  <a:gd name="T1" fmla="*/ 3616 h 5590"/>
                  <a:gd name="T2" fmla="*/ 6657 w 6895"/>
                  <a:gd name="T3" fmla="*/ 3852 h 5590"/>
                  <a:gd name="T4" fmla="*/ 6184 w 6895"/>
                  <a:gd name="T5" fmla="*/ 3983 h 5590"/>
                  <a:gd name="T6" fmla="*/ 2871 w 6895"/>
                  <a:gd name="T7" fmla="*/ 2066 h 5590"/>
                  <a:gd name="T8" fmla="*/ 2544 w 6895"/>
                  <a:gd name="T9" fmla="*/ 2628 h 5590"/>
                  <a:gd name="T10" fmla="*/ 2071 w 6895"/>
                  <a:gd name="T11" fmla="*/ 2759 h 5590"/>
                  <a:gd name="T12" fmla="*/ 1835 w 6895"/>
                  <a:gd name="T13" fmla="*/ 2620 h 5590"/>
                  <a:gd name="T14" fmla="*/ 1704 w 6895"/>
                  <a:gd name="T15" fmla="*/ 2147 h 5590"/>
                  <a:gd name="T16" fmla="*/ 2839 w 6895"/>
                  <a:gd name="T17" fmla="*/ 180 h 5590"/>
                  <a:gd name="T18" fmla="*/ 3116 w 6895"/>
                  <a:gd name="T19" fmla="*/ 8 h 5590"/>
                  <a:gd name="T20" fmla="*/ 3116 w 6895"/>
                  <a:gd name="T21" fmla="*/ 8 h 5590"/>
                  <a:gd name="T22" fmla="*/ 3312 w 6895"/>
                  <a:gd name="T23" fmla="*/ 58 h 5590"/>
                  <a:gd name="T24" fmla="*/ 3548 w 6895"/>
                  <a:gd name="T25" fmla="*/ 188 h 5590"/>
                  <a:gd name="T26" fmla="*/ 3679 w 6895"/>
                  <a:gd name="T27" fmla="*/ 670 h 5590"/>
                  <a:gd name="T28" fmla="*/ 3352 w 6895"/>
                  <a:gd name="T29" fmla="*/ 1232 h 5590"/>
                  <a:gd name="T30" fmla="*/ 6665 w 6895"/>
                  <a:gd name="T31" fmla="*/ 3150 h 5590"/>
                  <a:gd name="T32" fmla="*/ 6796 w 6895"/>
                  <a:gd name="T33" fmla="*/ 3616 h 5590"/>
                  <a:gd name="T34" fmla="*/ 4340 w 6895"/>
                  <a:gd name="T35" fmla="*/ 4930 h 5590"/>
                  <a:gd name="T36" fmla="*/ 4144 w 6895"/>
                  <a:gd name="T37" fmla="*/ 4930 h 5590"/>
                  <a:gd name="T38" fmla="*/ 4144 w 6895"/>
                  <a:gd name="T39" fmla="*/ 4310 h 5590"/>
                  <a:gd name="T40" fmla="*/ 3801 w 6895"/>
                  <a:gd name="T41" fmla="*/ 3959 h 5590"/>
                  <a:gd name="T42" fmla="*/ 783 w 6895"/>
                  <a:gd name="T43" fmla="*/ 3959 h 5590"/>
                  <a:gd name="T44" fmla="*/ 432 w 6895"/>
                  <a:gd name="T45" fmla="*/ 4310 h 5590"/>
                  <a:gd name="T46" fmla="*/ 432 w 6895"/>
                  <a:gd name="T47" fmla="*/ 4930 h 5590"/>
                  <a:gd name="T48" fmla="*/ 236 w 6895"/>
                  <a:gd name="T49" fmla="*/ 4930 h 5590"/>
                  <a:gd name="T50" fmla="*/ 0 w 6895"/>
                  <a:gd name="T51" fmla="*/ 5166 h 5590"/>
                  <a:gd name="T52" fmla="*/ 0 w 6895"/>
                  <a:gd name="T53" fmla="*/ 5354 h 5590"/>
                  <a:gd name="T54" fmla="*/ 236 w 6895"/>
                  <a:gd name="T55" fmla="*/ 5590 h 5590"/>
                  <a:gd name="T56" fmla="*/ 4332 w 6895"/>
                  <a:gd name="T57" fmla="*/ 5590 h 5590"/>
                  <a:gd name="T58" fmla="*/ 4568 w 6895"/>
                  <a:gd name="T59" fmla="*/ 5354 h 5590"/>
                  <a:gd name="T60" fmla="*/ 4568 w 6895"/>
                  <a:gd name="T61" fmla="*/ 5166 h 5590"/>
                  <a:gd name="T62" fmla="*/ 4340 w 6895"/>
                  <a:gd name="T63" fmla="*/ 4930 h 5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5" h="5590">
                    <a:moveTo>
                      <a:pt x="6796" y="3616"/>
                    </a:moveTo>
                    <a:lnTo>
                      <a:pt x="6657" y="3852"/>
                    </a:lnTo>
                    <a:cubicBezTo>
                      <a:pt x="6560" y="4024"/>
                      <a:pt x="6347" y="4080"/>
                      <a:pt x="6184" y="3983"/>
                    </a:cubicBezTo>
                    <a:lnTo>
                      <a:pt x="2871" y="2066"/>
                    </a:lnTo>
                    <a:lnTo>
                      <a:pt x="2544" y="2628"/>
                    </a:lnTo>
                    <a:cubicBezTo>
                      <a:pt x="2447" y="2800"/>
                      <a:pt x="2233" y="2856"/>
                      <a:pt x="2071" y="2759"/>
                    </a:cubicBezTo>
                    <a:lnTo>
                      <a:pt x="1835" y="2620"/>
                    </a:lnTo>
                    <a:cubicBezTo>
                      <a:pt x="1663" y="2523"/>
                      <a:pt x="1607" y="2310"/>
                      <a:pt x="1704" y="2147"/>
                    </a:cubicBezTo>
                    <a:lnTo>
                      <a:pt x="2839" y="180"/>
                    </a:lnTo>
                    <a:cubicBezTo>
                      <a:pt x="2896" y="74"/>
                      <a:pt x="3001" y="18"/>
                      <a:pt x="3116" y="8"/>
                    </a:cubicBezTo>
                    <a:lnTo>
                      <a:pt x="3116" y="8"/>
                    </a:lnTo>
                    <a:cubicBezTo>
                      <a:pt x="3181" y="0"/>
                      <a:pt x="3255" y="16"/>
                      <a:pt x="3312" y="58"/>
                    </a:cubicBezTo>
                    <a:lnTo>
                      <a:pt x="3548" y="188"/>
                    </a:lnTo>
                    <a:cubicBezTo>
                      <a:pt x="3720" y="286"/>
                      <a:pt x="3776" y="499"/>
                      <a:pt x="3679" y="670"/>
                    </a:cubicBezTo>
                    <a:lnTo>
                      <a:pt x="3352" y="1232"/>
                    </a:lnTo>
                    <a:lnTo>
                      <a:pt x="6665" y="3150"/>
                    </a:lnTo>
                    <a:cubicBezTo>
                      <a:pt x="6837" y="3232"/>
                      <a:pt x="6895" y="3452"/>
                      <a:pt x="6796" y="3616"/>
                    </a:cubicBezTo>
                    <a:close/>
                    <a:moveTo>
                      <a:pt x="4340" y="4930"/>
                    </a:moveTo>
                    <a:lnTo>
                      <a:pt x="4144" y="4930"/>
                    </a:lnTo>
                    <a:lnTo>
                      <a:pt x="4144" y="4310"/>
                    </a:lnTo>
                    <a:cubicBezTo>
                      <a:pt x="4144" y="4114"/>
                      <a:pt x="3989" y="3959"/>
                      <a:pt x="3801" y="3959"/>
                    </a:cubicBezTo>
                    <a:lnTo>
                      <a:pt x="783" y="3959"/>
                    </a:lnTo>
                    <a:cubicBezTo>
                      <a:pt x="587" y="3959"/>
                      <a:pt x="432" y="4114"/>
                      <a:pt x="432" y="4310"/>
                    </a:cubicBezTo>
                    <a:lnTo>
                      <a:pt x="432" y="4930"/>
                    </a:lnTo>
                    <a:lnTo>
                      <a:pt x="236" y="4930"/>
                    </a:lnTo>
                    <a:cubicBezTo>
                      <a:pt x="105" y="4930"/>
                      <a:pt x="0" y="5036"/>
                      <a:pt x="0" y="5166"/>
                    </a:cubicBezTo>
                    <a:lnTo>
                      <a:pt x="0" y="5354"/>
                    </a:lnTo>
                    <a:cubicBezTo>
                      <a:pt x="0" y="5484"/>
                      <a:pt x="107" y="5590"/>
                      <a:pt x="236" y="5590"/>
                    </a:cubicBezTo>
                    <a:lnTo>
                      <a:pt x="4332" y="5590"/>
                    </a:lnTo>
                    <a:cubicBezTo>
                      <a:pt x="4463" y="5590"/>
                      <a:pt x="4568" y="5483"/>
                      <a:pt x="4568" y="5354"/>
                    </a:cubicBezTo>
                    <a:lnTo>
                      <a:pt x="4568" y="5166"/>
                    </a:lnTo>
                    <a:cubicBezTo>
                      <a:pt x="4576" y="5036"/>
                      <a:pt x="4471" y="4930"/>
                      <a:pt x="4340" y="4930"/>
                    </a:cubicBezTo>
                    <a:close/>
                  </a:path>
                </a:pathLst>
              </a:custGeom>
              <a:solidFill>
                <a:schemeClr val="bg1"/>
              </a:solidFill>
              <a:ln>
                <a:noFill/>
              </a:ln>
            </p:spPr>
          </p:sp>
        </p:grpSp>
        <p:grpSp>
          <p:nvGrpSpPr>
            <p:cNvPr id="29" name="组合 28"/>
            <p:cNvGrpSpPr/>
            <p:nvPr/>
          </p:nvGrpSpPr>
          <p:grpSpPr>
            <a:xfrm>
              <a:off x="1693198" y="5269448"/>
              <a:ext cx="6322250" cy="1066800"/>
              <a:chOff x="4175759" y="4082383"/>
              <a:chExt cx="6322250" cy="1066800"/>
            </a:xfrm>
          </p:grpSpPr>
          <p:sp>
            <p:nvSpPr>
              <p:cNvPr id="30" name="剪去对角的矩形 29"/>
              <p:cNvSpPr/>
              <p:nvPr/>
            </p:nvSpPr>
            <p:spPr>
              <a:xfrm>
                <a:off x="4175759" y="4082383"/>
                <a:ext cx="6322250" cy="1066800"/>
              </a:xfrm>
              <a:prstGeom prst="snip2DiagRect">
                <a:avLst/>
              </a:prstGeom>
              <a:solidFill>
                <a:srgbClr val="2C8894"/>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6266661" y="4357667"/>
                <a:ext cx="3620584" cy="461665"/>
                <a:chOff x="6266661" y="1593543"/>
                <a:chExt cx="3620584" cy="461665"/>
              </a:xfrm>
            </p:grpSpPr>
            <p:sp>
              <p:nvSpPr>
                <p:cNvPr id="33" name="文本框 32"/>
                <p:cNvSpPr txBox="1"/>
                <p:nvPr/>
              </p:nvSpPr>
              <p:spPr>
                <a:xfrm>
                  <a:off x="6266661" y="1651604"/>
                  <a:ext cx="1467068" cy="400110"/>
                </a:xfrm>
                <a:prstGeom prst="rect">
                  <a:avLst/>
                </a:prstGeom>
                <a:noFill/>
              </p:spPr>
              <p:txBody>
                <a:bodyPr wrap="none" rtlCol="0">
                  <a:spAutoFit/>
                </a:bodyPr>
                <a:lstStyle/>
                <a:p>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地方性法规</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4" name="文本框 33"/>
                <p:cNvSpPr txBox="1"/>
                <p:nvPr/>
              </p:nvSpPr>
              <p:spPr>
                <a:xfrm>
                  <a:off x="8312775" y="1593543"/>
                  <a:ext cx="1574470" cy="461665"/>
                </a:xfrm>
                <a:prstGeom prst="rect">
                  <a:avLst/>
                </a:prstGeom>
                <a:noFill/>
              </p:spPr>
              <p:txBody>
                <a:bodyPr wrap="none" rtlCol="0">
                  <a:spAutoFit/>
                </a:bodyPr>
                <a:lstStyle/>
                <a:p>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万余部</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2" name="gavel_68022"/>
              <p:cNvSpPr>
                <a:spLocks noChangeAspect="1"/>
              </p:cNvSpPr>
              <p:nvPr/>
            </p:nvSpPr>
            <p:spPr bwMode="auto">
              <a:xfrm>
                <a:off x="4708574" y="4343329"/>
                <a:ext cx="673163" cy="544909"/>
              </a:xfrm>
              <a:custGeom>
                <a:avLst/>
                <a:gdLst>
                  <a:gd name="T0" fmla="*/ 6796 w 6895"/>
                  <a:gd name="T1" fmla="*/ 3616 h 5590"/>
                  <a:gd name="T2" fmla="*/ 6657 w 6895"/>
                  <a:gd name="T3" fmla="*/ 3852 h 5590"/>
                  <a:gd name="T4" fmla="*/ 6184 w 6895"/>
                  <a:gd name="T5" fmla="*/ 3983 h 5590"/>
                  <a:gd name="T6" fmla="*/ 2871 w 6895"/>
                  <a:gd name="T7" fmla="*/ 2066 h 5590"/>
                  <a:gd name="T8" fmla="*/ 2544 w 6895"/>
                  <a:gd name="T9" fmla="*/ 2628 h 5590"/>
                  <a:gd name="T10" fmla="*/ 2071 w 6895"/>
                  <a:gd name="T11" fmla="*/ 2759 h 5590"/>
                  <a:gd name="T12" fmla="*/ 1835 w 6895"/>
                  <a:gd name="T13" fmla="*/ 2620 h 5590"/>
                  <a:gd name="T14" fmla="*/ 1704 w 6895"/>
                  <a:gd name="T15" fmla="*/ 2147 h 5590"/>
                  <a:gd name="T16" fmla="*/ 2839 w 6895"/>
                  <a:gd name="T17" fmla="*/ 180 h 5590"/>
                  <a:gd name="T18" fmla="*/ 3116 w 6895"/>
                  <a:gd name="T19" fmla="*/ 8 h 5590"/>
                  <a:gd name="T20" fmla="*/ 3116 w 6895"/>
                  <a:gd name="T21" fmla="*/ 8 h 5590"/>
                  <a:gd name="T22" fmla="*/ 3312 w 6895"/>
                  <a:gd name="T23" fmla="*/ 58 h 5590"/>
                  <a:gd name="T24" fmla="*/ 3548 w 6895"/>
                  <a:gd name="T25" fmla="*/ 188 h 5590"/>
                  <a:gd name="T26" fmla="*/ 3679 w 6895"/>
                  <a:gd name="T27" fmla="*/ 670 h 5590"/>
                  <a:gd name="T28" fmla="*/ 3352 w 6895"/>
                  <a:gd name="T29" fmla="*/ 1232 h 5590"/>
                  <a:gd name="T30" fmla="*/ 6665 w 6895"/>
                  <a:gd name="T31" fmla="*/ 3150 h 5590"/>
                  <a:gd name="T32" fmla="*/ 6796 w 6895"/>
                  <a:gd name="T33" fmla="*/ 3616 h 5590"/>
                  <a:gd name="T34" fmla="*/ 4340 w 6895"/>
                  <a:gd name="T35" fmla="*/ 4930 h 5590"/>
                  <a:gd name="T36" fmla="*/ 4144 w 6895"/>
                  <a:gd name="T37" fmla="*/ 4930 h 5590"/>
                  <a:gd name="T38" fmla="*/ 4144 w 6895"/>
                  <a:gd name="T39" fmla="*/ 4310 h 5590"/>
                  <a:gd name="T40" fmla="*/ 3801 w 6895"/>
                  <a:gd name="T41" fmla="*/ 3959 h 5590"/>
                  <a:gd name="T42" fmla="*/ 783 w 6895"/>
                  <a:gd name="T43" fmla="*/ 3959 h 5590"/>
                  <a:gd name="T44" fmla="*/ 432 w 6895"/>
                  <a:gd name="T45" fmla="*/ 4310 h 5590"/>
                  <a:gd name="T46" fmla="*/ 432 w 6895"/>
                  <a:gd name="T47" fmla="*/ 4930 h 5590"/>
                  <a:gd name="T48" fmla="*/ 236 w 6895"/>
                  <a:gd name="T49" fmla="*/ 4930 h 5590"/>
                  <a:gd name="T50" fmla="*/ 0 w 6895"/>
                  <a:gd name="T51" fmla="*/ 5166 h 5590"/>
                  <a:gd name="T52" fmla="*/ 0 w 6895"/>
                  <a:gd name="T53" fmla="*/ 5354 h 5590"/>
                  <a:gd name="T54" fmla="*/ 236 w 6895"/>
                  <a:gd name="T55" fmla="*/ 5590 h 5590"/>
                  <a:gd name="T56" fmla="*/ 4332 w 6895"/>
                  <a:gd name="T57" fmla="*/ 5590 h 5590"/>
                  <a:gd name="T58" fmla="*/ 4568 w 6895"/>
                  <a:gd name="T59" fmla="*/ 5354 h 5590"/>
                  <a:gd name="T60" fmla="*/ 4568 w 6895"/>
                  <a:gd name="T61" fmla="*/ 5166 h 5590"/>
                  <a:gd name="T62" fmla="*/ 4340 w 6895"/>
                  <a:gd name="T63" fmla="*/ 4930 h 5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95" h="5590">
                    <a:moveTo>
                      <a:pt x="6796" y="3616"/>
                    </a:moveTo>
                    <a:lnTo>
                      <a:pt x="6657" y="3852"/>
                    </a:lnTo>
                    <a:cubicBezTo>
                      <a:pt x="6560" y="4024"/>
                      <a:pt x="6347" y="4080"/>
                      <a:pt x="6184" y="3983"/>
                    </a:cubicBezTo>
                    <a:lnTo>
                      <a:pt x="2871" y="2066"/>
                    </a:lnTo>
                    <a:lnTo>
                      <a:pt x="2544" y="2628"/>
                    </a:lnTo>
                    <a:cubicBezTo>
                      <a:pt x="2447" y="2800"/>
                      <a:pt x="2233" y="2856"/>
                      <a:pt x="2071" y="2759"/>
                    </a:cubicBezTo>
                    <a:lnTo>
                      <a:pt x="1835" y="2620"/>
                    </a:lnTo>
                    <a:cubicBezTo>
                      <a:pt x="1663" y="2523"/>
                      <a:pt x="1607" y="2310"/>
                      <a:pt x="1704" y="2147"/>
                    </a:cubicBezTo>
                    <a:lnTo>
                      <a:pt x="2839" y="180"/>
                    </a:lnTo>
                    <a:cubicBezTo>
                      <a:pt x="2896" y="74"/>
                      <a:pt x="3001" y="18"/>
                      <a:pt x="3116" y="8"/>
                    </a:cubicBezTo>
                    <a:lnTo>
                      <a:pt x="3116" y="8"/>
                    </a:lnTo>
                    <a:cubicBezTo>
                      <a:pt x="3181" y="0"/>
                      <a:pt x="3255" y="16"/>
                      <a:pt x="3312" y="58"/>
                    </a:cubicBezTo>
                    <a:lnTo>
                      <a:pt x="3548" y="188"/>
                    </a:lnTo>
                    <a:cubicBezTo>
                      <a:pt x="3720" y="286"/>
                      <a:pt x="3776" y="499"/>
                      <a:pt x="3679" y="670"/>
                    </a:cubicBezTo>
                    <a:lnTo>
                      <a:pt x="3352" y="1232"/>
                    </a:lnTo>
                    <a:lnTo>
                      <a:pt x="6665" y="3150"/>
                    </a:lnTo>
                    <a:cubicBezTo>
                      <a:pt x="6837" y="3232"/>
                      <a:pt x="6895" y="3452"/>
                      <a:pt x="6796" y="3616"/>
                    </a:cubicBezTo>
                    <a:close/>
                    <a:moveTo>
                      <a:pt x="4340" y="4930"/>
                    </a:moveTo>
                    <a:lnTo>
                      <a:pt x="4144" y="4930"/>
                    </a:lnTo>
                    <a:lnTo>
                      <a:pt x="4144" y="4310"/>
                    </a:lnTo>
                    <a:cubicBezTo>
                      <a:pt x="4144" y="4114"/>
                      <a:pt x="3989" y="3959"/>
                      <a:pt x="3801" y="3959"/>
                    </a:cubicBezTo>
                    <a:lnTo>
                      <a:pt x="783" y="3959"/>
                    </a:lnTo>
                    <a:cubicBezTo>
                      <a:pt x="587" y="3959"/>
                      <a:pt x="432" y="4114"/>
                      <a:pt x="432" y="4310"/>
                    </a:cubicBezTo>
                    <a:lnTo>
                      <a:pt x="432" y="4930"/>
                    </a:lnTo>
                    <a:lnTo>
                      <a:pt x="236" y="4930"/>
                    </a:lnTo>
                    <a:cubicBezTo>
                      <a:pt x="105" y="4930"/>
                      <a:pt x="0" y="5036"/>
                      <a:pt x="0" y="5166"/>
                    </a:cubicBezTo>
                    <a:lnTo>
                      <a:pt x="0" y="5354"/>
                    </a:lnTo>
                    <a:cubicBezTo>
                      <a:pt x="0" y="5484"/>
                      <a:pt x="107" y="5590"/>
                      <a:pt x="236" y="5590"/>
                    </a:cubicBezTo>
                    <a:lnTo>
                      <a:pt x="4332" y="5590"/>
                    </a:lnTo>
                    <a:cubicBezTo>
                      <a:pt x="4463" y="5590"/>
                      <a:pt x="4568" y="5483"/>
                      <a:pt x="4568" y="5354"/>
                    </a:cubicBezTo>
                    <a:lnTo>
                      <a:pt x="4568" y="5166"/>
                    </a:lnTo>
                    <a:cubicBezTo>
                      <a:pt x="4576" y="5036"/>
                      <a:pt x="4471" y="4930"/>
                      <a:pt x="4340" y="4930"/>
                    </a:cubicBezTo>
                    <a:close/>
                  </a:path>
                </a:pathLst>
              </a:custGeom>
              <a:solidFill>
                <a:schemeClr val="bg1"/>
              </a:solidFill>
              <a:ln>
                <a:noFill/>
              </a:ln>
            </p:spPr>
          </p:sp>
        </p:grpSp>
      </p:grpSp>
      <p:grpSp>
        <p:nvGrpSpPr>
          <p:cNvPr id="35" name="组合 34"/>
          <p:cNvGrpSpPr/>
          <p:nvPr/>
        </p:nvGrpSpPr>
        <p:grpSpPr>
          <a:xfrm>
            <a:off x="8153718" y="2226824"/>
            <a:ext cx="3014815" cy="4319587"/>
            <a:chOff x="7054104" y="-23828"/>
            <a:chExt cx="5157861" cy="6905655"/>
          </a:xfrm>
        </p:grpSpPr>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105" y="0"/>
              <a:ext cx="5143500" cy="6858000"/>
            </a:xfrm>
            <a:prstGeom prst="rect">
              <a:avLst/>
            </a:prstGeom>
          </p:spPr>
        </p:pic>
        <p:sp>
          <p:nvSpPr>
            <p:cNvPr id="37" name="流程图: 过程 34"/>
            <p:cNvSpPr/>
            <p:nvPr/>
          </p:nvSpPr>
          <p:spPr>
            <a:xfrm>
              <a:off x="7054104" y="-23828"/>
              <a:ext cx="5157861" cy="6905655"/>
            </a:xfrm>
            <a:prstGeom prst="flowChartProcess">
              <a:avLst/>
            </a:prstGeom>
            <a:solidFill>
              <a:schemeClr val="tx1">
                <a:lumMod val="85000"/>
                <a:lumOff val="1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2753360" y="1337945"/>
            <a:ext cx="8478520" cy="5631180"/>
          </a:xfrm>
          <a:prstGeom prst="rect">
            <a:avLst/>
          </a:prstGeom>
          <a:noFill/>
        </p:spPr>
        <p:txBody>
          <a:bodyPr wrap="square" rtlCol="0" anchor="t">
            <a:spAutoFit/>
          </a:bodyPr>
          <a:lstStyle/>
          <a:p>
            <a:r>
              <a:rPr lang="zh-CN" altLang="en-US" b="1" dirty="0">
                <a:solidFill>
                  <a:schemeClr val="tx1"/>
                </a:solidFill>
              </a:rPr>
              <a:t>第一编  总    则</a:t>
            </a:r>
            <a:endParaRPr lang="zh-CN" altLang="en-US" b="1" dirty="0">
              <a:solidFill>
                <a:schemeClr val="tx1"/>
              </a:solidFill>
            </a:endParaRPr>
          </a:p>
          <a:p>
            <a:r>
              <a:rPr lang="zh-CN" altLang="en-US" b="1" dirty="0">
                <a:solidFill>
                  <a:schemeClr val="tx1"/>
                </a:solidFill>
              </a:rPr>
              <a:t>第一章  基本规定</a:t>
            </a:r>
            <a:endParaRPr lang="zh-CN" altLang="en-US" b="1" dirty="0">
              <a:solidFill>
                <a:schemeClr val="tx1"/>
              </a:solidFill>
            </a:endParaRPr>
          </a:p>
          <a:p>
            <a:r>
              <a:rPr lang="zh-CN" altLang="en-US" b="1" dirty="0">
                <a:solidFill>
                  <a:schemeClr val="tx1"/>
                </a:solidFill>
              </a:rPr>
              <a:t>第一条  为了保护民事主体的合法权益，调整民事关系，维护社会和经济秩序，适应中国特色社会主义发展要求，弘扬</a:t>
            </a:r>
            <a:r>
              <a:rPr lang="zh-CN" altLang="en-US" b="1" dirty="0">
                <a:solidFill>
                  <a:srgbClr val="C00000"/>
                </a:solidFill>
              </a:rPr>
              <a:t>社会主义核心价值观</a:t>
            </a:r>
            <a:r>
              <a:rPr lang="zh-CN" altLang="en-US" b="1" dirty="0">
                <a:solidFill>
                  <a:schemeClr val="tx1"/>
                </a:solidFill>
              </a:rPr>
              <a:t>，根据宪法，制定本法。</a:t>
            </a:r>
            <a:endParaRPr lang="zh-CN" altLang="en-US" b="1" dirty="0">
              <a:solidFill>
                <a:schemeClr val="tx1"/>
              </a:solidFill>
            </a:endParaRPr>
          </a:p>
          <a:p>
            <a:r>
              <a:rPr lang="zh-CN" altLang="en-US" b="1" dirty="0">
                <a:solidFill>
                  <a:schemeClr val="tx1"/>
                </a:solidFill>
              </a:rPr>
              <a:t>第二条  民法调整</a:t>
            </a:r>
            <a:r>
              <a:rPr lang="zh-CN" altLang="en-US" b="1" dirty="0">
                <a:solidFill>
                  <a:srgbClr val="C00000"/>
                </a:solidFill>
              </a:rPr>
              <a:t>平等</a:t>
            </a:r>
            <a:r>
              <a:rPr lang="zh-CN" altLang="en-US" b="1" dirty="0">
                <a:solidFill>
                  <a:schemeClr val="tx1"/>
                </a:solidFill>
              </a:rPr>
              <a:t>主体的自然人、法人和非法人组织之间的人身关系和财产关系。</a:t>
            </a:r>
            <a:endParaRPr lang="zh-CN" altLang="en-US" b="1" dirty="0">
              <a:solidFill>
                <a:schemeClr val="tx1"/>
              </a:solidFill>
            </a:endParaRPr>
          </a:p>
          <a:p>
            <a:r>
              <a:rPr lang="zh-CN" altLang="en-US" b="1" dirty="0">
                <a:solidFill>
                  <a:schemeClr val="tx1"/>
                </a:solidFill>
              </a:rPr>
              <a:t>第三条  民事主体的人身权利、财产权利以及其他合法权益</a:t>
            </a:r>
            <a:r>
              <a:rPr lang="zh-CN" altLang="en-US" b="1" dirty="0">
                <a:solidFill>
                  <a:srgbClr val="C00000"/>
                </a:solidFill>
              </a:rPr>
              <a:t>受法律保护</a:t>
            </a:r>
            <a:r>
              <a:rPr lang="zh-CN" altLang="en-US" b="1" dirty="0">
                <a:solidFill>
                  <a:schemeClr val="tx1"/>
                </a:solidFill>
              </a:rPr>
              <a:t>，任何组织或者个人不得侵犯。</a:t>
            </a:r>
            <a:endParaRPr lang="zh-CN" altLang="en-US" b="1" dirty="0">
              <a:solidFill>
                <a:schemeClr val="tx1"/>
              </a:solidFill>
            </a:endParaRPr>
          </a:p>
          <a:p>
            <a:r>
              <a:rPr lang="zh-CN" altLang="en-US" b="1" dirty="0">
                <a:solidFill>
                  <a:schemeClr val="tx1"/>
                </a:solidFill>
              </a:rPr>
              <a:t>第四条  民事主体在民事活动中的法律地位一律</a:t>
            </a:r>
            <a:r>
              <a:rPr lang="zh-CN" altLang="en-US" b="1" dirty="0">
                <a:solidFill>
                  <a:srgbClr val="C00000"/>
                </a:solidFill>
              </a:rPr>
              <a:t>平等</a:t>
            </a:r>
            <a:r>
              <a:rPr lang="zh-CN" altLang="en-US" b="1" dirty="0">
                <a:solidFill>
                  <a:schemeClr val="tx1"/>
                </a:solidFill>
              </a:rPr>
              <a:t>。</a:t>
            </a:r>
            <a:endParaRPr lang="zh-CN" altLang="en-US" b="1" dirty="0">
              <a:solidFill>
                <a:schemeClr val="tx1"/>
              </a:solidFill>
            </a:endParaRPr>
          </a:p>
          <a:p>
            <a:r>
              <a:rPr lang="zh-CN" altLang="en-US" b="1" dirty="0">
                <a:solidFill>
                  <a:schemeClr val="tx1"/>
                </a:solidFill>
              </a:rPr>
              <a:t>第五条  民事主体从事民事活动，应当遵循</a:t>
            </a:r>
            <a:r>
              <a:rPr lang="zh-CN" altLang="en-US" b="1" dirty="0">
                <a:solidFill>
                  <a:srgbClr val="C00000"/>
                </a:solidFill>
              </a:rPr>
              <a:t>自愿</a:t>
            </a:r>
            <a:r>
              <a:rPr lang="zh-CN" altLang="en-US" b="1" dirty="0">
                <a:solidFill>
                  <a:schemeClr val="tx1"/>
                </a:solidFill>
              </a:rPr>
              <a:t>原则，按照自己的意思设立、变更、终止民事法律关系。</a:t>
            </a:r>
            <a:endParaRPr lang="zh-CN" altLang="en-US" b="1" dirty="0">
              <a:solidFill>
                <a:schemeClr val="tx1"/>
              </a:solidFill>
            </a:endParaRPr>
          </a:p>
          <a:p>
            <a:r>
              <a:rPr lang="zh-CN" altLang="en-US" b="1" dirty="0">
                <a:solidFill>
                  <a:schemeClr val="tx1"/>
                </a:solidFill>
              </a:rPr>
              <a:t>第六条  民事主体从事民事活动，应当遵循</a:t>
            </a:r>
            <a:r>
              <a:rPr lang="zh-CN" altLang="en-US" b="1" dirty="0">
                <a:solidFill>
                  <a:srgbClr val="C00000"/>
                </a:solidFill>
              </a:rPr>
              <a:t>公平</a:t>
            </a:r>
            <a:r>
              <a:rPr lang="zh-CN" altLang="en-US" b="1" dirty="0">
                <a:solidFill>
                  <a:schemeClr val="tx1"/>
                </a:solidFill>
              </a:rPr>
              <a:t>原则，合理确定各方的权利和义务。</a:t>
            </a:r>
            <a:endParaRPr lang="zh-CN" altLang="en-US" b="1" dirty="0">
              <a:solidFill>
                <a:schemeClr val="tx1"/>
              </a:solidFill>
            </a:endParaRPr>
          </a:p>
          <a:p>
            <a:r>
              <a:rPr lang="zh-CN" altLang="en-US" b="1" dirty="0">
                <a:solidFill>
                  <a:schemeClr val="tx1"/>
                </a:solidFill>
              </a:rPr>
              <a:t>第七条  民事主体从事民事活动，应当遵循</a:t>
            </a:r>
            <a:r>
              <a:rPr lang="zh-CN" altLang="en-US" b="1" dirty="0">
                <a:solidFill>
                  <a:srgbClr val="C00000"/>
                </a:solidFill>
              </a:rPr>
              <a:t>诚信</a:t>
            </a:r>
            <a:r>
              <a:rPr lang="zh-CN" altLang="en-US" b="1" dirty="0">
                <a:solidFill>
                  <a:schemeClr val="tx1"/>
                </a:solidFill>
              </a:rPr>
              <a:t>原则，秉持诚实，恪守承诺。</a:t>
            </a:r>
            <a:endParaRPr lang="zh-CN" altLang="en-US" b="1" dirty="0">
              <a:solidFill>
                <a:schemeClr val="tx1"/>
              </a:solidFill>
            </a:endParaRPr>
          </a:p>
          <a:p>
            <a:r>
              <a:rPr lang="zh-CN" altLang="en-US" b="1" dirty="0">
                <a:solidFill>
                  <a:schemeClr val="tx1"/>
                </a:solidFill>
              </a:rPr>
              <a:t>第八条  民事主体从事民事活动，</a:t>
            </a:r>
            <a:r>
              <a:rPr lang="zh-CN" altLang="en-US" b="1" dirty="0">
                <a:solidFill>
                  <a:srgbClr val="C00000"/>
                </a:solidFill>
              </a:rPr>
              <a:t>不得违反法律，不得违背公序良俗</a:t>
            </a:r>
            <a:r>
              <a:rPr lang="zh-CN" altLang="en-US" b="1" dirty="0">
                <a:solidFill>
                  <a:schemeClr val="tx1"/>
                </a:solidFill>
              </a:rPr>
              <a:t>。</a:t>
            </a:r>
            <a:endParaRPr lang="zh-CN" altLang="en-US" b="1" dirty="0">
              <a:solidFill>
                <a:schemeClr val="tx1"/>
              </a:solidFill>
            </a:endParaRPr>
          </a:p>
          <a:p>
            <a:r>
              <a:rPr lang="zh-CN" altLang="en-US" b="1" dirty="0">
                <a:solidFill>
                  <a:schemeClr val="tx1"/>
                </a:solidFill>
              </a:rPr>
              <a:t>第九条  民事主体从事民事活动，应当有利于节约资源、保护生态环境。</a:t>
            </a:r>
            <a:endParaRPr lang="zh-CN" altLang="en-US" b="1" dirty="0">
              <a:solidFill>
                <a:schemeClr val="tx1"/>
              </a:solidFill>
            </a:endParaRPr>
          </a:p>
          <a:p>
            <a:r>
              <a:rPr lang="zh-CN" altLang="en-US" b="1" dirty="0">
                <a:solidFill>
                  <a:schemeClr val="tx1"/>
                </a:solidFill>
              </a:rPr>
              <a:t>第十条  处理民事纠纷，应当</a:t>
            </a:r>
            <a:r>
              <a:rPr lang="zh-CN" altLang="en-US" b="1" dirty="0">
                <a:solidFill>
                  <a:srgbClr val="C00000"/>
                </a:solidFill>
              </a:rPr>
              <a:t>依照法律</a:t>
            </a:r>
            <a:r>
              <a:rPr lang="zh-CN" altLang="en-US" b="1" dirty="0">
                <a:solidFill>
                  <a:schemeClr val="tx1"/>
                </a:solidFill>
              </a:rPr>
              <a:t>；法律没有规定的，可以适用习惯，但是不得违背公序良俗。</a:t>
            </a:r>
            <a:endParaRPr lang="zh-CN" altLang="en-US" b="1" dirty="0">
              <a:solidFill>
                <a:schemeClr val="tx1"/>
              </a:solidFill>
            </a:endParaRPr>
          </a:p>
          <a:p>
            <a:r>
              <a:rPr lang="zh-CN" altLang="en-US" b="1" dirty="0">
                <a:solidFill>
                  <a:schemeClr val="tx1"/>
                </a:solidFill>
              </a:rPr>
              <a:t>第十一条  其他法律对民事关系有特别规定的，依照其规定。</a:t>
            </a:r>
            <a:endParaRPr lang="zh-CN" altLang="en-US" b="1" dirty="0">
              <a:solidFill>
                <a:schemeClr val="tx1"/>
              </a:solidFill>
            </a:endParaRPr>
          </a:p>
          <a:p>
            <a:r>
              <a:rPr lang="zh-CN" altLang="en-US" b="1" dirty="0">
                <a:solidFill>
                  <a:schemeClr val="tx1"/>
                </a:solidFill>
              </a:rPr>
              <a:t>第十二条  中华人民共和国领域内的民事活动，</a:t>
            </a:r>
            <a:r>
              <a:rPr lang="zh-CN" altLang="en-US" b="1" dirty="0">
                <a:solidFill>
                  <a:srgbClr val="C00000"/>
                </a:solidFill>
              </a:rPr>
              <a:t>适用中华人民共和国法律</a:t>
            </a:r>
            <a:r>
              <a:rPr lang="zh-CN" altLang="en-US" b="1" dirty="0">
                <a:solidFill>
                  <a:schemeClr val="tx1"/>
                </a:solidFill>
              </a:rPr>
              <a:t>。法律另有规定的，依照其规定。</a:t>
            </a:r>
            <a:endParaRPr lang="zh-CN" altLang="en-US" b="1" dirty="0">
              <a:solidFill>
                <a:schemeClr val="tx1"/>
              </a:solidFill>
            </a:endParaRPr>
          </a:p>
        </p:txBody>
      </p:sp>
      <p:sp>
        <p:nvSpPr>
          <p:cNvPr id="4" name="文本框 3"/>
          <p:cNvSpPr txBox="1"/>
          <p:nvPr/>
        </p:nvSpPr>
        <p:spPr>
          <a:xfrm>
            <a:off x="916305" y="1819275"/>
            <a:ext cx="153035" cy="4399915"/>
          </a:xfrm>
          <a:prstGeom prst="rect">
            <a:avLst/>
          </a:prstGeom>
          <a:noFill/>
        </p:spPr>
        <p:txBody>
          <a:bodyPr wrap="square" rtlCol="0">
            <a:spAutoFit/>
          </a:bodyPr>
          <a:lstStyle/>
          <a:p>
            <a:r>
              <a:rPr lang="zh-CN" altLang="en-US" sz="2800" b="1">
                <a:solidFill>
                  <a:srgbClr val="C00000"/>
                </a:solidFill>
              </a:rPr>
              <a:t>中华人民共和国民法典</a:t>
            </a:r>
            <a:endParaRPr lang="zh-CN" altLang="en-US" sz="2800" b="1">
              <a:solidFill>
                <a:srgbClr val="C00000"/>
              </a:solidFill>
            </a:endParaRPr>
          </a:p>
        </p:txBody>
      </p:sp>
    </p:spTree>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401320" y="1737360"/>
            <a:ext cx="4450080" cy="460375"/>
          </a:xfrm>
          <a:prstGeom prst="rect">
            <a:avLst/>
          </a:prstGeom>
          <a:noFill/>
        </p:spPr>
        <p:txBody>
          <a:bodyPr wrap="none" rtlCol="0" anchor="t">
            <a:spAutoFit/>
          </a:bodyPr>
          <a:lstStyle/>
          <a:p>
            <a:r>
              <a:rPr lang="zh-CN" altLang="en-US" sz="2400" b="1">
                <a:solidFill>
                  <a:srgbClr val="C00000"/>
                </a:solidFill>
                <a:sym typeface="+mn-ea"/>
              </a:rPr>
              <a:t>（三）爱国、敬业、诚信、友善</a:t>
            </a:r>
            <a:endParaRPr lang="zh-CN" altLang="en-US"/>
          </a:p>
        </p:txBody>
      </p:sp>
      <p:sp>
        <p:nvSpPr>
          <p:cNvPr id="4" name="文本框 3"/>
          <p:cNvSpPr txBox="1"/>
          <p:nvPr/>
        </p:nvSpPr>
        <p:spPr>
          <a:xfrm>
            <a:off x="986790" y="2339340"/>
            <a:ext cx="4526280" cy="368300"/>
          </a:xfrm>
          <a:prstGeom prst="rect">
            <a:avLst/>
          </a:prstGeom>
          <a:noFill/>
        </p:spPr>
        <p:txBody>
          <a:bodyPr wrap="none" rtlCol="0" anchor="t">
            <a:spAutoFit/>
          </a:bodyPr>
          <a:lstStyle/>
          <a:p>
            <a:r>
              <a:rPr lang="zh-CN" altLang="en-US" sz="2400" b="1">
                <a:solidFill>
                  <a:srgbClr val="C00000"/>
                </a:solidFill>
                <a:sym typeface="+mn-ea"/>
              </a:rPr>
              <a:t>回答了我们要培育什么样的公民的重大问题</a:t>
            </a:r>
            <a:endParaRPr lang="zh-CN" altLang="en-US"/>
          </a:p>
        </p:txBody>
      </p:sp>
      <p:sp>
        <p:nvSpPr>
          <p:cNvPr id="5" name="文本框 4"/>
          <p:cNvSpPr txBox="1"/>
          <p:nvPr/>
        </p:nvSpPr>
        <p:spPr>
          <a:xfrm>
            <a:off x="246380" y="2938145"/>
            <a:ext cx="11245850" cy="829945"/>
          </a:xfrm>
          <a:prstGeom prst="rect">
            <a:avLst/>
          </a:prstGeom>
          <a:noFill/>
        </p:spPr>
        <p:txBody>
          <a:bodyPr wrap="square" rtlCol="0" anchor="t">
            <a:spAutoFit/>
          </a:bodyPr>
          <a:lstStyle/>
          <a:p>
            <a:pPr indent="631825" algn="just" eaLnBrk="0" hangingPunct="0">
              <a:lnSpc>
                <a:spcPct val="100000"/>
              </a:lnSpc>
              <a:spcBef>
                <a:spcPts val="1400"/>
              </a:spcBef>
            </a:pPr>
            <a:r>
              <a:rPr lang="zh-CN" altLang="en-US" sz="2400" b="1">
                <a:solidFill>
                  <a:srgbClr val="C00000"/>
                </a:solidFill>
                <a:sym typeface="+mn-ea"/>
              </a:rPr>
              <a:t>涵盖了社会公德、职业道德、家庭美德、个人品德等各个方面，是每个公民都应当遵守的道德规范。</a:t>
            </a:r>
            <a:endParaRPr lang="zh-CN" altLang="en-US"/>
          </a:p>
        </p:txBody>
      </p:sp>
      <p:pic>
        <p:nvPicPr>
          <p:cNvPr id="6" name="图片 5"/>
          <p:cNvPicPr>
            <a:picLocks noChangeAspect="1"/>
          </p:cNvPicPr>
          <p:nvPr/>
        </p:nvPicPr>
        <p:blipFill>
          <a:blip r:embed="rId3" cstate="print"/>
          <a:stretch>
            <a:fillRect/>
          </a:stretch>
        </p:blipFill>
        <p:spPr>
          <a:xfrm>
            <a:off x="6144260" y="3998595"/>
            <a:ext cx="5887720" cy="2796540"/>
          </a:xfrm>
          <a:prstGeom prst="rect">
            <a:avLst/>
          </a:prstGeom>
        </p:spPr>
      </p:pic>
      <p:sp>
        <p:nvSpPr>
          <p:cNvPr id="7" name="文本框 6"/>
          <p:cNvSpPr txBox="1"/>
          <p:nvPr/>
        </p:nvSpPr>
        <p:spPr>
          <a:xfrm>
            <a:off x="2851150" y="761365"/>
            <a:ext cx="6685280" cy="583565"/>
          </a:xfrm>
          <a:prstGeom prst="rect">
            <a:avLst/>
          </a:prstGeom>
          <a:noFill/>
        </p:spPr>
        <p:txBody>
          <a:bodyPr wrap="none" rtlCol="0" anchor="t">
            <a:spAutoFit/>
          </a:bodyPr>
          <a:lstStyle/>
          <a:p>
            <a:pPr algn="l"/>
            <a:r>
              <a:rPr lang="zh-CN" altLang="en-US" sz="3200" b="1">
                <a:solidFill>
                  <a:srgbClr val="C00000"/>
                </a:solidFill>
                <a:sym typeface="+mn-ea"/>
              </a:rPr>
              <a:t>二、社会主义核心价值观的基本内容</a:t>
            </a:r>
            <a:endParaRPr lang="zh-CN" altLang="en-US" sz="3200" b="1">
              <a:solidFill>
                <a:srgbClr val="C00000"/>
              </a:solidFill>
              <a:sym typeface="+mn-ea"/>
            </a:endParaRPr>
          </a:p>
        </p:txBody>
      </p:sp>
      <p:pic>
        <p:nvPicPr>
          <p:cNvPr id="2" name="习近平总书记为钟南山颁授共和国勋章，为张伯礼、张定宇、陈薇颁授国家荣誉称号奖章[高清版]">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113155" y="4126865"/>
            <a:ext cx="4851400" cy="2597785"/>
          </a:xfrm>
          <a:prstGeom prst="rect">
            <a:avLst/>
          </a:prstGeom>
        </p:spPr>
      </p:pic>
    </p:spTree>
  </p:cSld>
  <p:clrMapOvr>
    <a:masterClrMapping/>
  </p:clrMapOvr>
  <p:transition spd="slow">
    <p:push dir="r"/>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55542" y="4460240"/>
            <a:ext cx="3601813" cy="2155190"/>
          </a:xfrm>
          <a:prstGeom prst="rect">
            <a:avLst/>
          </a:prstGeom>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7" name="矩形 6"/>
          <p:cNvSpPr/>
          <p:nvPr/>
        </p:nvSpPr>
        <p:spPr>
          <a:xfrm>
            <a:off x="4544220" y="2830920"/>
            <a:ext cx="5464016" cy="2308324"/>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个人梦想与国家梦想紧密结合</a:t>
            </a:r>
            <a:endParaRPr lang="en-US" altLang="zh-CN"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个人价值与国家繁荣发展</a:t>
            </a:r>
            <a:endParaRPr lang="en-US" altLang="zh-CN"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人生意义与人民福祉</a:t>
            </a:r>
            <a:endParaRPr lang="en-US" altLang="zh-CN"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marL="342900" indent="-342900" algn="just">
              <a:lnSpc>
                <a:spcPct val="150000"/>
              </a:lnSpc>
              <a:buFont typeface="Wingdings" panose="05000000000000000000" pitchFamily="2" charset="2"/>
              <a:buChar char="ü"/>
            </a:pPr>
            <a:r>
              <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认同祖国历史文化</a:t>
            </a:r>
            <a:endParaRPr lang="zh-CN" altLang="en-US" sz="240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nvGrpSpPr>
          <p:cNvPr id="8" name="组合 5"/>
          <p:cNvGrpSpPr/>
          <p:nvPr/>
        </p:nvGrpSpPr>
        <p:grpSpPr>
          <a:xfrm>
            <a:off x="1221050" y="3351340"/>
            <a:ext cx="2687721" cy="1267483"/>
            <a:chOff x="4225401" y="3142343"/>
            <a:chExt cx="2687721" cy="1267483"/>
          </a:xfrm>
        </p:grpSpPr>
        <p:grpSp>
          <p:nvGrpSpPr>
            <p:cNvPr id="9" name="组合 4"/>
            <p:cNvGrpSpPr/>
            <p:nvPr/>
          </p:nvGrpSpPr>
          <p:grpSpPr>
            <a:xfrm>
              <a:off x="5657585" y="3154289"/>
              <a:ext cx="1255537" cy="1255537"/>
              <a:chOff x="5657585" y="3184028"/>
              <a:chExt cx="1255537" cy="1255537"/>
            </a:xfrm>
          </p:grpSpPr>
          <p:sp>
            <p:nvSpPr>
              <p:cNvPr id="18" name="矩形 17"/>
              <p:cNvSpPr/>
              <p:nvPr/>
            </p:nvSpPr>
            <p:spPr>
              <a:xfrm>
                <a:off x="5657585" y="3184028"/>
                <a:ext cx="1255537" cy="1255537"/>
              </a:xfrm>
              <a:prstGeom prst="rect">
                <a:avLst/>
              </a:prstGeom>
              <a:solidFill>
                <a:srgbClr val="CDA37E">
                  <a:alpha val="31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9" name="直接连接符 30"/>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31"/>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32"/>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33"/>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5731355" y="3142343"/>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国</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11" name="组合 35"/>
            <p:cNvGrpSpPr/>
            <p:nvPr/>
          </p:nvGrpSpPr>
          <p:grpSpPr>
            <a:xfrm>
              <a:off x="4225401" y="3154289"/>
              <a:ext cx="1255537" cy="1255537"/>
              <a:chOff x="5657585" y="3184028"/>
              <a:chExt cx="1255537" cy="1255537"/>
            </a:xfrm>
          </p:grpSpPr>
          <p:sp>
            <p:nvSpPr>
              <p:cNvPr id="13" name="矩形 12"/>
              <p:cNvSpPr/>
              <p:nvPr/>
            </p:nvSpPr>
            <p:spPr>
              <a:xfrm>
                <a:off x="5657585" y="3184028"/>
                <a:ext cx="1255537" cy="1255537"/>
              </a:xfrm>
              <a:prstGeom prst="rect">
                <a:avLst/>
              </a:prstGeom>
              <a:solidFill>
                <a:srgbClr val="CDA37E">
                  <a:alpha val="33000"/>
                </a:srgbClr>
              </a:solidFill>
              <a:ln w="12700">
                <a:solidFill>
                  <a:schemeClr val="bg1">
                    <a:alpha val="50000"/>
                  </a:schemeClr>
                </a:solidFill>
              </a:ln>
              <a:effectLst>
                <a:outerShdw blurRad="76200" dir="18900000" sy="23000" kx="-1200000" algn="b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cxnSp>
            <p:nvCxnSpPr>
              <p:cNvPr id="14" name="直接连接符 37"/>
              <p:cNvCxnSpPr/>
              <p:nvPr/>
            </p:nvCxnSpPr>
            <p:spPr>
              <a:xfrm>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38"/>
              <p:cNvCxnSpPr/>
              <p:nvPr/>
            </p:nvCxnSpPr>
            <p:spPr>
              <a:xfrm flipV="1">
                <a:off x="5657585" y="3184028"/>
                <a:ext cx="1255537"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39"/>
              <p:cNvCxnSpPr/>
              <p:nvPr/>
            </p:nvCxnSpPr>
            <p:spPr>
              <a:xfrm flipV="1">
                <a:off x="5657585" y="3808435"/>
                <a:ext cx="1255537" cy="3362"/>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40"/>
              <p:cNvCxnSpPr/>
              <p:nvPr/>
            </p:nvCxnSpPr>
            <p:spPr>
              <a:xfrm>
                <a:off x="6285354" y="3184028"/>
                <a:ext cx="0" cy="1255537"/>
              </a:xfrm>
              <a:prstGeom prst="line">
                <a:avLst/>
              </a:prstGeom>
              <a:ln w="12700">
                <a:solidFill>
                  <a:schemeClr val="bg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4305560" y="3147849"/>
              <a:ext cx="1107996" cy="1200329"/>
            </a:xfrm>
            <a:prstGeom prst="rect">
              <a:avLst/>
            </a:prstGeom>
          </p:spPr>
          <p:txBody>
            <a:bodyPr wrap="none">
              <a:spAutoFit/>
            </a:bodyPr>
            <a:lstStyle/>
            <a:p>
              <a:r>
                <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爱</a:t>
              </a:r>
              <a:endParaRPr lang="zh-CN" altLang="en-US" sz="7200"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5" name="矩形 24"/>
          <p:cNvSpPr/>
          <p:nvPr/>
        </p:nvSpPr>
        <p:spPr>
          <a:xfrm>
            <a:off x="7223828" y="3292638"/>
            <a:ext cx="4968172" cy="3133930"/>
          </a:xfrm>
          <a:prstGeom prst="rect">
            <a:avLst/>
          </a:prstGeom>
          <a:solidFill>
            <a:srgbClr val="3F9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3699419"/>
            <a:ext cx="5283200" cy="3133930"/>
          </a:xfrm>
          <a:prstGeom prst="rect">
            <a:avLst/>
          </a:prstGeom>
          <a:solidFill>
            <a:srgbClr val="2C8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64457" y="4324075"/>
            <a:ext cx="2298389" cy="1884618"/>
          </a:xfrm>
          <a:prstGeom prst="rect">
            <a:avLst/>
          </a:prstGeom>
        </p:spPr>
        <p:txBody>
          <a:bodyPr wrap="square">
            <a:spAutoFit/>
          </a:bodyPr>
          <a:lstStyle/>
          <a:p>
            <a:pPr indent="457200" algn="just">
              <a:lnSpc>
                <a:spcPct val="150000"/>
              </a:lnSpc>
            </a:pP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德国占领法国后，法国人巴斯德退回母校波恩大学赠与的证书。</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 name="矩形 27"/>
          <p:cNvSpPr/>
          <p:nvPr/>
        </p:nvSpPr>
        <p:spPr>
          <a:xfrm>
            <a:off x="8671143" y="3679722"/>
            <a:ext cx="2814464" cy="2346283"/>
          </a:xfrm>
          <a:prstGeom prst="rect">
            <a:avLst/>
          </a:prstGeom>
        </p:spPr>
        <p:txBody>
          <a:bodyPr wrap="square">
            <a:spAutoFit/>
          </a:bodyPr>
          <a:lstStyle/>
          <a:p>
            <a:pPr indent="457200" algn="just">
              <a:lnSpc>
                <a:spcPct val="150000"/>
              </a:lnSpc>
            </a:pPr>
            <a:r>
              <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“两弹元勋”邓稼先在祖国最需要他的时候，放弃国外优越的物质生活条件，奔赴大西北，从事核物理研究。</a:t>
            </a:r>
            <a:endParaRPr lang="zh-CN" altLang="en-US" sz="2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9" name="组 11"/>
          <p:cNvGrpSpPr/>
          <p:nvPr/>
        </p:nvGrpSpPr>
        <p:grpSpPr>
          <a:xfrm>
            <a:off x="1517460" y="2762081"/>
            <a:ext cx="4350882" cy="578896"/>
            <a:chOff x="4107314" y="1096759"/>
            <a:chExt cx="4350882" cy="578896"/>
          </a:xfrm>
        </p:grpSpPr>
        <p:sp>
          <p:nvSpPr>
            <p:cNvPr id="30" name="矩形 29"/>
            <p:cNvSpPr/>
            <p:nvPr/>
          </p:nvSpPr>
          <p:spPr>
            <a:xfrm>
              <a:off x="4294070" y="1096759"/>
              <a:ext cx="3977371" cy="461665"/>
            </a:xfrm>
            <a:prstGeom prst="rect">
              <a:avLst/>
            </a:prstGeom>
            <a:noFill/>
          </p:spPr>
          <p:txBody>
            <a:bodyPr wrap="square" rtlCol="0">
              <a:spAutoFit/>
            </a:bodyPr>
            <a:lstStyle/>
            <a:p>
              <a:pPr algn="just"/>
              <a:r>
                <a:rPr lang="zh-CN" altLang="en-US" sz="2400" b="1" dirty="0">
                  <a:solidFill>
                    <a:schemeClr val="accent2">
                      <a:lumMod val="75000"/>
                    </a:schemeClr>
                  </a:solidFill>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rPr>
                <a:t>科学无国界 但科学家有祖国</a:t>
              </a:r>
              <a:endParaRPr lang="zh-CN" altLang="en-US" sz="2400" b="1" dirty="0">
                <a:solidFill>
                  <a:schemeClr val="accent2">
                    <a:lumMod val="75000"/>
                  </a:schemeClr>
                </a:solidFill>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endParaRPr>
            </a:p>
          </p:txBody>
        </p:sp>
        <p:cxnSp>
          <p:nvCxnSpPr>
            <p:cNvPr id="31" name="直线连接符 30"/>
            <p:cNvCxnSpPr/>
            <p:nvPr/>
          </p:nvCxnSpPr>
          <p:spPr>
            <a:xfrm>
              <a:off x="4107314" y="1675655"/>
              <a:ext cx="4350882" cy="0"/>
            </a:xfrm>
            <a:prstGeom prst="line">
              <a:avLst/>
            </a:prstGeom>
            <a:ln w="6350">
              <a:gradFill>
                <a:gsLst>
                  <a:gs pos="0">
                    <a:schemeClr val="bg1">
                      <a:alpha val="0"/>
                    </a:schemeClr>
                  </a:gs>
                  <a:gs pos="49000">
                    <a:schemeClr val="bg1">
                      <a:alpha val="8200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983" y="3285898"/>
            <a:ext cx="2445654" cy="3547451"/>
          </a:xfrm>
          <a:prstGeom prst="rect">
            <a:avLst/>
          </a:prstGeom>
          <a:effectLst>
            <a:outerShdw blurRad="50800" dist="38100" dir="2700000" algn="tl" rotWithShape="0">
              <a:prstClr val="black">
                <a:alpha val="40000"/>
              </a:prstClr>
            </a:outerShdw>
          </a:effectLst>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543" y="2762081"/>
            <a:ext cx="2445653" cy="3664488"/>
          </a:xfrm>
          <a:prstGeom prst="rect">
            <a:avLst/>
          </a:prstGeom>
          <a:ln>
            <a:solidFill>
              <a:schemeClr val="bg1"/>
            </a:solid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34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39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44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3" name="矩形 22"/>
          <p:cNvSpPr/>
          <p:nvPr/>
        </p:nvSpPr>
        <p:spPr>
          <a:xfrm>
            <a:off x="5395985" y="3110864"/>
            <a:ext cx="4677534"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539750" algn="just">
              <a:lnSpc>
                <a:spcPct val="150000"/>
              </a:lnSpc>
            </a:pPr>
            <a:r>
              <a:rPr lang="zh-CN" altLang="en-US" sz="2000" dirty="0">
                <a:latin typeface="微软雅黑" panose="020B0503020204020204" pitchFamily="34" charset="-122"/>
                <a:ea typeface="微软雅黑" panose="020B0503020204020204" pitchFamily="34" charset="-122"/>
              </a:rPr>
              <a:t>敬业，是对待生产劳动和人类生存的一种根本价值态度。敬业是一种对待劳动、工作、职业、事业、使命、义务、职责的敬畏态度和负责精神</a:t>
            </a:r>
            <a:r>
              <a:rPr lang="zh-CN" altLang="en-US" sz="2000" dirty="0">
                <a:latin typeface="华文中宋" panose="02010600040101010101" pitchFamily="2" charset="-122"/>
                <a:ea typeface="华文中宋" panose="02010600040101010101" pitchFamily="2" charset="-122"/>
              </a:rPr>
              <a:t>。</a:t>
            </a:r>
            <a:endParaRPr lang="zh-CN" altLang="en-US" sz="2000" dirty="0">
              <a:latin typeface="华文中宋" panose="02010600040101010101" pitchFamily="2" charset="-122"/>
              <a:ea typeface="华文中宋" panose="02010600040101010101" pitchFamily="2" charset="-122"/>
            </a:endParaRPr>
          </a:p>
        </p:txBody>
      </p:sp>
      <p:grpSp>
        <p:nvGrpSpPr>
          <p:cNvPr id="24" name="组合 27"/>
          <p:cNvGrpSpPr/>
          <p:nvPr/>
        </p:nvGrpSpPr>
        <p:grpSpPr>
          <a:xfrm>
            <a:off x="1996317" y="3572529"/>
            <a:ext cx="2369510" cy="1091826"/>
            <a:chOff x="976134" y="1895821"/>
            <a:chExt cx="2475822" cy="1140813"/>
          </a:xfrm>
        </p:grpSpPr>
        <p:grpSp>
          <p:nvGrpSpPr>
            <p:cNvPr id="25" name="组合 28"/>
            <p:cNvGrpSpPr/>
            <p:nvPr/>
          </p:nvGrpSpPr>
          <p:grpSpPr>
            <a:xfrm>
              <a:off x="976134" y="1895822"/>
              <a:ext cx="1074060" cy="1140812"/>
              <a:chOff x="1329854" y="1673313"/>
              <a:chExt cx="643836" cy="683849"/>
            </a:xfrm>
          </p:grpSpPr>
          <p:grpSp>
            <p:nvGrpSpPr>
              <p:cNvPr id="35" name="组合 38"/>
              <p:cNvGrpSpPr/>
              <p:nvPr/>
            </p:nvGrpSpPr>
            <p:grpSpPr>
              <a:xfrm>
                <a:off x="1329854" y="1716980"/>
                <a:ext cx="643836" cy="640182"/>
                <a:chOff x="3757697" y="1786978"/>
                <a:chExt cx="2093594" cy="2081713"/>
              </a:xfrm>
            </p:grpSpPr>
            <p:grpSp>
              <p:nvGrpSpPr>
                <p:cNvPr id="37" name="组合 40"/>
                <p:cNvGrpSpPr/>
                <p:nvPr/>
              </p:nvGrpSpPr>
              <p:grpSpPr>
                <a:xfrm>
                  <a:off x="3757697" y="1786978"/>
                  <a:ext cx="2093594" cy="2081713"/>
                  <a:chOff x="3757697" y="1786978"/>
                  <a:chExt cx="2093594" cy="2081713"/>
                </a:xfrm>
              </p:grpSpPr>
              <p:cxnSp>
                <p:nvCxnSpPr>
                  <p:cNvPr id="39" name="直接连接符 43"/>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44"/>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5"/>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8" name="直接连接符 42"/>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6" name="文本框 35"/>
              <p:cNvSpPr txBox="1"/>
              <p:nvPr/>
            </p:nvSpPr>
            <p:spPr>
              <a:xfrm>
                <a:off x="1338883" y="1673313"/>
                <a:ext cx="597592" cy="636146"/>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敬</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26" name="组合 29"/>
            <p:cNvGrpSpPr/>
            <p:nvPr/>
          </p:nvGrpSpPr>
          <p:grpSpPr>
            <a:xfrm>
              <a:off x="2369691" y="1895821"/>
              <a:ext cx="1082265" cy="1140809"/>
              <a:chOff x="2229074" y="1673313"/>
              <a:chExt cx="648755" cy="683849"/>
            </a:xfrm>
          </p:grpSpPr>
          <p:grpSp>
            <p:nvGrpSpPr>
              <p:cNvPr id="27" name="组合 30"/>
              <p:cNvGrpSpPr/>
              <p:nvPr/>
            </p:nvGrpSpPr>
            <p:grpSpPr>
              <a:xfrm>
                <a:off x="2233993" y="1716980"/>
                <a:ext cx="643836" cy="640182"/>
                <a:chOff x="3757697" y="1786978"/>
                <a:chExt cx="2093594" cy="2081713"/>
              </a:xfrm>
            </p:grpSpPr>
            <p:grpSp>
              <p:nvGrpSpPr>
                <p:cNvPr id="29" name="组合 32"/>
                <p:cNvGrpSpPr/>
                <p:nvPr/>
              </p:nvGrpSpPr>
              <p:grpSpPr>
                <a:xfrm>
                  <a:off x="3757697" y="1786978"/>
                  <a:ext cx="2093594" cy="2081713"/>
                  <a:chOff x="3757697" y="1786978"/>
                  <a:chExt cx="2093594" cy="2081713"/>
                </a:xfrm>
              </p:grpSpPr>
              <p:cxnSp>
                <p:nvCxnSpPr>
                  <p:cNvPr id="31" name="直接连接符 3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0" name="直接连接符 3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8" name="文本框 27"/>
              <p:cNvSpPr txBox="1"/>
              <p:nvPr/>
            </p:nvSpPr>
            <p:spPr>
              <a:xfrm>
                <a:off x="2229074" y="1673313"/>
                <a:ext cx="597592" cy="636148"/>
              </a:xfrm>
              <a:prstGeom prst="rect">
                <a:avLst/>
              </a:prstGeom>
              <a:noFill/>
              <a:ln>
                <a:noFill/>
              </a:ln>
            </p:spPr>
            <p:txBody>
              <a:bodyPr wrap="none" rtlCol="0">
                <a:spAutoFit/>
              </a:bodyPr>
              <a:lstStyle/>
              <a:p>
                <a:r>
                  <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业</a:t>
                </a:r>
                <a:endParaRPr lang="zh-CN" altLang="en-US" sz="6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098" y="2146193"/>
            <a:ext cx="6833258" cy="4538088"/>
          </a:xfrm>
          <a:prstGeom prst="rect">
            <a:avLst/>
          </a:prstGeom>
          <a:effectLst>
            <a:outerShdw blurRad="50800" dist="76200" dir="2700000" algn="tl" rotWithShape="0">
              <a:prstClr val="black">
                <a:alpha val="40000"/>
              </a:prstClr>
            </a:outerShdw>
          </a:effectLst>
        </p:spPr>
      </p:pic>
      <p:grpSp>
        <p:nvGrpSpPr>
          <p:cNvPr id="44" name="组合 22"/>
          <p:cNvGrpSpPr/>
          <p:nvPr/>
        </p:nvGrpSpPr>
        <p:grpSpPr>
          <a:xfrm>
            <a:off x="6067804" y="2012904"/>
            <a:ext cx="6323239" cy="4903561"/>
            <a:chOff x="4814589" y="1420253"/>
            <a:chExt cx="7037887" cy="4980547"/>
          </a:xfrm>
          <a:solidFill>
            <a:schemeClr val="accent2">
              <a:lumMod val="60000"/>
              <a:lumOff val="40000"/>
            </a:schemeClr>
          </a:solidFill>
        </p:grpSpPr>
        <p:sp>
          <p:nvSpPr>
            <p:cNvPr id="45" name="矩形 44"/>
            <p:cNvSpPr/>
            <p:nvPr/>
          </p:nvSpPr>
          <p:spPr>
            <a:xfrm>
              <a:off x="5080806" y="1420253"/>
              <a:ext cx="6771670" cy="47033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4814589" y="1772104"/>
              <a:ext cx="6771670" cy="4628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7" name="矩形 46"/>
          <p:cNvSpPr/>
          <p:nvPr/>
        </p:nvSpPr>
        <p:spPr>
          <a:xfrm>
            <a:off x="6771347" y="3572529"/>
            <a:ext cx="4677534" cy="1938992"/>
          </a:xfrm>
          <a:prstGeom prst="rect">
            <a:avLst/>
          </a:prstGeom>
        </p:spPr>
        <p:txBody>
          <a:bodyPr wrap="square">
            <a:spAutoFit/>
          </a:bodyPr>
          <a:lstStyle/>
          <a:p>
            <a:pPr indent="539750" algn="just">
              <a:lnSpc>
                <a:spcPct val="150000"/>
              </a:lnSpc>
            </a:pPr>
            <a:r>
              <a:rPr lang="zh-CN" altLang="en-US" sz="2000" dirty="0">
                <a:solidFill>
                  <a:schemeClr val="bg1"/>
                </a:solidFill>
                <a:effectLst>
                  <a:outerShdw blurRad="50800" dist="76200" dir="2700000" algn="tl" rotWithShape="0">
                    <a:prstClr val="black">
                      <a:alpha val="40000"/>
                    </a:prstClr>
                  </a:outerShdw>
                </a:effectLst>
                <a:latin typeface="微软雅黑" panose="020B0503020204020204" pitchFamily="34" charset="-122"/>
                <a:ea typeface="微软雅黑" panose="020B0503020204020204" pitchFamily="34" charset="-122"/>
              </a:rPr>
              <a:t>敬业，是对待生产劳动和人类生存的一种根本价值态度。敬业是一种对待劳动、工作、职业、事业、使命、义务、职责的敬畏态度和负责精神</a:t>
            </a:r>
            <a:r>
              <a:rPr lang="zh-CN" altLang="en-US" sz="2000" dirty="0">
                <a:solidFill>
                  <a:schemeClr val="bg1"/>
                </a:solidFill>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rPr>
              <a:t>。</a:t>
            </a:r>
            <a:endParaRPr lang="zh-CN" altLang="en-US" sz="2000" dirty="0">
              <a:solidFill>
                <a:schemeClr val="bg1"/>
              </a:solidFill>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endParaRPr>
          </a:p>
        </p:txBody>
      </p:sp>
      <p:grpSp>
        <p:nvGrpSpPr>
          <p:cNvPr id="48" name="组合 27"/>
          <p:cNvGrpSpPr/>
          <p:nvPr/>
        </p:nvGrpSpPr>
        <p:grpSpPr>
          <a:xfrm>
            <a:off x="7681711" y="2197965"/>
            <a:ext cx="2369510" cy="1091826"/>
            <a:chOff x="976134" y="1895821"/>
            <a:chExt cx="2475822" cy="1140813"/>
          </a:xfrm>
        </p:grpSpPr>
        <p:grpSp>
          <p:nvGrpSpPr>
            <p:cNvPr id="49" name="组合 28"/>
            <p:cNvGrpSpPr/>
            <p:nvPr/>
          </p:nvGrpSpPr>
          <p:grpSpPr>
            <a:xfrm>
              <a:off x="976134" y="1895822"/>
              <a:ext cx="1074060" cy="1140812"/>
              <a:chOff x="1329854" y="1673313"/>
              <a:chExt cx="643836" cy="683849"/>
            </a:xfrm>
          </p:grpSpPr>
          <p:grpSp>
            <p:nvGrpSpPr>
              <p:cNvPr id="59" name="组合 38"/>
              <p:cNvGrpSpPr/>
              <p:nvPr/>
            </p:nvGrpSpPr>
            <p:grpSpPr>
              <a:xfrm>
                <a:off x="1329854" y="1716980"/>
                <a:ext cx="643836" cy="640182"/>
                <a:chOff x="3757697" y="1786978"/>
                <a:chExt cx="2093594" cy="2081713"/>
              </a:xfrm>
            </p:grpSpPr>
            <p:grpSp>
              <p:nvGrpSpPr>
                <p:cNvPr id="61" name="组合 40"/>
                <p:cNvGrpSpPr/>
                <p:nvPr/>
              </p:nvGrpSpPr>
              <p:grpSpPr>
                <a:xfrm>
                  <a:off x="3757697" y="1786978"/>
                  <a:ext cx="2093594" cy="2081713"/>
                  <a:chOff x="3757697" y="1786978"/>
                  <a:chExt cx="2093594" cy="2081713"/>
                </a:xfrm>
              </p:grpSpPr>
              <p:cxnSp>
                <p:nvCxnSpPr>
                  <p:cNvPr id="63" name="直接连接符 43"/>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44"/>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接连接符 45"/>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62" name="直接连接符 42"/>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0" name="文本框 59"/>
              <p:cNvSpPr txBox="1"/>
              <p:nvPr/>
            </p:nvSpPr>
            <p:spPr>
              <a:xfrm>
                <a:off x="1338883" y="1673313"/>
                <a:ext cx="597592" cy="636146"/>
              </a:xfrm>
              <a:prstGeom prst="rect">
                <a:avLst/>
              </a:prstGeom>
              <a:noFill/>
              <a:ln>
                <a:noFill/>
              </a:ln>
            </p:spPr>
            <p:txBody>
              <a:bodyPr wrap="none" rtlCol="0">
                <a:spAutoFit/>
              </a:bodyPr>
              <a:lstStyle/>
              <a:p>
                <a:r>
                  <a:rPr lang="zh-CN" altLang="en-US" sz="6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敬</a:t>
                </a:r>
                <a:endParaRPr lang="zh-CN" altLang="en-US" sz="6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nvGrpSpPr>
            <p:cNvPr id="50" name="组合 29"/>
            <p:cNvGrpSpPr/>
            <p:nvPr/>
          </p:nvGrpSpPr>
          <p:grpSpPr>
            <a:xfrm>
              <a:off x="2369691" y="1895821"/>
              <a:ext cx="1082265" cy="1140809"/>
              <a:chOff x="2229074" y="1673313"/>
              <a:chExt cx="648755" cy="683849"/>
            </a:xfrm>
          </p:grpSpPr>
          <p:grpSp>
            <p:nvGrpSpPr>
              <p:cNvPr id="51" name="组合 30"/>
              <p:cNvGrpSpPr/>
              <p:nvPr/>
            </p:nvGrpSpPr>
            <p:grpSpPr>
              <a:xfrm>
                <a:off x="2233993" y="1716980"/>
                <a:ext cx="643836" cy="640182"/>
                <a:chOff x="3757697" y="1786978"/>
                <a:chExt cx="2093594" cy="2081713"/>
              </a:xfrm>
            </p:grpSpPr>
            <p:grpSp>
              <p:nvGrpSpPr>
                <p:cNvPr id="53" name="组合 32"/>
                <p:cNvGrpSpPr/>
                <p:nvPr/>
              </p:nvGrpSpPr>
              <p:grpSpPr>
                <a:xfrm>
                  <a:off x="3757697" y="1786978"/>
                  <a:ext cx="2093594" cy="2081713"/>
                  <a:chOff x="3757697" y="1786978"/>
                  <a:chExt cx="2093594" cy="2081713"/>
                </a:xfrm>
              </p:grpSpPr>
              <p:cxnSp>
                <p:nvCxnSpPr>
                  <p:cNvPr id="55" name="直接连接符 34"/>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35"/>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接连接符 36"/>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54" name="直接连接符 33"/>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2229074" y="1673313"/>
                <a:ext cx="597592" cy="636148"/>
              </a:xfrm>
              <a:prstGeom prst="rect">
                <a:avLst/>
              </a:prstGeom>
              <a:noFill/>
              <a:ln>
                <a:noFill/>
              </a:ln>
            </p:spPr>
            <p:txBody>
              <a:bodyPr wrap="none" rtlCol="0">
                <a:spAutoFit/>
              </a:bodyPr>
              <a:lstStyle/>
              <a:p>
                <a:r>
                  <a:rPr lang="zh-CN" altLang="en-US" sz="6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业</a:t>
                </a:r>
                <a:endParaRPr lang="zh-CN" altLang="en-US" sz="6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10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9" name="圆角矩形 12"/>
          <p:cNvSpPr/>
          <p:nvPr/>
        </p:nvSpPr>
        <p:spPr bwMode="auto">
          <a:xfrm>
            <a:off x="1858349" y="2021720"/>
            <a:ext cx="2017939" cy="1107504"/>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algn="ctr" defTabSz="457200" eaLnBrk="0" fontAlgn="auto" hangingPunct="0">
              <a:spcBef>
                <a:spcPts val="0"/>
              </a:spcBef>
              <a:spcAft>
                <a:spcPts val="0"/>
              </a:spcAft>
              <a:defRPr/>
            </a:pPr>
            <a:r>
              <a:rPr lang="zh-CN" altLang="en-US" sz="2400" b="1" kern="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anose="020B0503020204020204" pitchFamily="34" charset="-122"/>
                <a:sym typeface="+mn-ea"/>
              </a:rPr>
              <a:t>敬业</a:t>
            </a:r>
            <a:r>
              <a:rPr lang="en-US" altLang="zh-CN" sz="2400" b="1" kern="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anose="020B0503020204020204" pitchFamily="34" charset="-122"/>
                <a:sym typeface="+mn-ea"/>
              </a:rPr>
              <a:t>~</a:t>
            </a:r>
            <a:r>
              <a:rPr lang="zh-CN" altLang="en-US" sz="2400" b="1" kern="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anose="020B0503020204020204" pitchFamily="34" charset="-122"/>
                <a:sym typeface="+mn-ea"/>
              </a:rPr>
              <a:t>榜样</a:t>
            </a:r>
            <a:endParaRPr lang="zh-CN" altLang="en-US" sz="2400" b="1" kern="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anose="020B0503020204020204" pitchFamily="34" charset="-122"/>
              <a:sym typeface="+mn-ea"/>
            </a:endParaRPr>
          </a:p>
        </p:txBody>
      </p:sp>
      <p:pic>
        <p:nvPicPr>
          <p:cNvPr id="2" name="图片 1"/>
          <p:cNvPicPr>
            <a:picLocks noChangeAspect="1"/>
          </p:cNvPicPr>
          <p:nvPr/>
        </p:nvPicPr>
        <p:blipFill>
          <a:blip r:embed="rId3"/>
          <a:stretch>
            <a:fillRect/>
          </a:stretch>
        </p:blipFill>
        <p:spPr>
          <a:xfrm>
            <a:off x="5242560" y="1847215"/>
            <a:ext cx="6096000" cy="4152900"/>
          </a:xfrm>
          <a:prstGeom prst="rect">
            <a:avLst/>
          </a:prstGeom>
        </p:spPr>
      </p:pic>
      <p:pic>
        <p:nvPicPr>
          <p:cNvPr id="3" name="图片 2"/>
          <p:cNvPicPr>
            <a:picLocks noChangeAspect="1"/>
          </p:cNvPicPr>
          <p:nvPr/>
        </p:nvPicPr>
        <p:blipFill>
          <a:blip r:embed="rId4"/>
          <a:srcRect t="56782"/>
          <a:stretch>
            <a:fillRect/>
          </a:stretch>
        </p:blipFill>
        <p:spPr>
          <a:xfrm>
            <a:off x="1172845" y="3722370"/>
            <a:ext cx="3712210" cy="2324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3" name="矩形 22"/>
          <p:cNvSpPr/>
          <p:nvPr/>
        </p:nvSpPr>
        <p:spPr>
          <a:xfrm>
            <a:off x="5233644" y="2987125"/>
            <a:ext cx="5819361" cy="1938992"/>
          </a:xfrm>
          <a:prstGeom prst="rect">
            <a:avLst/>
          </a:prstGeom>
        </p:spPr>
        <p:txBody>
          <a:bodyPr wrap="square">
            <a:spAutoFit/>
          </a:bodyPr>
          <a:lstStyle/>
          <a:p>
            <a:pPr indent="539750" algn="just">
              <a:lnSpc>
                <a:spcPct val="150000"/>
              </a:lnSpc>
            </a:pPr>
            <a:r>
              <a:rPr lang="zh-CN" altLang="en-US" sz="2000" b="1"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rPr>
              <a:t>诚信是人类社会普遍的价值要求，是个人立身处世的基本规范，是社会存续和发展的重要基石。</a:t>
            </a:r>
            <a:endParaRPr lang="zh-CN" altLang="en-US" sz="2000" b="1"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endParaRPr>
          </a:p>
          <a:p>
            <a:pPr indent="539750" algn="just">
              <a:lnSpc>
                <a:spcPct val="150000"/>
              </a:lnSpc>
            </a:pPr>
            <a:r>
              <a:rPr lang="zh-CN" altLang="en-US" sz="2000" b="1"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rPr>
              <a:t>社会主义核心价值观倡导的诚信，就是以诚待人、以信取人，说老实话、办老实事、做老实人。</a:t>
            </a:r>
            <a:endParaRPr lang="zh-CN" altLang="en-US" sz="2000" b="1"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24" name="组 3"/>
          <p:cNvGrpSpPr/>
          <p:nvPr/>
        </p:nvGrpSpPr>
        <p:grpSpPr>
          <a:xfrm>
            <a:off x="1448121" y="3294901"/>
            <a:ext cx="2791450" cy="1323439"/>
            <a:chOff x="1191696" y="2276939"/>
            <a:chExt cx="2791450" cy="1323439"/>
          </a:xfrm>
        </p:grpSpPr>
        <p:grpSp>
          <p:nvGrpSpPr>
            <p:cNvPr id="25" name="组合 32"/>
            <p:cNvGrpSpPr/>
            <p:nvPr/>
          </p:nvGrpSpPr>
          <p:grpSpPr>
            <a:xfrm>
              <a:off x="2759039" y="2394725"/>
              <a:ext cx="1191564" cy="1184801"/>
              <a:chOff x="3757697" y="1786978"/>
              <a:chExt cx="2093594" cy="2081713"/>
            </a:xfrm>
          </p:grpSpPr>
          <p:grpSp>
            <p:nvGrpSpPr>
              <p:cNvPr id="35" name="组合 34"/>
              <p:cNvGrpSpPr/>
              <p:nvPr/>
            </p:nvGrpSpPr>
            <p:grpSpPr>
              <a:xfrm>
                <a:off x="3757697" y="1786978"/>
                <a:ext cx="2093594" cy="2081713"/>
                <a:chOff x="3757697" y="1786978"/>
                <a:chExt cx="2093594" cy="2081713"/>
              </a:xfrm>
            </p:grpSpPr>
            <p:cxnSp>
              <p:nvCxnSpPr>
                <p:cNvPr id="37" name="直接连接符 36"/>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6" name="直接连接符 35"/>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2772558" y="2276939"/>
              <a:ext cx="1210588" cy="1323439"/>
            </a:xfrm>
            <a:prstGeom prst="rect">
              <a:avLst/>
            </a:prstGeom>
            <a:ln>
              <a:noFill/>
            </a:ln>
          </p:spPr>
          <p:txBody>
            <a:bodyPr wrap="none">
              <a:spAutoFit/>
            </a:bodyPr>
            <a:lstStyle/>
            <a:p>
              <a:r>
                <a:rPr lang="zh-CN" altLang="en-US" sz="8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信</a:t>
              </a:r>
              <a:endParaRPr lang="zh-CN" altLang="en-US" sz="8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27" name="组合 32"/>
            <p:cNvGrpSpPr/>
            <p:nvPr/>
          </p:nvGrpSpPr>
          <p:grpSpPr>
            <a:xfrm>
              <a:off x="1191696" y="2394725"/>
              <a:ext cx="1191564" cy="1184801"/>
              <a:chOff x="3757697" y="1786978"/>
              <a:chExt cx="2093594" cy="2081713"/>
            </a:xfrm>
          </p:grpSpPr>
          <p:grpSp>
            <p:nvGrpSpPr>
              <p:cNvPr id="29" name="组合 34"/>
              <p:cNvGrpSpPr/>
              <p:nvPr/>
            </p:nvGrpSpPr>
            <p:grpSpPr>
              <a:xfrm>
                <a:off x="3757697" y="1786978"/>
                <a:ext cx="2093594" cy="2081713"/>
                <a:chOff x="3757697" y="1786978"/>
                <a:chExt cx="2093594" cy="2081713"/>
              </a:xfrm>
            </p:grpSpPr>
            <p:cxnSp>
              <p:nvCxnSpPr>
                <p:cNvPr id="31" name="直接连接符 36"/>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7"/>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0" name="直接连接符 35"/>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1205215" y="2276939"/>
              <a:ext cx="1210588" cy="1323439"/>
            </a:xfrm>
            <a:prstGeom prst="rect">
              <a:avLst/>
            </a:prstGeom>
            <a:ln>
              <a:noFill/>
            </a:ln>
          </p:spPr>
          <p:txBody>
            <a:bodyPr wrap="none">
              <a:spAutoFit/>
            </a:bodyPr>
            <a:lstStyle/>
            <a:p>
              <a:r>
                <a:rPr lang="zh-CN" altLang="en-US" sz="8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诚</a:t>
              </a:r>
              <a:endParaRPr lang="zh-CN" altLang="en-US" sz="8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
        <p:nvSpPr>
          <p:cNvPr id="5" name="椭圆 4"/>
          <p:cNvSpPr/>
          <p:nvPr/>
        </p:nvSpPr>
        <p:spPr>
          <a:xfrm>
            <a:off x="344170" y="1595755"/>
            <a:ext cx="492760" cy="46482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cs typeface="+mn-ea"/>
                <a:sym typeface="+mn-lt"/>
              </a:rPr>
              <a:t>1</a:t>
            </a:r>
            <a:endParaRPr kumimoji="0" lang="en-US" altLang="zh-CN" sz="2000" b="1" i="0" u="none" strike="noStrike" kern="1200" cap="none" spc="0" normalizeH="0" baseline="0" noProof="0" dirty="0">
              <a:ln>
                <a:noFill/>
              </a:ln>
              <a:solidFill>
                <a:schemeClr val="bg1"/>
              </a:solidFill>
              <a:effectLst/>
              <a:uLnTx/>
              <a:uFillTx/>
              <a:cs typeface="+mn-ea"/>
              <a:sym typeface="+mn-lt"/>
            </a:endParaRPr>
          </a:p>
        </p:txBody>
      </p:sp>
      <p:sp>
        <p:nvSpPr>
          <p:cNvPr id="7" name="矩形 6"/>
          <p:cNvSpPr/>
          <p:nvPr/>
        </p:nvSpPr>
        <p:spPr>
          <a:xfrm>
            <a:off x="1084580" y="1538605"/>
            <a:ext cx="12461875" cy="521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cs typeface="+mn-ea"/>
                <a:sym typeface="+mn-lt"/>
              </a:rPr>
              <a:t>价值观反映着特定的时代精神</a:t>
            </a:r>
            <a:endParaRPr kumimoji="0" lang="zh-CN" altLang="en-US" sz="2800" b="0" i="0" u="none" strike="noStrike" kern="1200" cap="none" spc="0" normalizeH="0" baseline="0" noProof="0" dirty="0">
              <a:ln>
                <a:noFill/>
              </a:ln>
              <a:solidFill>
                <a:srgbClr val="C00000"/>
              </a:solidFill>
              <a:effectLst/>
              <a:uLnTx/>
              <a:uFillTx/>
              <a:cs typeface="+mn-ea"/>
              <a:sym typeface="+mn-lt"/>
            </a:endParaRPr>
          </a:p>
        </p:txBody>
      </p:sp>
      <p:sp>
        <p:nvSpPr>
          <p:cNvPr id="159" name="Freeform 815"/>
          <p:cNvSpPr>
            <a:spLocks noEditPoints="1"/>
          </p:cNvSpPr>
          <p:nvPr/>
        </p:nvSpPr>
        <p:spPr bwMode="auto">
          <a:xfrm>
            <a:off x="344170" y="2060575"/>
            <a:ext cx="6353810" cy="3898265"/>
          </a:xfrm>
          <a:custGeom>
            <a:avLst/>
            <a:gdLst>
              <a:gd name="T0" fmla="*/ 505 w 513"/>
              <a:gd name="T1" fmla="*/ 50 h 371"/>
              <a:gd name="T2" fmla="*/ 479 w 513"/>
              <a:gd name="T3" fmla="*/ 50 h 371"/>
              <a:gd name="T4" fmla="*/ 479 w 513"/>
              <a:gd name="T5" fmla="*/ 7 h 371"/>
              <a:gd name="T6" fmla="*/ 476 w 513"/>
              <a:gd name="T7" fmla="*/ 2 h 371"/>
              <a:gd name="T8" fmla="*/ 471 w 513"/>
              <a:gd name="T9" fmla="*/ 0 h 371"/>
              <a:gd name="T10" fmla="*/ 460 w 513"/>
              <a:gd name="T11" fmla="*/ 0 h 371"/>
              <a:gd name="T12" fmla="*/ 256 w 513"/>
              <a:gd name="T13" fmla="*/ 52 h 371"/>
              <a:gd name="T14" fmla="*/ 52 w 513"/>
              <a:gd name="T15" fmla="*/ 0 h 371"/>
              <a:gd name="T16" fmla="*/ 42 w 513"/>
              <a:gd name="T17" fmla="*/ 0 h 371"/>
              <a:gd name="T18" fmla="*/ 36 w 513"/>
              <a:gd name="T19" fmla="*/ 2 h 371"/>
              <a:gd name="T20" fmla="*/ 34 w 513"/>
              <a:gd name="T21" fmla="*/ 7 h 371"/>
              <a:gd name="T22" fmla="*/ 34 w 513"/>
              <a:gd name="T23" fmla="*/ 50 h 371"/>
              <a:gd name="T24" fmla="*/ 7 w 513"/>
              <a:gd name="T25" fmla="*/ 50 h 371"/>
              <a:gd name="T26" fmla="*/ 0 w 513"/>
              <a:gd name="T27" fmla="*/ 57 h 371"/>
              <a:gd name="T28" fmla="*/ 0 w 513"/>
              <a:gd name="T29" fmla="*/ 346 h 371"/>
              <a:gd name="T30" fmla="*/ 7 w 513"/>
              <a:gd name="T31" fmla="*/ 354 h 371"/>
              <a:gd name="T32" fmla="*/ 215 w 513"/>
              <a:gd name="T33" fmla="*/ 354 h 371"/>
              <a:gd name="T34" fmla="*/ 256 w 513"/>
              <a:gd name="T35" fmla="*/ 371 h 371"/>
              <a:gd name="T36" fmla="*/ 298 w 513"/>
              <a:gd name="T37" fmla="*/ 354 h 371"/>
              <a:gd name="T38" fmla="*/ 505 w 513"/>
              <a:gd name="T39" fmla="*/ 354 h 371"/>
              <a:gd name="T40" fmla="*/ 513 w 513"/>
              <a:gd name="T41" fmla="*/ 346 h 371"/>
              <a:gd name="T42" fmla="*/ 513 w 513"/>
              <a:gd name="T43" fmla="*/ 57 h 371"/>
              <a:gd name="T44" fmla="*/ 505 w 513"/>
              <a:gd name="T45" fmla="*/ 50 h 371"/>
              <a:gd name="T46" fmla="*/ 461 w 513"/>
              <a:gd name="T47" fmla="*/ 16 h 371"/>
              <a:gd name="T48" fmla="*/ 463 w 513"/>
              <a:gd name="T49" fmla="*/ 16 h 371"/>
              <a:gd name="T50" fmla="*/ 463 w 513"/>
              <a:gd name="T51" fmla="*/ 57 h 371"/>
              <a:gd name="T52" fmla="*/ 463 w 513"/>
              <a:gd name="T53" fmla="*/ 269 h 371"/>
              <a:gd name="T54" fmla="*/ 460 w 513"/>
              <a:gd name="T55" fmla="*/ 269 h 371"/>
              <a:gd name="T56" fmla="*/ 264 w 513"/>
              <a:gd name="T57" fmla="*/ 315 h 371"/>
              <a:gd name="T58" fmla="*/ 264 w 513"/>
              <a:gd name="T59" fmla="*/ 65 h 371"/>
              <a:gd name="T60" fmla="*/ 461 w 513"/>
              <a:gd name="T61" fmla="*/ 16 h 371"/>
              <a:gd name="T62" fmla="*/ 49 w 513"/>
              <a:gd name="T63" fmla="*/ 16 h 371"/>
              <a:gd name="T64" fmla="*/ 51 w 513"/>
              <a:gd name="T65" fmla="*/ 16 h 371"/>
              <a:gd name="T66" fmla="*/ 249 w 513"/>
              <a:gd name="T67" fmla="*/ 65 h 371"/>
              <a:gd name="T68" fmla="*/ 249 w 513"/>
              <a:gd name="T69" fmla="*/ 315 h 371"/>
              <a:gd name="T70" fmla="*/ 52 w 513"/>
              <a:gd name="T71" fmla="*/ 269 h 371"/>
              <a:gd name="T72" fmla="*/ 49 w 513"/>
              <a:gd name="T73" fmla="*/ 269 h 371"/>
              <a:gd name="T74" fmla="*/ 49 w 513"/>
              <a:gd name="T75" fmla="*/ 57 h 371"/>
              <a:gd name="T76" fmla="*/ 49 w 513"/>
              <a:gd name="T77" fmla="*/ 16 h 371"/>
              <a:gd name="T78" fmla="*/ 497 w 513"/>
              <a:gd name="T79" fmla="*/ 338 h 371"/>
              <a:gd name="T80" fmla="*/ 293 w 513"/>
              <a:gd name="T81" fmla="*/ 338 h 371"/>
              <a:gd name="T82" fmla="*/ 287 w 513"/>
              <a:gd name="T83" fmla="*/ 342 h 371"/>
              <a:gd name="T84" fmla="*/ 256 w 513"/>
              <a:gd name="T85" fmla="*/ 356 h 371"/>
              <a:gd name="T86" fmla="*/ 226 w 513"/>
              <a:gd name="T87" fmla="*/ 342 h 371"/>
              <a:gd name="T88" fmla="*/ 219 w 513"/>
              <a:gd name="T89" fmla="*/ 338 h 371"/>
              <a:gd name="T90" fmla="*/ 15 w 513"/>
              <a:gd name="T91" fmla="*/ 338 h 371"/>
              <a:gd name="T92" fmla="*/ 15 w 513"/>
              <a:gd name="T93" fmla="*/ 65 h 371"/>
              <a:gd name="T94" fmla="*/ 34 w 513"/>
              <a:gd name="T95" fmla="*/ 65 h 371"/>
              <a:gd name="T96" fmla="*/ 34 w 513"/>
              <a:gd name="T97" fmla="*/ 276 h 371"/>
              <a:gd name="T98" fmla="*/ 41 w 513"/>
              <a:gd name="T99" fmla="*/ 284 h 371"/>
              <a:gd name="T100" fmla="*/ 51 w 513"/>
              <a:gd name="T101" fmla="*/ 284 h 371"/>
              <a:gd name="T102" fmla="*/ 252 w 513"/>
              <a:gd name="T103" fmla="*/ 336 h 371"/>
              <a:gd name="T104" fmla="*/ 256 w 513"/>
              <a:gd name="T105" fmla="*/ 337 h 371"/>
              <a:gd name="T106" fmla="*/ 261 w 513"/>
              <a:gd name="T107" fmla="*/ 336 h 371"/>
              <a:gd name="T108" fmla="*/ 461 w 513"/>
              <a:gd name="T109" fmla="*/ 284 h 371"/>
              <a:gd name="T110" fmla="*/ 472 w 513"/>
              <a:gd name="T111" fmla="*/ 284 h 371"/>
              <a:gd name="T112" fmla="*/ 479 w 513"/>
              <a:gd name="T113" fmla="*/ 276 h 371"/>
              <a:gd name="T114" fmla="*/ 479 w 513"/>
              <a:gd name="T115" fmla="*/ 65 h 371"/>
              <a:gd name="T116" fmla="*/ 497 w 513"/>
              <a:gd name="T117" fmla="*/ 65 h 371"/>
              <a:gd name="T118" fmla="*/ 497 w 513"/>
              <a:gd name="T119" fmla="*/ 33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3" h="371">
                <a:moveTo>
                  <a:pt x="505" y="50"/>
                </a:moveTo>
                <a:cubicBezTo>
                  <a:pt x="479" y="50"/>
                  <a:pt x="479" y="50"/>
                  <a:pt x="479" y="50"/>
                </a:cubicBezTo>
                <a:cubicBezTo>
                  <a:pt x="479" y="7"/>
                  <a:pt x="479" y="7"/>
                  <a:pt x="479" y="7"/>
                </a:cubicBezTo>
                <a:cubicBezTo>
                  <a:pt x="479" y="5"/>
                  <a:pt x="478" y="3"/>
                  <a:pt x="476" y="2"/>
                </a:cubicBezTo>
                <a:cubicBezTo>
                  <a:pt x="475" y="0"/>
                  <a:pt x="473" y="0"/>
                  <a:pt x="471" y="0"/>
                </a:cubicBezTo>
                <a:cubicBezTo>
                  <a:pt x="467" y="0"/>
                  <a:pt x="464" y="0"/>
                  <a:pt x="460" y="0"/>
                </a:cubicBezTo>
                <a:cubicBezTo>
                  <a:pt x="406" y="4"/>
                  <a:pt x="317" y="9"/>
                  <a:pt x="256" y="52"/>
                </a:cubicBezTo>
                <a:cubicBezTo>
                  <a:pt x="196" y="9"/>
                  <a:pt x="106" y="4"/>
                  <a:pt x="52" y="0"/>
                </a:cubicBezTo>
                <a:cubicBezTo>
                  <a:pt x="49" y="0"/>
                  <a:pt x="45" y="0"/>
                  <a:pt x="42" y="0"/>
                </a:cubicBezTo>
                <a:cubicBezTo>
                  <a:pt x="40" y="0"/>
                  <a:pt x="38" y="0"/>
                  <a:pt x="36" y="2"/>
                </a:cubicBezTo>
                <a:cubicBezTo>
                  <a:pt x="35" y="3"/>
                  <a:pt x="34" y="5"/>
                  <a:pt x="34" y="7"/>
                </a:cubicBezTo>
                <a:cubicBezTo>
                  <a:pt x="34" y="50"/>
                  <a:pt x="34" y="50"/>
                  <a:pt x="34" y="50"/>
                </a:cubicBezTo>
                <a:cubicBezTo>
                  <a:pt x="7" y="50"/>
                  <a:pt x="7" y="50"/>
                  <a:pt x="7" y="50"/>
                </a:cubicBezTo>
                <a:cubicBezTo>
                  <a:pt x="3" y="50"/>
                  <a:pt x="0" y="53"/>
                  <a:pt x="0" y="57"/>
                </a:cubicBezTo>
                <a:cubicBezTo>
                  <a:pt x="0" y="346"/>
                  <a:pt x="0" y="346"/>
                  <a:pt x="0" y="346"/>
                </a:cubicBezTo>
                <a:cubicBezTo>
                  <a:pt x="0" y="350"/>
                  <a:pt x="3" y="354"/>
                  <a:pt x="7" y="354"/>
                </a:cubicBezTo>
                <a:cubicBezTo>
                  <a:pt x="215" y="354"/>
                  <a:pt x="215" y="354"/>
                  <a:pt x="215" y="354"/>
                </a:cubicBezTo>
                <a:cubicBezTo>
                  <a:pt x="223" y="366"/>
                  <a:pt x="236" y="371"/>
                  <a:pt x="256" y="371"/>
                </a:cubicBezTo>
                <a:cubicBezTo>
                  <a:pt x="276" y="371"/>
                  <a:pt x="290" y="366"/>
                  <a:pt x="298" y="354"/>
                </a:cubicBezTo>
                <a:cubicBezTo>
                  <a:pt x="505" y="354"/>
                  <a:pt x="505" y="354"/>
                  <a:pt x="505" y="354"/>
                </a:cubicBezTo>
                <a:cubicBezTo>
                  <a:pt x="509" y="354"/>
                  <a:pt x="513" y="350"/>
                  <a:pt x="513" y="346"/>
                </a:cubicBezTo>
                <a:cubicBezTo>
                  <a:pt x="513" y="57"/>
                  <a:pt x="513" y="57"/>
                  <a:pt x="513" y="57"/>
                </a:cubicBezTo>
                <a:cubicBezTo>
                  <a:pt x="513" y="53"/>
                  <a:pt x="509" y="50"/>
                  <a:pt x="505" y="50"/>
                </a:cubicBezTo>
                <a:close/>
                <a:moveTo>
                  <a:pt x="461" y="16"/>
                </a:moveTo>
                <a:cubicBezTo>
                  <a:pt x="462" y="16"/>
                  <a:pt x="463" y="16"/>
                  <a:pt x="463" y="16"/>
                </a:cubicBezTo>
                <a:cubicBezTo>
                  <a:pt x="463" y="57"/>
                  <a:pt x="463" y="57"/>
                  <a:pt x="463" y="57"/>
                </a:cubicBezTo>
                <a:cubicBezTo>
                  <a:pt x="463" y="269"/>
                  <a:pt x="463" y="269"/>
                  <a:pt x="463" y="269"/>
                </a:cubicBezTo>
                <a:cubicBezTo>
                  <a:pt x="462" y="269"/>
                  <a:pt x="461" y="269"/>
                  <a:pt x="460" y="269"/>
                </a:cubicBezTo>
                <a:cubicBezTo>
                  <a:pt x="408" y="272"/>
                  <a:pt x="324" y="277"/>
                  <a:pt x="264" y="315"/>
                </a:cubicBezTo>
                <a:cubicBezTo>
                  <a:pt x="264" y="65"/>
                  <a:pt x="264" y="65"/>
                  <a:pt x="264" y="65"/>
                </a:cubicBezTo>
                <a:cubicBezTo>
                  <a:pt x="321" y="24"/>
                  <a:pt x="408" y="19"/>
                  <a:pt x="461" y="16"/>
                </a:cubicBezTo>
                <a:close/>
                <a:moveTo>
                  <a:pt x="49" y="16"/>
                </a:moveTo>
                <a:cubicBezTo>
                  <a:pt x="50" y="16"/>
                  <a:pt x="51" y="16"/>
                  <a:pt x="51" y="16"/>
                </a:cubicBezTo>
                <a:cubicBezTo>
                  <a:pt x="104" y="19"/>
                  <a:pt x="192" y="24"/>
                  <a:pt x="249" y="65"/>
                </a:cubicBezTo>
                <a:cubicBezTo>
                  <a:pt x="249" y="315"/>
                  <a:pt x="249" y="315"/>
                  <a:pt x="249" y="315"/>
                </a:cubicBezTo>
                <a:cubicBezTo>
                  <a:pt x="189" y="277"/>
                  <a:pt x="104" y="272"/>
                  <a:pt x="52" y="269"/>
                </a:cubicBezTo>
                <a:cubicBezTo>
                  <a:pt x="51" y="269"/>
                  <a:pt x="50" y="269"/>
                  <a:pt x="49" y="269"/>
                </a:cubicBezTo>
                <a:cubicBezTo>
                  <a:pt x="49" y="57"/>
                  <a:pt x="49" y="57"/>
                  <a:pt x="49" y="57"/>
                </a:cubicBezTo>
                <a:lnTo>
                  <a:pt x="49" y="16"/>
                </a:lnTo>
                <a:close/>
                <a:moveTo>
                  <a:pt x="497" y="338"/>
                </a:moveTo>
                <a:cubicBezTo>
                  <a:pt x="293" y="338"/>
                  <a:pt x="293" y="338"/>
                  <a:pt x="293" y="338"/>
                </a:cubicBezTo>
                <a:cubicBezTo>
                  <a:pt x="291" y="338"/>
                  <a:pt x="288" y="340"/>
                  <a:pt x="287" y="342"/>
                </a:cubicBezTo>
                <a:cubicBezTo>
                  <a:pt x="283" y="349"/>
                  <a:pt x="277" y="356"/>
                  <a:pt x="256" y="356"/>
                </a:cubicBezTo>
                <a:cubicBezTo>
                  <a:pt x="236" y="356"/>
                  <a:pt x="230" y="349"/>
                  <a:pt x="226" y="342"/>
                </a:cubicBezTo>
                <a:cubicBezTo>
                  <a:pt x="225" y="340"/>
                  <a:pt x="222" y="338"/>
                  <a:pt x="219" y="338"/>
                </a:cubicBezTo>
                <a:cubicBezTo>
                  <a:pt x="15" y="338"/>
                  <a:pt x="15" y="338"/>
                  <a:pt x="15" y="338"/>
                </a:cubicBezTo>
                <a:cubicBezTo>
                  <a:pt x="15" y="65"/>
                  <a:pt x="15" y="65"/>
                  <a:pt x="15" y="65"/>
                </a:cubicBezTo>
                <a:cubicBezTo>
                  <a:pt x="34" y="65"/>
                  <a:pt x="34" y="65"/>
                  <a:pt x="34" y="65"/>
                </a:cubicBezTo>
                <a:cubicBezTo>
                  <a:pt x="34" y="276"/>
                  <a:pt x="34" y="276"/>
                  <a:pt x="34" y="276"/>
                </a:cubicBezTo>
                <a:cubicBezTo>
                  <a:pt x="34" y="280"/>
                  <a:pt x="37" y="283"/>
                  <a:pt x="41" y="284"/>
                </a:cubicBezTo>
                <a:cubicBezTo>
                  <a:pt x="44" y="284"/>
                  <a:pt x="48" y="284"/>
                  <a:pt x="51" y="284"/>
                </a:cubicBezTo>
                <a:cubicBezTo>
                  <a:pt x="105" y="288"/>
                  <a:pt x="195" y="293"/>
                  <a:pt x="252" y="336"/>
                </a:cubicBezTo>
                <a:cubicBezTo>
                  <a:pt x="253" y="337"/>
                  <a:pt x="255" y="337"/>
                  <a:pt x="256" y="337"/>
                </a:cubicBezTo>
                <a:cubicBezTo>
                  <a:pt x="258" y="337"/>
                  <a:pt x="260" y="337"/>
                  <a:pt x="261" y="336"/>
                </a:cubicBezTo>
                <a:cubicBezTo>
                  <a:pt x="317" y="293"/>
                  <a:pt x="407" y="288"/>
                  <a:pt x="461" y="284"/>
                </a:cubicBezTo>
                <a:cubicBezTo>
                  <a:pt x="465" y="284"/>
                  <a:pt x="468" y="284"/>
                  <a:pt x="472" y="284"/>
                </a:cubicBezTo>
                <a:cubicBezTo>
                  <a:pt x="476" y="283"/>
                  <a:pt x="479" y="280"/>
                  <a:pt x="479" y="276"/>
                </a:cubicBezTo>
                <a:cubicBezTo>
                  <a:pt x="479" y="65"/>
                  <a:pt x="479" y="65"/>
                  <a:pt x="479" y="65"/>
                </a:cubicBezTo>
                <a:cubicBezTo>
                  <a:pt x="497" y="65"/>
                  <a:pt x="497" y="65"/>
                  <a:pt x="497" y="65"/>
                </a:cubicBezTo>
                <a:lnTo>
                  <a:pt x="497" y="338"/>
                </a:lnTo>
                <a:close/>
              </a:path>
            </a:pathLst>
          </a:custGeom>
          <a:solidFill>
            <a:schemeClr val="bg1">
              <a:lumMod val="95000"/>
            </a:schemeClr>
          </a:solidFill>
          <a:ln w="12700" cmpd="sng">
            <a:solidFill>
              <a:schemeClr val="accent1">
                <a:shade val="50000"/>
              </a:schemeClr>
            </a:solidFill>
            <a:prstDash val="sysDot"/>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1"/>
          <a:stretch>
            <a:fillRect/>
          </a:stretch>
        </p:blipFill>
        <p:spPr>
          <a:xfrm>
            <a:off x="652145" y="2617470"/>
            <a:ext cx="2541270" cy="2771775"/>
          </a:xfrm>
          <a:prstGeom prst="rect">
            <a:avLst/>
          </a:prstGeom>
        </p:spPr>
      </p:pic>
      <p:sp>
        <p:nvSpPr>
          <p:cNvPr id="6" name="文本框 5"/>
          <p:cNvSpPr txBox="1"/>
          <p:nvPr/>
        </p:nvSpPr>
        <p:spPr>
          <a:xfrm>
            <a:off x="3624580" y="2617470"/>
            <a:ext cx="2306955" cy="1863725"/>
          </a:xfrm>
          <a:prstGeom prst="rect">
            <a:avLst/>
          </a:prstGeom>
          <a:noFill/>
        </p:spPr>
        <p:txBody>
          <a:bodyPr wrap="square" rtlCol="0" anchor="t">
            <a:spAutoFit/>
          </a:bodyPr>
          <a:lstStyle/>
          <a:p>
            <a:pPr>
              <a:lnSpc>
                <a:spcPct val="160000"/>
              </a:lnSpc>
            </a:pPr>
            <a:r>
              <a:rPr lang="en-US" altLang="zh-CN"/>
              <a:t>       “ </a:t>
            </a:r>
            <a:r>
              <a:rPr lang="zh-CN" altLang="en-US"/>
              <a:t>随着每一次社会秩序的巨大历史变革，人们的观点和观念也会发生变革</a:t>
            </a:r>
            <a:r>
              <a:rPr lang="en-US" altLang="zh-CN"/>
              <a:t>”</a:t>
            </a:r>
            <a:endParaRPr lang="en-US" altLang="zh-CN"/>
          </a:p>
        </p:txBody>
      </p:sp>
      <p:sp>
        <p:nvSpPr>
          <p:cNvPr id="8" name="文本框 7"/>
          <p:cNvSpPr txBox="1"/>
          <p:nvPr/>
        </p:nvSpPr>
        <p:spPr>
          <a:xfrm>
            <a:off x="3567430" y="5038090"/>
            <a:ext cx="3006090" cy="829945"/>
          </a:xfrm>
          <a:prstGeom prst="rect">
            <a:avLst/>
          </a:prstGeom>
          <a:noFill/>
        </p:spPr>
        <p:txBody>
          <a:bodyPr wrap="square" rtlCol="0" anchor="t">
            <a:spAutoFit/>
          </a:bodyPr>
          <a:lstStyle/>
          <a:p>
            <a:r>
              <a:rPr lang="zh-CN" altLang="en-US" sz="1600"/>
              <a:t>《马克思恩格斯全集》第 10 卷，人民出版社 1998 年版，第 253 页</a:t>
            </a:r>
            <a:endParaRPr lang="zh-CN" altLang="en-US" sz="1600"/>
          </a:p>
        </p:txBody>
      </p:sp>
      <p:sp>
        <p:nvSpPr>
          <p:cNvPr id="13317" name="文本框 1"/>
          <p:cNvSpPr>
            <a:spLocks noChangeArrowheads="1"/>
          </p:cNvSpPr>
          <p:nvPr/>
        </p:nvSpPr>
        <p:spPr bwMode="auto">
          <a:xfrm>
            <a:off x="7680960" y="2359660"/>
            <a:ext cx="3171825" cy="2839349"/>
          </a:xfrm>
          <a:prstGeom prst="roundRect">
            <a:avLst>
              <a:gd name="adj" fmla="val 16667"/>
            </a:avLst>
          </a:prstGeom>
          <a:solidFill>
            <a:srgbClr val="FFF9E9"/>
          </a:solidFill>
          <a:ln w="15240">
            <a:solidFill>
              <a:srgbClr val="990000"/>
            </a:solidFill>
            <a:prstDash val="sysDot"/>
            <a:round/>
          </a:ln>
        </p:spPr>
        <p:txBody>
          <a:bodyPr wrap="square" lIns="0" tIns="0" rIns="0" bIns="0">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622935" algn="just" defTabSz="457200" rtl="0" eaLnBrk="0" fontAlgn="base" latinLnBrk="0" hangingPunct="0">
              <a:lnSpc>
                <a:spcPct val="150000"/>
              </a:lnSpc>
              <a:spcBef>
                <a:spcPts val="1200"/>
              </a:spcBef>
              <a:spcAft>
                <a:spcPct val="0"/>
              </a:spcAft>
              <a:buClrTx/>
              <a:buSzTx/>
              <a:buFontTx/>
              <a:buNone/>
              <a:defRPr/>
            </a:pPr>
            <a:r>
              <a:rPr lang="zh-CN" altLang="en-US">
                <a:sym typeface="+mn-ea"/>
              </a:rPr>
              <a:t>人们的社会存在和社会生活是具体的、现实的，是属于一定时代的，反映社会存在和社会生活的价值观总是表现出鲜明的时代特点</a:t>
            </a:r>
            <a:endParaRPr lang="zh-CN" altLang="en-US"/>
          </a:p>
          <a:p>
            <a:pPr marL="0" marR="0" lvl="0" indent="622935" algn="just" defTabSz="457200" rtl="0" eaLnBrk="0" fontAlgn="base" latinLnBrk="0" hangingPunct="0">
              <a:lnSpc>
                <a:spcPct val="120000"/>
              </a:lnSpc>
              <a:spcBef>
                <a:spcPts val="1200"/>
              </a:spcBef>
              <a:spcAft>
                <a:spcPct val="0"/>
              </a:spcAft>
              <a:buClrTx/>
              <a:buSzTx/>
              <a:buFontTx/>
              <a:buNone/>
              <a:defRPr/>
            </a:pPr>
            <a:endParaRPr kumimoji="0" lang="zh-CN" altLang="en-US" b="0" i="0" u="none" strike="noStrike" kern="1200" cap="none" spc="0" normalizeH="0" baseline="0" noProof="0" dirty="0">
              <a:ln>
                <a:noFill/>
              </a:ln>
              <a:solidFill>
                <a:schemeClr val="tx1"/>
              </a:solidFill>
              <a:effectLst/>
              <a:uLnTx/>
              <a:uFillTx/>
              <a:latin typeface="+mj-ea"/>
              <a:ea typeface="+mj-ea"/>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cstate="print">
            <a:extLst>
              <a:ext uri="{28A0092B-C50C-407E-A947-70E740481C1C}">
                <a14:useLocalDpi xmlns:a14="http://schemas.microsoft.com/office/drawing/2010/main" val="0"/>
              </a:ext>
            </a:extLst>
          </a:blip>
          <a:srcRect t="3900" r="4622" b="15642"/>
          <a:stretch>
            <a:fillRect/>
          </a:stretch>
        </p:blipFill>
        <p:spPr>
          <a:xfrm>
            <a:off x="1" y="2340244"/>
            <a:ext cx="7175714" cy="4484415"/>
          </a:xfrm>
          <a:prstGeom prst="rect">
            <a:avLst/>
          </a:prstGeom>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3" name="矩形 22"/>
          <p:cNvSpPr/>
          <p:nvPr/>
        </p:nvSpPr>
        <p:spPr>
          <a:xfrm>
            <a:off x="7175714" y="2743541"/>
            <a:ext cx="4814807" cy="3350917"/>
          </a:xfrm>
          <a:prstGeom prst="rect">
            <a:avLst/>
          </a:prstGeom>
        </p:spPr>
        <p:txBody>
          <a:bodyPr wrap="square">
            <a:spAutoFit/>
          </a:bodyPr>
          <a:lstStyle/>
          <a:p>
            <a:pPr indent="539750" algn="just">
              <a:lnSpc>
                <a:spcPct val="150000"/>
              </a:lnSpc>
            </a:pPr>
            <a:r>
              <a:rPr lang="zh-CN" altLang="en-US" sz="2400"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rPr>
              <a:t>诚信是人类社会普遍的价值要求，是个人立身处世的基本规范，是社会存续和发展的重要基石。</a:t>
            </a:r>
            <a:endParaRPr lang="zh-CN" altLang="en-US" sz="2400"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endParaRPr>
          </a:p>
          <a:p>
            <a:pPr indent="539750" algn="just">
              <a:lnSpc>
                <a:spcPct val="150000"/>
              </a:lnSpc>
            </a:pPr>
            <a:r>
              <a:rPr lang="zh-CN" altLang="en-US" sz="2400"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rPr>
              <a:t>社会主义核心价值观倡导的诚信，就是以诚待人、以信取人，说老实话、办老实事、做老实人。</a:t>
            </a:r>
            <a:endParaRPr lang="zh-CN" altLang="en-US" sz="2400" dirty="0">
              <a:effectLst>
                <a:outerShdw blurRad="50800" dist="76200" dir="2700000" algn="tl" rotWithShape="0">
                  <a:prstClr val="black">
                    <a:alpha val="40000"/>
                  </a:prstClr>
                </a:outerShdw>
              </a:effectLst>
              <a:latin typeface="华文中宋" panose="02010600040101010101" pitchFamily="2" charset="-122"/>
              <a:ea typeface="华文中宋" panose="02010600040101010101" pitchFamily="2" charset="-122"/>
              <a:cs typeface="华文中宋" panose="02010600040101010101" pitchFamily="2" charset="-122"/>
            </a:endParaRPr>
          </a:p>
        </p:txBody>
      </p:sp>
      <p:grpSp>
        <p:nvGrpSpPr>
          <p:cNvPr id="24" name="组 3"/>
          <p:cNvGrpSpPr/>
          <p:nvPr/>
        </p:nvGrpSpPr>
        <p:grpSpPr>
          <a:xfrm>
            <a:off x="1785347" y="3434386"/>
            <a:ext cx="2791450" cy="1323439"/>
            <a:chOff x="1191696" y="2276939"/>
            <a:chExt cx="2791450" cy="1323439"/>
          </a:xfrm>
        </p:grpSpPr>
        <p:grpSp>
          <p:nvGrpSpPr>
            <p:cNvPr id="25" name="组合 32"/>
            <p:cNvGrpSpPr/>
            <p:nvPr/>
          </p:nvGrpSpPr>
          <p:grpSpPr>
            <a:xfrm>
              <a:off x="2759039" y="2394725"/>
              <a:ext cx="1191564" cy="1184801"/>
              <a:chOff x="3757697" y="1786978"/>
              <a:chExt cx="2093594" cy="2081713"/>
            </a:xfrm>
          </p:grpSpPr>
          <p:grpSp>
            <p:nvGrpSpPr>
              <p:cNvPr id="35" name="组合 34"/>
              <p:cNvGrpSpPr/>
              <p:nvPr/>
            </p:nvGrpSpPr>
            <p:grpSpPr>
              <a:xfrm>
                <a:off x="3757697" y="1786978"/>
                <a:ext cx="2093594" cy="2081713"/>
                <a:chOff x="3757697" y="1786978"/>
                <a:chExt cx="2093594" cy="2081713"/>
              </a:xfrm>
            </p:grpSpPr>
            <p:cxnSp>
              <p:nvCxnSpPr>
                <p:cNvPr id="37" name="直接连接符 36"/>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lumMod val="9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6" name="直接连接符 35"/>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2772558" y="2276939"/>
              <a:ext cx="1210588" cy="1323439"/>
            </a:xfrm>
            <a:prstGeom prst="rect">
              <a:avLst/>
            </a:prstGeom>
            <a:ln>
              <a:noFill/>
            </a:ln>
          </p:spPr>
          <p:txBody>
            <a:bodyPr wrap="none">
              <a:spAutoFit/>
            </a:bodyPr>
            <a:lstStyle/>
            <a:p>
              <a:r>
                <a:rPr lang="zh-CN" altLang="en-US" sz="8000" b="1" dirty="0">
                  <a:solidFill>
                    <a:schemeClr val="bg1">
                      <a:lumMod val="9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信</a:t>
              </a:r>
              <a:endParaRPr lang="zh-CN" altLang="en-US" sz="8000" b="1" dirty="0">
                <a:solidFill>
                  <a:schemeClr val="bg1">
                    <a:lumMod val="9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nvGrpSpPr>
            <p:cNvPr id="27" name="组合 32"/>
            <p:cNvGrpSpPr/>
            <p:nvPr/>
          </p:nvGrpSpPr>
          <p:grpSpPr>
            <a:xfrm>
              <a:off x="1191696" y="2394725"/>
              <a:ext cx="1191564" cy="1184801"/>
              <a:chOff x="3757697" y="1786978"/>
              <a:chExt cx="2093594" cy="2081713"/>
            </a:xfrm>
          </p:grpSpPr>
          <p:grpSp>
            <p:nvGrpSpPr>
              <p:cNvPr id="29" name="组合 34"/>
              <p:cNvGrpSpPr/>
              <p:nvPr/>
            </p:nvGrpSpPr>
            <p:grpSpPr>
              <a:xfrm>
                <a:off x="3757697" y="1786978"/>
                <a:ext cx="2093594" cy="2081713"/>
                <a:chOff x="3757697" y="1786978"/>
                <a:chExt cx="2093594" cy="2081713"/>
              </a:xfrm>
            </p:grpSpPr>
            <p:cxnSp>
              <p:nvCxnSpPr>
                <p:cNvPr id="31" name="直接连接符 36"/>
                <p:cNvCxnSpPr/>
                <p:nvPr/>
              </p:nvCxnSpPr>
              <p:spPr>
                <a:xfrm flipH="1">
                  <a:off x="3769575" y="2827835"/>
                  <a:ext cx="2081716" cy="0"/>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7"/>
                <p:cNvCxnSpPr/>
                <p:nvPr/>
              </p:nvCxnSpPr>
              <p:spPr>
                <a:xfrm>
                  <a:off x="3781450" y="1807060"/>
                  <a:ext cx="2049579"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8"/>
                <p:cNvCxnSpPr/>
                <p:nvPr/>
              </p:nvCxnSpPr>
              <p:spPr>
                <a:xfrm flipH="1">
                  <a:off x="3774167" y="1807060"/>
                  <a:ext cx="2021234" cy="2009121"/>
                </a:xfrm>
                <a:prstGeom prst="line">
                  <a:avLst/>
                </a:prstGeom>
                <a:ln w="6350">
                  <a:solidFill>
                    <a:schemeClr val="bg1">
                      <a:lumMod val="95000"/>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757697" y="1786978"/>
                  <a:ext cx="2081716" cy="2081713"/>
                </a:xfrm>
                <a:prstGeom prst="rect">
                  <a:avLst/>
                </a:prstGeom>
                <a:noFill/>
                <a:ln w="6350">
                  <a:solidFill>
                    <a:schemeClr val="bg1">
                      <a:lumMod val="9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lumMod val="9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cxnSp>
            <p:nvCxnSpPr>
              <p:cNvPr id="30" name="直接连接符 35"/>
              <p:cNvCxnSpPr/>
              <p:nvPr/>
            </p:nvCxnSpPr>
            <p:spPr>
              <a:xfrm>
                <a:off x="4798551" y="1786978"/>
                <a:ext cx="0" cy="2081713"/>
              </a:xfrm>
              <a:prstGeom prst="line">
                <a:avLst/>
              </a:prstGeom>
              <a:ln w="6350">
                <a:solidFill>
                  <a:schemeClr val="bg1">
                    <a:lumMod val="9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1205215" y="2276939"/>
              <a:ext cx="1210588" cy="1323439"/>
            </a:xfrm>
            <a:prstGeom prst="rect">
              <a:avLst/>
            </a:prstGeom>
            <a:ln>
              <a:noFill/>
            </a:ln>
          </p:spPr>
          <p:txBody>
            <a:bodyPr wrap="none">
              <a:spAutoFit/>
            </a:bodyPr>
            <a:lstStyle/>
            <a:p>
              <a:r>
                <a:rPr lang="zh-CN" altLang="en-US" sz="8000" b="1" dirty="0">
                  <a:solidFill>
                    <a:schemeClr val="bg1">
                      <a:lumMod val="9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诚</a:t>
              </a:r>
              <a:endParaRPr lang="zh-CN" altLang="en-US" sz="8000" b="1" dirty="0">
                <a:solidFill>
                  <a:schemeClr val="bg1">
                    <a:lumMod val="9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16719"/>
          <a:stretch>
            <a:fillRect/>
          </a:stretch>
        </p:blipFill>
        <p:spPr bwMode="auto">
          <a:xfrm>
            <a:off x="2494623" y="1346886"/>
            <a:ext cx="6410498" cy="442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44" name="组合 43"/>
          <p:cNvGrpSpPr/>
          <p:nvPr/>
        </p:nvGrpSpPr>
        <p:grpSpPr>
          <a:xfrm>
            <a:off x="2174788" y="1164935"/>
            <a:ext cx="7030997" cy="6519786"/>
            <a:chOff x="1082074" y="2150886"/>
            <a:chExt cx="3164489" cy="2935490"/>
          </a:xfrm>
        </p:grpSpPr>
        <p:pic>
          <p:nvPicPr>
            <p:cNvPr id="45"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477" y="4437889"/>
              <a:ext cx="2913200" cy="648487"/>
            </a:xfrm>
            <a:prstGeom prst="rect">
              <a:avLst/>
            </a:prstGeom>
          </p:spPr>
        </p:pic>
        <p:sp>
          <p:nvSpPr>
            <p:cNvPr id="46" name="Freeform 5"/>
            <p:cNvSpPr/>
            <p:nvPr/>
          </p:nvSpPr>
          <p:spPr bwMode="auto">
            <a:xfrm flipH="1">
              <a:off x="2078992" y="4317422"/>
              <a:ext cx="1145834" cy="352644"/>
            </a:xfrm>
            <a:custGeom>
              <a:avLst/>
              <a:gdLst>
                <a:gd name="T0" fmla="*/ 395 w 468"/>
                <a:gd name="T1" fmla="*/ 91 h 144"/>
                <a:gd name="T2" fmla="*/ 366 w 468"/>
                <a:gd name="T3" fmla="*/ 0 h 144"/>
                <a:gd name="T4" fmla="*/ 239 w 468"/>
                <a:gd name="T5" fmla="*/ 0 h 144"/>
                <a:gd name="T6" fmla="*/ 229 w 468"/>
                <a:gd name="T7" fmla="*/ 0 h 144"/>
                <a:gd name="T8" fmla="*/ 102 w 468"/>
                <a:gd name="T9" fmla="*/ 0 h 144"/>
                <a:gd name="T10" fmla="*/ 72 w 468"/>
                <a:gd name="T11" fmla="*/ 91 h 144"/>
                <a:gd name="T12" fmla="*/ 77 w 468"/>
                <a:gd name="T13" fmla="*/ 144 h 144"/>
                <a:gd name="T14" fmla="*/ 229 w 468"/>
                <a:gd name="T15" fmla="*/ 144 h 144"/>
                <a:gd name="T16" fmla="*/ 239 w 468"/>
                <a:gd name="T17" fmla="*/ 144 h 144"/>
                <a:gd name="T18" fmla="*/ 391 w 468"/>
                <a:gd name="T19" fmla="*/ 144 h 144"/>
                <a:gd name="T20" fmla="*/ 395 w 468"/>
                <a:gd name="T21"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144">
                  <a:moveTo>
                    <a:pt x="395" y="91"/>
                  </a:moveTo>
                  <a:cubicBezTo>
                    <a:pt x="367" y="62"/>
                    <a:pt x="366" y="0"/>
                    <a:pt x="366" y="0"/>
                  </a:cubicBezTo>
                  <a:cubicBezTo>
                    <a:pt x="239" y="0"/>
                    <a:pt x="239" y="0"/>
                    <a:pt x="239" y="0"/>
                  </a:cubicBezTo>
                  <a:cubicBezTo>
                    <a:pt x="229" y="0"/>
                    <a:pt x="229" y="0"/>
                    <a:pt x="229" y="0"/>
                  </a:cubicBezTo>
                  <a:cubicBezTo>
                    <a:pt x="102" y="0"/>
                    <a:pt x="102" y="0"/>
                    <a:pt x="102" y="0"/>
                  </a:cubicBezTo>
                  <a:cubicBezTo>
                    <a:pt x="102" y="0"/>
                    <a:pt x="101" y="62"/>
                    <a:pt x="72" y="91"/>
                  </a:cubicBezTo>
                  <a:cubicBezTo>
                    <a:pt x="44" y="120"/>
                    <a:pt x="0" y="144"/>
                    <a:pt x="77" y="144"/>
                  </a:cubicBezTo>
                  <a:cubicBezTo>
                    <a:pt x="138" y="144"/>
                    <a:pt x="205" y="144"/>
                    <a:pt x="229" y="144"/>
                  </a:cubicBezTo>
                  <a:cubicBezTo>
                    <a:pt x="235" y="144"/>
                    <a:pt x="239" y="144"/>
                    <a:pt x="239" y="144"/>
                  </a:cubicBezTo>
                  <a:cubicBezTo>
                    <a:pt x="263" y="144"/>
                    <a:pt x="329" y="144"/>
                    <a:pt x="391" y="144"/>
                  </a:cubicBezTo>
                  <a:cubicBezTo>
                    <a:pt x="468" y="144"/>
                    <a:pt x="423" y="120"/>
                    <a:pt x="395" y="91"/>
                  </a:cubicBezTo>
                  <a:close/>
                </a:path>
              </a:pathLst>
            </a:custGeom>
            <a:gradFill flip="none" rotWithShape="1">
              <a:gsLst>
                <a:gs pos="63000">
                  <a:srgbClr val="6D6F73"/>
                </a:gs>
                <a:gs pos="38000">
                  <a:srgbClr val="A7A9AC"/>
                </a:gs>
                <a:gs pos="19000">
                  <a:srgbClr val="E0E1E2"/>
                </a:gs>
                <a:gs pos="0">
                  <a:srgbClr val="6D6F73"/>
                </a:gs>
                <a:gs pos="100000">
                  <a:srgbClr val="A7A9AC"/>
                </a:gs>
              </a:gsLst>
              <a:lin ang="5400000" scaled="1"/>
              <a:tileRect/>
            </a:gradFill>
            <a:ln>
              <a:noFill/>
            </a:ln>
            <a:effectLst/>
          </p:spPr>
          <p:txBody>
            <a:bodyPr vert="horz" wrap="square" lIns="34286" tIns="17143" rIns="34286" bIns="17143" numCol="1" anchor="t" anchorCtr="0" compatLnSpc="1"/>
            <a:lstStyle/>
            <a:p>
              <a:endParaRPr lang="en-US"/>
            </a:p>
          </p:txBody>
        </p:sp>
        <p:sp>
          <p:nvSpPr>
            <p:cNvPr id="47" name="Freeform 7"/>
            <p:cNvSpPr>
              <a:spLocks noEditPoints="1"/>
            </p:cNvSpPr>
            <p:nvPr/>
          </p:nvSpPr>
          <p:spPr bwMode="auto">
            <a:xfrm flipH="1">
              <a:off x="1082074" y="2150886"/>
              <a:ext cx="3164489" cy="1892488"/>
            </a:xfrm>
            <a:custGeom>
              <a:avLst/>
              <a:gdLst>
                <a:gd name="T0" fmla="*/ 1254 w 1292"/>
                <a:gd name="T1" fmla="*/ 0 h 772"/>
                <a:gd name="T2" fmla="*/ 658 w 1292"/>
                <a:gd name="T3" fmla="*/ 0 h 772"/>
                <a:gd name="T4" fmla="*/ 637 w 1292"/>
                <a:gd name="T5" fmla="*/ 0 h 772"/>
                <a:gd name="T6" fmla="*/ 41 w 1292"/>
                <a:gd name="T7" fmla="*/ 0 h 772"/>
                <a:gd name="T8" fmla="*/ 0 w 1292"/>
                <a:gd name="T9" fmla="*/ 36 h 772"/>
                <a:gd name="T10" fmla="*/ 0 w 1292"/>
                <a:gd name="T11" fmla="*/ 772 h 772"/>
                <a:gd name="T12" fmla="*/ 1292 w 1292"/>
                <a:gd name="T13" fmla="*/ 772 h 772"/>
                <a:gd name="T14" fmla="*/ 1292 w 1292"/>
                <a:gd name="T15" fmla="*/ 36 h 772"/>
                <a:gd name="T16" fmla="*/ 1254 w 1292"/>
                <a:gd name="T17" fmla="*/ 0 h 772"/>
                <a:gd name="T18" fmla="*/ 1236 w 1292"/>
                <a:gd name="T19" fmla="*/ 716 h 772"/>
                <a:gd name="T20" fmla="*/ 56 w 1292"/>
                <a:gd name="T21" fmla="*/ 716 h 772"/>
                <a:gd name="T22" fmla="*/ 56 w 1292"/>
                <a:gd name="T23" fmla="*/ 48 h 772"/>
                <a:gd name="T24" fmla="*/ 1236 w 1292"/>
                <a:gd name="T25" fmla="*/ 48 h 772"/>
                <a:gd name="T26" fmla="*/ 1236 w 1292"/>
                <a:gd name="T27" fmla="*/ 71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2" h="772">
                  <a:moveTo>
                    <a:pt x="1254" y="0"/>
                  </a:moveTo>
                  <a:cubicBezTo>
                    <a:pt x="658" y="0"/>
                    <a:pt x="658" y="0"/>
                    <a:pt x="658" y="0"/>
                  </a:cubicBezTo>
                  <a:cubicBezTo>
                    <a:pt x="637" y="0"/>
                    <a:pt x="637" y="0"/>
                    <a:pt x="637" y="0"/>
                  </a:cubicBezTo>
                  <a:cubicBezTo>
                    <a:pt x="41" y="0"/>
                    <a:pt x="41" y="0"/>
                    <a:pt x="41" y="0"/>
                  </a:cubicBezTo>
                  <a:cubicBezTo>
                    <a:pt x="20" y="0"/>
                    <a:pt x="0" y="15"/>
                    <a:pt x="0" y="36"/>
                  </a:cubicBezTo>
                  <a:cubicBezTo>
                    <a:pt x="0" y="772"/>
                    <a:pt x="0" y="772"/>
                    <a:pt x="0" y="772"/>
                  </a:cubicBezTo>
                  <a:cubicBezTo>
                    <a:pt x="1292" y="772"/>
                    <a:pt x="1292" y="772"/>
                    <a:pt x="1292" y="772"/>
                  </a:cubicBezTo>
                  <a:cubicBezTo>
                    <a:pt x="1292" y="36"/>
                    <a:pt x="1292" y="36"/>
                    <a:pt x="1292" y="36"/>
                  </a:cubicBezTo>
                  <a:cubicBezTo>
                    <a:pt x="1292" y="15"/>
                    <a:pt x="1275" y="0"/>
                    <a:pt x="1254" y="0"/>
                  </a:cubicBezTo>
                  <a:close/>
                  <a:moveTo>
                    <a:pt x="1236" y="716"/>
                  </a:moveTo>
                  <a:cubicBezTo>
                    <a:pt x="56" y="716"/>
                    <a:pt x="56" y="716"/>
                    <a:pt x="56" y="716"/>
                  </a:cubicBezTo>
                  <a:cubicBezTo>
                    <a:pt x="56" y="48"/>
                    <a:pt x="56" y="48"/>
                    <a:pt x="56" y="48"/>
                  </a:cubicBezTo>
                  <a:cubicBezTo>
                    <a:pt x="1236" y="48"/>
                    <a:pt x="1236" y="48"/>
                    <a:pt x="1236" y="48"/>
                  </a:cubicBezTo>
                  <a:lnTo>
                    <a:pt x="1236" y="71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34286" tIns="17143" rIns="34286" bIns="17143" numCol="1" anchor="t" anchorCtr="0" compatLnSpc="1"/>
            <a:lstStyle/>
            <a:p>
              <a:endParaRPr lang="en-US"/>
            </a:p>
          </p:txBody>
        </p:sp>
        <p:sp>
          <p:nvSpPr>
            <p:cNvPr id="48" name="Freeform 8"/>
            <p:cNvSpPr/>
            <p:nvPr/>
          </p:nvSpPr>
          <p:spPr bwMode="auto">
            <a:xfrm flipH="1">
              <a:off x="1082074" y="4043376"/>
              <a:ext cx="3164489" cy="274050"/>
            </a:xfrm>
            <a:custGeom>
              <a:avLst/>
              <a:gdLst>
                <a:gd name="T0" fmla="*/ 0 w 1292"/>
                <a:gd name="T1" fmla="*/ 70 h 112"/>
                <a:gd name="T2" fmla="*/ 41 w 1292"/>
                <a:gd name="T3" fmla="*/ 112 h 112"/>
                <a:gd name="T4" fmla="*/ 637 w 1292"/>
                <a:gd name="T5" fmla="*/ 112 h 112"/>
                <a:gd name="T6" fmla="*/ 658 w 1292"/>
                <a:gd name="T7" fmla="*/ 112 h 112"/>
                <a:gd name="T8" fmla="*/ 1254 w 1292"/>
                <a:gd name="T9" fmla="*/ 112 h 112"/>
                <a:gd name="T10" fmla="*/ 1292 w 1292"/>
                <a:gd name="T11" fmla="*/ 70 h 112"/>
                <a:gd name="T12" fmla="*/ 1292 w 1292"/>
                <a:gd name="T13" fmla="*/ 0 h 112"/>
                <a:gd name="T14" fmla="*/ 0 w 1292"/>
                <a:gd name="T15" fmla="*/ 0 h 112"/>
                <a:gd name="T16" fmla="*/ 0 w 1292"/>
                <a:gd name="T1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112">
                  <a:moveTo>
                    <a:pt x="0" y="70"/>
                  </a:moveTo>
                  <a:cubicBezTo>
                    <a:pt x="0" y="91"/>
                    <a:pt x="20" y="112"/>
                    <a:pt x="41" y="112"/>
                  </a:cubicBezTo>
                  <a:cubicBezTo>
                    <a:pt x="637" y="112"/>
                    <a:pt x="637" y="112"/>
                    <a:pt x="637" y="112"/>
                  </a:cubicBezTo>
                  <a:cubicBezTo>
                    <a:pt x="658" y="112"/>
                    <a:pt x="658" y="112"/>
                    <a:pt x="658" y="112"/>
                  </a:cubicBezTo>
                  <a:cubicBezTo>
                    <a:pt x="1254" y="112"/>
                    <a:pt x="1254" y="112"/>
                    <a:pt x="1254" y="112"/>
                  </a:cubicBezTo>
                  <a:cubicBezTo>
                    <a:pt x="1275" y="112"/>
                    <a:pt x="1292" y="91"/>
                    <a:pt x="1292" y="70"/>
                  </a:cubicBezTo>
                  <a:cubicBezTo>
                    <a:pt x="1292" y="0"/>
                    <a:pt x="1292" y="0"/>
                    <a:pt x="1292" y="0"/>
                  </a:cubicBezTo>
                  <a:cubicBezTo>
                    <a:pt x="0" y="0"/>
                    <a:pt x="0" y="0"/>
                    <a:pt x="0" y="0"/>
                  </a:cubicBezTo>
                  <a:lnTo>
                    <a:pt x="0" y="70"/>
                  </a:lnTo>
                  <a:close/>
                </a:path>
              </a:pathLst>
            </a:custGeom>
            <a:gradFill flip="none" rotWithShape="1">
              <a:gsLst>
                <a:gs pos="0">
                  <a:srgbClr val="898A8F"/>
                </a:gs>
                <a:gs pos="100000">
                  <a:srgbClr val="DBDDE0"/>
                </a:gs>
              </a:gsLst>
              <a:lin ang="0" scaled="1"/>
              <a:tileRect/>
            </a:gradFill>
            <a:ln>
              <a:noFill/>
            </a:ln>
            <a:effectLst/>
          </p:spPr>
          <p:txBody>
            <a:bodyPr vert="horz" wrap="square" lIns="34286" tIns="17143" rIns="34286" bIns="17143" numCol="1" anchor="t" anchorCtr="0" compatLnSpc="1"/>
            <a:lstStyle/>
            <a:p>
              <a:endParaRPr lang="en-US"/>
            </a:p>
          </p:txBody>
        </p:sp>
      </p:grpSp>
      <p:grpSp>
        <p:nvGrpSpPr>
          <p:cNvPr id="49" name="组合 48"/>
          <p:cNvGrpSpPr/>
          <p:nvPr/>
        </p:nvGrpSpPr>
        <p:grpSpPr>
          <a:xfrm>
            <a:off x="3557939" y="367158"/>
            <a:ext cx="4176834" cy="723635"/>
            <a:chOff x="1651728" y="5260922"/>
            <a:chExt cx="2999848" cy="609236"/>
          </a:xfrm>
          <a:solidFill>
            <a:srgbClr val="FFC000"/>
          </a:solidFill>
        </p:grpSpPr>
        <p:sp>
          <p:nvSpPr>
            <p:cNvPr id="50" name="立方体 49"/>
            <p:cNvSpPr/>
            <p:nvPr/>
          </p:nvSpPr>
          <p:spPr>
            <a:xfrm>
              <a:off x="1651728" y="5260922"/>
              <a:ext cx="2999848" cy="609236"/>
            </a:xfrm>
            <a:prstGeom prst="cube">
              <a:avLst>
                <a:gd name="adj" fmla="val 6748"/>
              </a:avLst>
            </a:pr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811711" y="5379597"/>
              <a:ext cx="2577499" cy="388681"/>
            </a:xfrm>
            <a:prstGeom prst="rect">
              <a:avLst/>
            </a:prstGeom>
            <a:grpFill/>
          </p:spPr>
          <p:txBody>
            <a:bodyPr wrap="square">
              <a:spAutoFit/>
            </a:bodyPr>
            <a:lstStyle/>
            <a:p>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成了“老赖”，处处受限</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1.ssl.qhimgs1.com/sdr/400__/t01b82cce8d83e60337.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7250" y="2677963"/>
            <a:ext cx="4571008" cy="3131414"/>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49" name="组合 48"/>
          <p:cNvGrpSpPr/>
          <p:nvPr/>
        </p:nvGrpSpPr>
        <p:grpSpPr>
          <a:xfrm>
            <a:off x="3557939" y="441300"/>
            <a:ext cx="4176834" cy="723635"/>
            <a:chOff x="1651728" y="5260922"/>
            <a:chExt cx="2999848" cy="609236"/>
          </a:xfrm>
          <a:solidFill>
            <a:srgbClr val="FFC000"/>
          </a:solidFill>
        </p:grpSpPr>
        <p:sp>
          <p:nvSpPr>
            <p:cNvPr id="50" name="立方体 49"/>
            <p:cNvSpPr/>
            <p:nvPr/>
          </p:nvSpPr>
          <p:spPr>
            <a:xfrm>
              <a:off x="1651728" y="5260922"/>
              <a:ext cx="2999848" cy="609236"/>
            </a:xfrm>
            <a:prstGeom prst="cube">
              <a:avLst>
                <a:gd name="adj" fmla="val 6748"/>
              </a:avLst>
            </a:pr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1811711" y="5379597"/>
              <a:ext cx="2577499" cy="388681"/>
            </a:xfrm>
            <a:prstGeom prst="rect">
              <a:avLst/>
            </a:prstGeom>
            <a:grpFill/>
          </p:spPr>
          <p:txBody>
            <a:bodyPr wrap="square">
              <a:spAutoFit/>
            </a:bodyPr>
            <a:lstStyle/>
            <a:p>
              <a:r>
                <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成了“老赖”，处处受限</a:t>
              </a:r>
              <a:endParaRPr lang="zh-CN" altLang="en-US" sz="24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5325705" y="1835838"/>
            <a:ext cx="6413500" cy="3297065"/>
            <a:chOff x="1601893" y="1791733"/>
            <a:chExt cx="6714206" cy="2730843"/>
          </a:xfrm>
        </p:grpSpPr>
        <p:sp>
          <p:nvSpPr>
            <p:cNvPr id="4" name="圆角矩形标注 3"/>
            <p:cNvSpPr/>
            <p:nvPr/>
          </p:nvSpPr>
          <p:spPr>
            <a:xfrm>
              <a:off x="1601893" y="1791733"/>
              <a:ext cx="6714206" cy="2730843"/>
            </a:xfrm>
            <a:prstGeom prst="wedgeRoundRectCallout">
              <a:avLst>
                <a:gd name="adj1" fmla="val -37896"/>
                <a:gd name="adj2" fmla="val 68485"/>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080589" y="2209458"/>
              <a:ext cx="6084186" cy="1860920"/>
            </a:xfrm>
            <a:prstGeom prst="rect">
              <a:avLst/>
            </a:prstGeom>
          </p:spPr>
          <p:txBody>
            <a:bodyPr wrap="square">
              <a:spAutoFit/>
            </a:bodyPr>
            <a:lstStyle/>
            <a:p>
              <a:r>
                <a:rPr lang="en-US" altLang="zh-CN" sz="2000" dirty="0"/>
                <a:t>——2013</a:t>
              </a:r>
              <a:r>
                <a:rPr lang="zh-CN" altLang="en-US" sz="2000" dirty="0"/>
                <a:t>年，建立失信被执行人名单制度。</a:t>
              </a:r>
              <a:endParaRPr lang="zh-CN" altLang="en-US" sz="2000" dirty="0"/>
            </a:p>
            <a:p>
              <a:r>
                <a:rPr lang="en-US" altLang="zh-CN" sz="2000" dirty="0"/>
                <a:t>——2014</a:t>
              </a:r>
              <a:r>
                <a:rPr lang="zh-CN" altLang="en-US" sz="2000" dirty="0"/>
                <a:t>年，实现对失信被执行人乘坐飞机、高铁的自动比对、自动拦截。</a:t>
              </a:r>
              <a:endParaRPr lang="zh-CN" altLang="en-US" sz="2000" dirty="0"/>
            </a:p>
            <a:p>
              <a:r>
                <a:rPr lang="en-US" altLang="zh-CN" sz="2000" dirty="0"/>
                <a:t>——2016</a:t>
              </a:r>
              <a:r>
                <a:rPr lang="zh-CN" altLang="en-US" sz="2000" dirty="0"/>
                <a:t>年以来，惩戒措施扩大到对失信被执行人担任公职、党代表、人大代表、政协委员以及出行、购房、旅游、投资、招投标等经济社会生活方方面面。</a:t>
              </a:r>
              <a:endParaRPr lang="zh-CN" altLang="en-US" sz="2000" dirty="0"/>
            </a:p>
          </p:txBody>
        </p:sp>
      </p:grpSp>
      <p:grpSp>
        <p:nvGrpSpPr>
          <p:cNvPr id="15" name="组合 14"/>
          <p:cNvGrpSpPr/>
          <p:nvPr/>
        </p:nvGrpSpPr>
        <p:grpSpPr>
          <a:xfrm>
            <a:off x="303694" y="2558138"/>
            <a:ext cx="4936841" cy="4857217"/>
            <a:chOff x="1082074" y="2150886"/>
            <a:chExt cx="3164489" cy="2935490"/>
          </a:xfrm>
        </p:grpSpPr>
        <p:pic>
          <p:nvPicPr>
            <p:cNvPr id="16"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477" y="4437889"/>
              <a:ext cx="2913200" cy="648487"/>
            </a:xfrm>
            <a:prstGeom prst="rect">
              <a:avLst/>
            </a:prstGeom>
          </p:spPr>
        </p:pic>
        <p:sp>
          <p:nvSpPr>
            <p:cNvPr id="17" name="Freeform 5"/>
            <p:cNvSpPr/>
            <p:nvPr/>
          </p:nvSpPr>
          <p:spPr bwMode="auto">
            <a:xfrm flipH="1">
              <a:off x="2078992" y="4317422"/>
              <a:ext cx="1145834" cy="352644"/>
            </a:xfrm>
            <a:custGeom>
              <a:avLst/>
              <a:gdLst>
                <a:gd name="T0" fmla="*/ 395 w 468"/>
                <a:gd name="T1" fmla="*/ 91 h 144"/>
                <a:gd name="T2" fmla="*/ 366 w 468"/>
                <a:gd name="T3" fmla="*/ 0 h 144"/>
                <a:gd name="T4" fmla="*/ 239 w 468"/>
                <a:gd name="T5" fmla="*/ 0 h 144"/>
                <a:gd name="T6" fmla="*/ 229 w 468"/>
                <a:gd name="T7" fmla="*/ 0 h 144"/>
                <a:gd name="T8" fmla="*/ 102 w 468"/>
                <a:gd name="T9" fmla="*/ 0 h 144"/>
                <a:gd name="T10" fmla="*/ 72 w 468"/>
                <a:gd name="T11" fmla="*/ 91 h 144"/>
                <a:gd name="T12" fmla="*/ 77 w 468"/>
                <a:gd name="T13" fmla="*/ 144 h 144"/>
                <a:gd name="T14" fmla="*/ 229 w 468"/>
                <a:gd name="T15" fmla="*/ 144 h 144"/>
                <a:gd name="T16" fmla="*/ 239 w 468"/>
                <a:gd name="T17" fmla="*/ 144 h 144"/>
                <a:gd name="T18" fmla="*/ 391 w 468"/>
                <a:gd name="T19" fmla="*/ 144 h 144"/>
                <a:gd name="T20" fmla="*/ 395 w 468"/>
                <a:gd name="T21"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144">
                  <a:moveTo>
                    <a:pt x="395" y="91"/>
                  </a:moveTo>
                  <a:cubicBezTo>
                    <a:pt x="367" y="62"/>
                    <a:pt x="366" y="0"/>
                    <a:pt x="366" y="0"/>
                  </a:cubicBezTo>
                  <a:cubicBezTo>
                    <a:pt x="239" y="0"/>
                    <a:pt x="239" y="0"/>
                    <a:pt x="239" y="0"/>
                  </a:cubicBezTo>
                  <a:cubicBezTo>
                    <a:pt x="229" y="0"/>
                    <a:pt x="229" y="0"/>
                    <a:pt x="229" y="0"/>
                  </a:cubicBezTo>
                  <a:cubicBezTo>
                    <a:pt x="102" y="0"/>
                    <a:pt x="102" y="0"/>
                    <a:pt x="102" y="0"/>
                  </a:cubicBezTo>
                  <a:cubicBezTo>
                    <a:pt x="102" y="0"/>
                    <a:pt x="101" y="62"/>
                    <a:pt x="72" y="91"/>
                  </a:cubicBezTo>
                  <a:cubicBezTo>
                    <a:pt x="44" y="120"/>
                    <a:pt x="0" y="144"/>
                    <a:pt x="77" y="144"/>
                  </a:cubicBezTo>
                  <a:cubicBezTo>
                    <a:pt x="138" y="144"/>
                    <a:pt x="205" y="144"/>
                    <a:pt x="229" y="144"/>
                  </a:cubicBezTo>
                  <a:cubicBezTo>
                    <a:pt x="235" y="144"/>
                    <a:pt x="239" y="144"/>
                    <a:pt x="239" y="144"/>
                  </a:cubicBezTo>
                  <a:cubicBezTo>
                    <a:pt x="263" y="144"/>
                    <a:pt x="329" y="144"/>
                    <a:pt x="391" y="144"/>
                  </a:cubicBezTo>
                  <a:cubicBezTo>
                    <a:pt x="468" y="144"/>
                    <a:pt x="423" y="120"/>
                    <a:pt x="395" y="91"/>
                  </a:cubicBezTo>
                  <a:close/>
                </a:path>
              </a:pathLst>
            </a:custGeom>
            <a:gradFill flip="none" rotWithShape="1">
              <a:gsLst>
                <a:gs pos="63000">
                  <a:srgbClr val="6D6F73"/>
                </a:gs>
                <a:gs pos="38000">
                  <a:srgbClr val="A7A9AC"/>
                </a:gs>
                <a:gs pos="19000">
                  <a:srgbClr val="E0E1E2"/>
                </a:gs>
                <a:gs pos="0">
                  <a:srgbClr val="6D6F73"/>
                </a:gs>
                <a:gs pos="100000">
                  <a:srgbClr val="A7A9AC"/>
                </a:gs>
              </a:gsLst>
              <a:lin ang="5400000" scaled="1"/>
              <a:tileRect/>
            </a:gradFill>
            <a:ln>
              <a:noFill/>
            </a:ln>
            <a:effectLst/>
          </p:spPr>
          <p:txBody>
            <a:bodyPr vert="horz" wrap="square" lIns="34286" tIns="17143" rIns="34286" bIns="17143" numCol="1" anchor="t" anchorCtr="0" compatLnSpc="1"/>
            <a:lstStyle/>
            <a:p>
              <a:endParaRPr lang="en-US"/>
            </a:p>
          </p:txBody>
        </p:sp>
        <p:sp>
          <p:nvSpPr>
            <p:cNvPr id="18" name="Freeform 7"/>
            <p:cNvSpPr>
              <a:spLocks noEditPoints="1"/>
            </p:cNvSpPr>
            <p:nvPr/>
          </p:nvSpPr>
          <p:spPr bwMode="auto">
            <a:xfrm flipH="1">
              <a:off x="1082074" y="2150886"/>
              <a:ext cx="3164489" cy="1892488"/>
            </a:xfrm>
            <a:custGeom>
              <a:avLst/>
              <a:gdLst>
                <a:gd name="T0" fmla="*/ 1254 w 1292"/>
                <a:gd name="T1" fmla="*/ 0 h 772"/>
                <a:gd name="T2" fmla="*/ 658 w 1292"/>
                <a:gd name="T3" fmla="*/ 0 h 772"/>
                <a:gd name="T4" fmla="*/ 637 w 1292"/>
                <a:gd name="T5" fmla="*/ 0 h 772"/>
                <a:gd name="T6" fmla="*/ 41 w 1292"/>
                <a:gd name="T7" fmla="*/ 0 h 772"/>
                <a:gd name="T8" fmla="*/ 0 w 1292"/>
                <a:gd name="T9" fmla="*/ 36 h 772"/>
                <a:gd name="T10" fmla="*/ 0 w 1292"/>
                <a:gd name="T11" fmla="*/ 772 h 772"/>
                <a:gd name="T12" fmla="*/ 1292 w 1292"/>
                <a:gd name="T13" fmla="*/ 772 h 772"/>
                <a:gd name="T14" fmla="*/ 1292 w 1292"/>
                <a:gd name="T15" fmla="*/ 36 h 772"/>
                <a:gd name="T16" fmla="*/ 1254 w 1292"/>
                <a:gd name="T17" fmla="*/ 0 h 772"/>
                <a:gd name="T18" fmla="*/ 1236 w 1292"/>
                <a:gd name="T19" fmla="*/ 716 h 772"/>
                <a:gd name="T20" fmla="*/ 56 w 1292"/>
                <a:gd name="T21" fmla="*/ 716 h 772"/>
                <a:gd name="T22" fmla="*/ 56 w 1292"/>
                <a:gd name="T23" fmla="*/ 48 h 772"/>
                <a:gd name="T24" fmla="*/ 1236 w 1292"/>
                <a:gd name="T25" fmla="*/ 48 h 772"/>
                <a:gd name="T26" fmla="*/ 1236 w 1292"/>
                <a:gd name="T27" fmla="*/ 71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2" h="772">
                  <a:moveTo>
                    <a:pt x="1254" y="0"/>
                  </a:moveTo>
                  <a:cubicBezTo>
                    <a:pt x="658" y="0"/>
                    <a:pt x="658" y="0"/>
                    <a:pt x="658" y="0"/>
                  </a:cubicBezTo>
                  <a:cubicBezTo>
                    <a:pt x="637" y="0"/>
                    <a:pt x="637" y="0"/>
                    <a:pt x="637" y="0"/>
                  </a:cubicBezTo>
                  <a:cubicBezTo>
                    <a:pt x="41" y="0"/>
                    <a:pt x="41" y="0"/>
                    <a:pt x="41" y="0"/>
                  </a:cubicBezTo>
                  <a:cubicBezTo>
                    <a:pt x="20" y="0"/>
                    <a:pt x="0" y="15"/>
                    <a:pt x="0" y="36"/>
                  </a:cubicBezTo>
                  <a:cubicBezTo>
                    <a:pt x="0" y="772"/>
                    <a:pt x="0" y="772"/>
                    <a:pt x="0" y="772"/>
                  </a:cubicBezTo>
                  <a:cubicBezTo>
                    <a:pt x="1292" y="772"/>
                    <a:pt x="1292" y="772"/>
                    <a:pt x="1292" y="772"/>
                  </a:cubicBezTo>
                  <a:cubicBezTo>
                    <a:pt x="1292" y="36"/>
                    <a:pt x="1292" y="36"/>
                    <a:pt x="1292" y="36"/>
                  </a:cubicBezTo>
                  <a:cubicBezTo>
                    <a:pt x="1292" y="15"/>
                    <a:pt x="1275" y="0"/>
                    <a:pt x="1254" y="0"/>
                  </a:cubicBezTo>
                  <a:close/>
                  <a:moveTo>
                    <a:pt x="1236" y="716"/>
                  </a:moveTo>
                  <a:cubicBezTo>
                    <a:pt x="56" y="716"/>
                    <a:pt x="56" y="716"/>
                    <a:pt x="56" y="716"/>
                  </a:cubicBezTo>
                  <a:cubicBezTo>
                    <a:pt x="56" y="48"/>
                    <a:pt x="56" y="48"/>
                    <a:pt x="56" y="48"/>
                  </a:cubicBezTo>
                  <a:cubicBezTo>
                    <a:pt x="1236" y="48"/>
                    <a:pt x="1236" y="48"/>
                    <a:pt x="1236" y="48"/>
                  </a:cubicBezTo>
                  <a:lnTo>
                    <a:pt x="1236" y="71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34286" tIns="17143" rIns="34286" bIns="17143" numCol="1" anchor="t" anchorCtr="0" compatLnSpc="1"/>
            <a:lstStyle/>
            <a:p>
              <a:endParaRPr lang="en-US"/>
            </a:p>
          </p:txBody>
        </p:sp>
        <p:sp>
          <p:nvSpPr>
            <p:cNvPr id="19" name="Freeform 8"/>
            <p:cNvSpPr/>
            <p:nvPr/>
          </p:nvSpPr>
          <p:spPr bwMode="auto">
            <a:xfrm flipH="1">
              <a:off x="1082074" y="4043376"/>
              <a:ext cx="3164489" cy="274050"/>
            </a:xfrm>
            <a:custGeom>
              <a:avLst/>
              <a:gdLst>
                <a:gd name="T0" fmla="*/ 0 w 1292"/>
                <a:gd name="T1" fmla="*/ 70 h 112"/>
                <a:gd name="T2" fmla="*/ 41 w 1292"/>
                <a:gd name="T3" fmla="*/ 112 h 112"/>
                <a:gd name="T4" fmla="*/ 637 w 1292"/>
                <a:gd name="T5" fmla="*/ 112 h 112"/>
                <a:gd name="T6" fmla="*/ 658 w 1292"/>
                <a:gd name="T7" fmla="*/ 112 h 112"/>
                <a:gd name="T8" fmla="*/ 1254 w 1292"/>
                <a:gd name="T9" fmla="*/ 112 h 112"/>
                <a:gd name="T10" fmla="*/ 1292 w 1292"/>
                <a:gd name="T11" fmla="*/ 70 h 112"/>
                <a:gd name="T12" fmla="*/ 1292 w 1292"/>
                <a:gd name="T13" fmla="*/ 0 h 112"/>
                <a:gd name="T14" fmla="*/ 0 w 1292"/>
                <a:gd name="T15" fmla="*/ 0 h 112"/>
                <a:gd name="T16" fmla="*/ 0 w 1292"/>
                <a:gd name="T1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112">
                  <a:moveTo>
                    <a:pt x="0" y="70"/>
                  </a:moveTo>
                  <a:cubicBezTo>
                    <a:pt x="0" y="91"/>
                    <a:pt x="20" y="112"/>
                    <a:pt x="41" y="112"/>
                  </a:cubicBezTo>
                  <a:cubicBezTo>
                    <a:pt x="637" y="112"/>
                    <a:pt x="637" y="112"/>
                    <a:pt x="637" y="112"/>
                  </a:cubicBezTo>
                  <a:cubicBezTo>
                    <a:pt x="658" y="112"/>
                    <a:pt x="658" y="112"/>
                    <a:pt x="658" y="112"/>
                  </a:cubicBezTo>
                  <a:cubicBezTo>
                    <a:pt x="1254" y="112"/>
                    <a:pt x="1254" y="112"/>
                    <a:pt x="1254" y="112"/>
                  </a:cubicBezTo>
                  <a:cubicBezTo>
                    <a:pt x="1275" y="112"/>
                    <a:pt x="1292" y="91"/>
                    <a:pt x="1292" y="70"/>
                  </a:cubicBezTo>
                  <a:cubicBezTo>
                    <a:pt x="1292" y="0"/>
                    <a:pt x="1292" y="0"/>
                    <a:pt x="1292" y="0"/>
                  </a:cubicBezTo>
                  <a:cubicBezTo>
                    <a:pt x="0" y="0"/>
                    <a:pt x="0" y="0"/>
                    <a:pt x="0" y="0"/>
                  </a:cubicBezTo>
                  <a:lnTo>
                    <a:pt x="0" y="70"/>
                  </a:lnTo>
                  <a:close/>
                </a:path>
              </a:pathLst>
            </a:custGeom>
            <a:gradFill flip="none" rotWithShape="1">
              <a:gsLst>
                <a:gs pos="0">
                  <a:srgbClr val="898A8F"/>
                </a:gs>
                <a:gs pos="100000">
                  <a:srgbClr val="DBDDE0"/>
                </a:gs>
              </a:gsLst>
              <a:lin ang="0" scaled="1"/>
              <a:tileRect/>
            </a:gradFill>
            <a:ln>
              <a:noFill/>
            </a:ln>
            <a:effectLst/>
          </p:spPr>
          <p:txBody>
            <a:bodyPr vert="horz" wrap="square" lIns="34286" tIns="17143" rIns="34286" bIns="17143" numCol="1" anchor="t" anchorCtr="0" compatLnSpc="1"/>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8" name="矩形 17"/>
          <p:cNvSpPr/>
          <p:nvPr/>
        </p:nvSpPr>
        <p:spPr>
          <a:xfrm>
            <a:off x="7623569" y="2331357"/>
            <a:ext cx="3737662" cy="3323987"/>
          </a:xfrm>
          <a:prstGeom prst="rect">
            <a:avLst/>
          </a:prstGeom>
        </p:spPr>
        <p:txBody>
          <a:bodyPr wrap="square">
            <a:spAutoFit/>
          </a:bodyPr>
          <a:lstStyle/>
          <a:p>
            <a:pPr algn="just">
              <a:lnSpc>
                <a:spcPct val="150000"/>
              </a:lnSpc>
            </a:pP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一杆良心秤守了两百年。湖北武汉市新洲区的江玉珍、江远斌姐弟，是“江家秤”第五代传人，信守祖辈</a:t>
            </a:r>
            <a:r>
              <a:rPr lang="en-US" altLang="zh-CN"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200</a:t>
            </a:r>
            <a:r>
              <a:rPr lang="zh-CN" altLang="en-US" sz="2000" b="1"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多年做秤“准确公道、分毫不差”的祖训，不为利益所动，不赚昧心钱，诚信做秤，美名传扬。</a:t>
            </a:r>
            <a:endParaRPr lang="zh-CN" altLang="en-US" sz="2000" b="1" i="0" u="none" strike="noStrike"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cxnSp>
        <p:nvCxnSpPr>
          <p:cNvPr id="19" name="直接连接符 6"/>
          <p:cNvCxnSpPr/>
          <p:nvPr/>
        </p:nvCxnSpPr>
        <p:spPr>
          <a:xfrm>
            <a:off x="8919716" y="2131037"/>
            <a:ext cx="1267289" cy="0"/>
          </a:xfrm>
          <a:prstGeom prst="line">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35" y="1702178"/>
            <a:ext cx="6517545" cy="423091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3" name="矩形 22"/>
          <p:cNvSpPr/>
          <p:nvPr/>
        </p:nvSpPr>
        <p:spPr>
          <a:xfrm>
            <a:off x="1261478" y="3130207"/>
            <a:ext cx="9867790" cy="1688924"/>
          </a:xfrm>
          <a:prstGeom prst="rect">
            <a:avLst/>
          </a:prstGeom>
        </p:spPr>
        <p:txBody>
          <a:bodyPr wrap="square">
            <a:spAutoFit/>
          </a:bodyPr>
          <a:lstStyle/>
          <a:p>
            <a:pPr indent="539750" algn="just">
              <a:lnSpc>
                <a:spcPct val="150000"/>
              </a:lnSpc>
            </a:pPr>
            <a:r>
              <a:rPr lang="zh-CN" altLang="en-US" sz="2400" dirty="0">
                <a:latin typeface="华文中宋" panose="02010600040101010101" pitchFamily="2" charset="-122"/>
                <a:ea typeface="华文中宋" panose="02010600040101010101" pitchFamily="2" charset="-122"/>
                <a:cs typeface="华文中宋" panose="02010600040101010101" pitchFamily="2" charset="-122"/>
              </a:rPr>
              <a:t>社会主义核心价值观倡导的友善，</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是与人为善、与物为善</a:t>
            </a:r>
            <a:r>
              <a:rPr lang="zh-CN" altLang="en-US" sz="2400" dirty="0">
                <a:latin typeface="华文中宋" panose="02010600040101010101" pitchFamily="2" charset="-122"/>
                <a:ea typeface="华文中宋" panose="02010600040101010101" pitchFamily="2" charset="-122"/>
                <a:cs typeface="华文中宋" panose="02010600040101010101" pitchFamily="2" charset="-122"/>
              </a:rPr>
              <a:t>。善待亲人以构建和谐家庭关系，善待他人以构建和谐人际关系，善待万物以形成和谐自然生态。</a:t>
            </a:r>
            <a:endParaRPr lang="zh-CN" altLang="en-US" sz="2400" dirty="0">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42" name="Picture 2" descr="https://bpic.588ku.com/element_origin_min_pic/19/05/13/7e132dc798f30597ca90d50e73685d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854" y="0"/>
            <a:ext cx="2949146" cy="2953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3" name="矩形 42"/>
          <p:cNvSpPr/>
          <p:nvPr/>
        </p:nvSpPr>
        <p:spPr>
          <a:xfrm>
            <a:off x="6090616" y="2810283"/>
            <a:ext cx="3310877" cy="33673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67995" algn="just">
              <a:lnSpc>
                <a:spcPct val="150000"/>
              </a:lnSpc>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疫情期间，武汉的小区实行封闭式管理，大家不能出门。但家里缺个什么了，没米没油了，在群里喊一声，就有热心邻居送来，放在门口，相互也不碰面。这种亲密无间的邻里关系就好像穿越回到了许多年前的童年时代。</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9597728" y="2528554"/>
            <a:ext cx="1925054" cy="3930856"/>
            <a:chOff x="4765823" y="2522323"/>
            <a:chExt cx="1925054" cy="3930856"/>
          </a:xfrm>
          <a:effectLst>
            <a:outerShdw blurRad="152400" dir="5400000" sx="90000" sy="-19000" rotWithShape="0">
              <a:prstClr val="black">
                <a:alpha val="15000"/>
              </a:prstClr>
            </a:outerShdw>
          </a:effectLst>
        </p:grpSpPr>
        <p:pic>
          <p:nvPicPr>
            <p:cNvPr id="4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0030"/>
            <a:stretch>
              <a:fillRect/>
            </a:stretch>
          </p:blipFill>
          <p:spPr bwMode="auto">
            <a:xfrm>
              <a:off x="4878160" y="2621179"/>
              <a:ext cx="1724024" cy="37331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5823" y="2522323"/>
              <a:ext cx="1925054" cy="3930856"/>
            </a:xfrm>
            <a:prstGeom prst="rect">
              <a:avLst/>
            </a:prstGeom>
          </p:spPr>
        </p:pic>
      </p:grpSp>
      <p:grpSp>
        <p:nvGrpSpPr>
          <p:cNvPr id="47" name="组合 46"/>
          <p:cNvGrpSpPr/>
          <p:nvPr/>
        </p:nvGrpSpPr>
        <p:grpSpPr>
          <a:xfrm>
            <a:off x="738010" y="2587555"/>
            <a:ext cx="5168011" cy="3871855"/>
            <a:chOff x="1084435" y="857937"/>
            <a:chExt cx="6988377" cy="5563294"/>
          </a:xfrm>
        </p:grpSpPr>
        <p:pic>
          <p:nvPicPr>
            <p:cNvPr id="48" name="图片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9171" y="1110848"/>
              <a:ext cx="6412841" cy="4093611"/>
            </a:xfrm>
            <a:prstGeom prst="rect">
              <a:avLst/>
            </a:prstGeom>
          </p:spPr>
        </p:pic>
        <p:grpSp>
          <p:nvGrpSpPr>
            <p:cNvPr id="49" name="组合 48"/>
            <p:cNvGrpSpPr/>
            <p:nvPr/>
          </p:nvGrpSpPr>
          <p:grpSpPr>
            <a:xfrm>
              <a:off x="1084435" y="857937"/>
              <a:ext cx="6988377" cy="5563294"/>
              <a:chOff x="1082074" y="2150886"/>
              <a:chExt cx="3164489" cy="2519180"/>
            </a:xfrm>
          </p:grpSpPr>
          <p:sp>
            <p:nvSpPr>
              <p:cNvPr id="51" name="Freeform 5"/>
              <p:cNvSpPr/>
              <p:nvPr/>
            </p:nvSpPr>
            <p:spPr bwMode="auto">
              <a:xfrm flipH="1">
                <a:off x="2078992" y="4317422"/>
                <a:ext cx="1145834" cy="352644"/>
              </a:xfrm>
              <a:custGeom>
                <a:avLst/>
                <a:gdLst>
                  <a:gd name="T0" fmla="*/ 395 w 468"/>
                  <a:gd name="T1" fmla="*/ 91 h 144"/>
                  <a:gd name="T2" fmla="*/ 366 w 468"/>
                  <a:gd name="T3" fmla="*/ 0 h 144"/>
                  <a:gd name="T4" fmla="*/ 239 w 468"/>
                  <a:gd name="T5" fmla="*/ 0 h 144"/>
                  <a:gd name="T6" fmla="*/ 229 w 468"/>
                  <a:gd name="T7" fmla="*/ 0 h 144"/>
                  <a:gd name="T8" fmla="*/ 102 w 468"/>
                  <a:gd name="T9" fmla="*/ 0 h 144"/>
                  <a:gd name="T10" fmla="*/ 72 w 468"/>
                  <a:gd name="T11" fmla="*/ 91 h 144"/>
                  <a:gd name="T12" fmla="*/ 77 w 468"/>
                  <a:gd name="T13" fmla="*/ 144 h 144"/>
                  <a:gd name="T14" fmla="*/ 229 w 468"/>
                  <a:gd name="T15" fmla="*/ 144 h 144"/>
                  <a:gd name="T16" fmla="*/ 239 w 468"/>
                  <a:gd name="T17" fmla="*/ 144 h 144"/>
                  <a:gd name="T18" fmla="*/ 391 w 468"/>
                  <a:gd name="T19" fmla="*/ 144 h 144"/>
                  <a:gd name="T20" fmla="*/ 395 w 468"/>
                  <a:gd name="T21" fmla="*/ 9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144">
                    <a:moveTo>
                      <a:pt x="395" y="91"/>
                    </a:moveTo>
                    <a:cubicBezTo>
                      <a:pt x="367" y="62"/>
                      <a:pt x="366" y="0"/>
                      <a:pt x="366" y="0"/>
                    </a:cubicBezTo>
                    <a:cubicBezTo>
                      <a:pt x="239" y="0"/>
                      <a:pt x="239" y="0"/>
                      <a:pt x="239" y="0"/>
                    </a:cubicBezTo>
                    <a:cubicBezTo>
                      <a:pt x="229" y="0"/>
                      <a:pt x="229" y="0"/>
                      <a:pt x="229" y="0"/>
                    </a:cubicBezTo>
                    <a:cubicBezTo>
                      <a:pt x="102" y="0"/>
                      <a:pt x="102" y="0"/>
                      <a:pt x="102" y="0"/>
                    </a:cubicBezTo>
                    <a:cubicBezTo>
                      <a:pt x="102" y="0"/>
                      <a:pt x="101" y="62"/>
                      <a:pt x="72" y="91"/>
                    </a:cubicBezTo>
                    <a:cubicBezTo>
                      <a:pt x="44" y="120"/>
                      <a:pt x="0" y="144"/>
                      <a:pt x="77" y="144"/>
                    </a:cubicBezTo>
                    <a:cubicBezTo>
                      <a:pt x="138" y="144"/>
                      <a:pt x="205" y="144"/>
                      <a:pt x="229" y="144"/>
                    </a:cubicBezTo>
                    <a:cubicBezTo>
                      <a:pt x="235" y="144"/>
                      <a:pt x="239" y="144"/>
                      <a:pt x="239" y="144"/>
                    </a:cubicBezTo>
                    <a:cubicBezTo>
                      <a:pt x="263" y="144"/>
                      <a:pt x="329" y="144"/>
                      <a:pt x="391" y="144"/>
                    </a:cubicBezTo>
                    <a:cubicBezTo>
                      <a:pt x="468" y="144"/>
                      <a:pt x="423" y="120"/>
                      <a:pt x="395" y="91"/>
                    </a:cubicBezTo>
                    <a:close/>
                  </a:path>
                </a:pathLst>
              </a:custGeom>
              <a:gradFill flip="none" rotWithShape="1">
                <a:gsLst>
                  <a:gs pos="63000">
                    <a:srgbClr val="6D6F73"/>
                  </a:gs>
                  <a:gs pos="38000">
                    <a:srgbClr val="A7A9AC"/>
                  </a:gs>
                  <a:gs pos="19000">
                    <a:srgbClr val="E0E1E2"/>
                  </a:gs>
                  <a:gs pos="0">
                    <a:srgbClr val="6D6F73"/>
                  </a:gs>
                  <a:gs pos="100000">
                    <a:srgbClr val="A7A9AC"/>
                  </a:gs>
                </a:gsLst>
                <a:lin ang="5400000" scaled="1"/>
                <a:tileRect/>
              </a:gradFill>
              <a:ln>
                <a:noFill/>
              </a:ln>
              <a:effectLst/>
            </p:spPr>
            <p:txBody>
              <a:bodyPr vert="horz" wrap="square" lIns="34286" tIns="17143" rIns="34286" bIns="17143" numCol="1" anchor="t" anchorCtr="0" compatLnSpc="1"/>
              <a:lstStyle/>
              <a:p>
                <a:endParaRPr lang="en-US"/>
              </a:p>
            </p:txBody>
          </p:sp>
          <p:sp>
            <p:nvSpPr>
              <p:cNvPr id="52" name="Freeform 7"/>
              <p:cNvSpPr>
                <a:spLocks noEditPoints="1"/>
              </p:cNvSpPr>
              <p:nvPr/>
            </p:nvSpPr>
            <p:spPr bwMode="auto">
              <a:xfrm flipH="1">
                <a:off x="1082074" y="2150886"/>
                <a:ext cx="3164489" cy="1892488"/>
              </a:xfrm>
              <a:custGeom>
                <a:avLst/>
                <a:gdLst>
                  <a:gd name="T0" fmla="*/ 1254 w 1292"/>
                  <a:gd name="T1" fmla="*/ 0 h 772"/>
                  <a:gd name="T2" fmla="*/ 658 w 1292"/>
                  <a:gd name="T3" fmla="*/ 0 h 772"/>
                  <a:gd name="T4" fmla="*/ 637 w 1292"/>
                  <a:gd name="T5" fmla="*/ 0 h 772"/>
                  <a:gd name="T6" fmla="*/ 41 w 1292"/>
                  <a:gd name="T7" fmla="*/ 0 h 772"/>
                  <a:gd name="T8" fmla="*/ 0 w 1292"/>
                  <a:gd name="T9" fmla="*/ 36 h 772"/>
                  <a:gd name="T10" fmla="*/ 0 w 1292"/>
                  <a:gd name="T11" fmla="*/ 772 h 772"/>
                  <a:gd name="T12" fmla="*/ 1292 w 1292"/>
                  <a:gd name="T13" fmla="*/ 772 h 772"/>
                  <a:gd name="T14" fmla="*/ 1292 w 1292"/>
                  <a:gd name="T15" fmla="*/ 36 h 772"/>
                  <a:gd name="T16" fmla="*/ 1254 w 1292"/>
                  <a:gd name="T17" fmla="*/ 0 h 772"/>
                  <a:gd name="T18" fmla="*/ 1236 w 1292"/>
                  <a:gd name="T19" fmla="*/ 716 h 772"/>
                  <a:gd name="T20" fmla="*/ 56 w 1292"/>
                  <a:gd name="T21" fmla="*/ 716 h 772"/>
                  <a:gd name="T22" fmla="*/ 56 w 1292"/>
                  <a:gd name="T23" fmla="*/ 48 h 772"/>
                  <a:gd name="T24" fmla="*/ 1236 w 1292"/>
                  <a:gd name="T25" fmla="*/ 48 h 772"/>
                  <a:gd name="T26" fmla="*/ 1236 w 1292"/>
                  <a:gd name="T27" fmla="*/ 716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2" h="772">
                    <a:moveTo>
                      <a:pt x="1254" y="0"/>
                    </a:moveTo>
                    <a:cubicBezTo>
                      <a:pt x="658" y="0"/>
                      <a:pt x="658" y="0"/>
                      <a:pt x="658" y="0"/>
                    </a:cubicBezTo>
                    <a:cubicBezTo>
                      <a:pt x="637" y="0"/>
                      <a:pt x="637" y="0"/>
                      <a:pt x="637" y="0"/>
                    </a:cubicBezTo>
                    <a:cubicBezTo>
                      <a:pt x="41" y="0"/>
                      <a:pt x="41" y="0"/>
                      <a:pt x="41" y="0"/>
                    </a:cubicBezTo>
                    <a:cubicBezTo>
                      <a:pt x="20" y="0"/>
                      <a:pt x="0" y="15"/>
                      <a:pt x="0" y="36"/>
                    </a:cubicBezTo>
                    <a:cubicBezTo>
                      <a:pt x="0" y="772"/>
                      <a:pt x="0" y="772"/>
                      <a:pt x="0" y="772"/>
                    </a:cubicBezTo>
                    <a:cubicBezTo>
                      <a:pt x="1292" y="772"/>
                      <a:pt x="1292" y="772"/>
                      <a:pt x="1292" y="772"/>
                    </a:cubicBezTo>
                    <a:cubicBezTo>
                      <a:pt x="1292" y="36"/>
                      <a:pt x="1292" y="36"/>
                      <a:pt x="1292" y="36"/>
                    </a:cubicBezTo>
                    <a:cubicBezTo>
                      <a:pt x="1292" y="15"/>
                      <a:pt x="1275" y="0"/>
                      <a:pt x="1254" y="0"/>
                    </a:cubicBezTo>
                    <a:close/>
                    <a:moveTo>
                      <a:pt x="1236" y="716"/>
                    </a:moveTo>
                    <a:cubicBezTo>
                      <a:pt x="56" y="716"/>
                      <a:pt x="56" y="716"/>
                      <a:pt x="56" y="716"/>
                    </a:cubicBezTo>
                    <a:cubicBezTo>
                      <a:pt x="56" y="48"/>
                      <a:pt x="56" y="48"/>
                      <a:pt x="56" y="48"/>
                    </a:cubicBezTo>
                    <a:cubicBezTo>
                      <a:pt x="1236" y="48"/>
                      <a:pt x="1236" y="48"/>
                      <a:pt x="1236" y="48"/>
                    </a:cubicBezTo>
                    <a:lnTo>
                      <a:pt x="1236" y="716"/>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34286" tIns="17143" rIns="34286" bIns="17143" numCol="1" anchor="t" anchorCtr="0" compatLnSpc="1"/>
              <a:lstStyle/>
              <a:p>
                <a:endParaRPr lang="en-US"/>
              </a:p>
            </p:txBody>
          </p:sp>
          <p:sp>
            <p:nvSpPr>
              <p:cNvPr id="53" name="Freeform 8"/>
              <p:cNvSpPr/>
              <p:nvPr/>
            </p:nvSpPr>
            <p:spPr bwMode="auto">
              <a:xfrm flipH="1">
                <a:off x="1082074" y="4043376"/>
                <a:ext cx="3164489" cy="274050"/>
              </a:xfrm>
              <a:custGeom>
                <a:avLst/>
                <a:gdLst>
                  <a:gd name="T0" fmla="*/ 0 w 1292"/>
                  <a:gd name="T1" fmla="*/ 70 h 112"/>
                  <a:gd name="T2" fmla="*/ 41 w 1292"/>
                  <a:gd name="T3" fmla="*/ 112 h 112"/>
                  <a:gd name="T4" fmla="*/ 637 w 1292"/>
                  <a:gd name="T5" fmla="*/ 112 h 112"/>
                  <a:gd name="T6" fmla="*/ 658 w 1292"/>
                  <a:gd name="T7" fmla="*/ 112 h 112"/>
                  <a:gd name="T8" fmla="*/ 1254 w 1292"/>
                  <a:gd name="T9" fmla="*/ 112 h 112"/>
                  <a:gd name="T10" fmla="*/ 1292 w 1292"/>
                  <a:gd name="T11" fmla="*/ 70 h 112"/>
                  <a:gd name="T12" fmla="*/ 1292 w 1292"/>
                  <a:gd name="T13" fmla="*/ 0 h 112"/>
                  <a:gd name="T14" fmla="*/ 0 w 1292"/>
                  <a:gd name="T15" fmla="*/ 0 h 112"/>
                  <a:gd name="T16" fmla="*/ 0 w 1292"/>
                  <a:gd name="T17" fmla="*/ 7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2" h="112">
                    <a:moveTo>
                      <a:pt x="0" y="70"/>
                    </a:moveTo>
                    <a:cubicBezTo>
                      <a:pt x="0" y="91"/>
                      <a:pt x="20" y="112"/>
                      <a:pt x="41" y="112"/>
                    </a:cubicBezTo>
                    <a:cubicBezTo>
                      <a:pt x="637" y="112"/>
                      <a:pt x="637" y="112"/>
                      <a:pt x="637" y="112"/>
                    </a:cubicBezTo>
                    <a:cubicBezTo>
                      <a:pt x="658" y="112"/>
                      <a:pt x="658" y="112"/>
                      <a:pt x="658" y="112"/>
                    </a:cubicBezTo>
                    <a:cubicBezTo>
                      <a:pt x="1254" y="112"/>
                      <a:pt x="1254" y="112"/>
                      <a:pt x="1254" y="112"/>
                    </a:cubicBezTo>
                    <a:cubicBezTo>
                      <a:pt x="1275" y="112"/>
                      <a:pt x="1292" y="91"/>
                      <a:pt x="1292" y="70"/>
                    </a:cubicBezTo>
                    <a:cubicBezTo>
                      <a:pt x="1292" y="0"/>
                      <a:pt x="1292" y="0"/>
                      <a:pt x="1292" y="0"/>
                    </a:cubicBezTo>
                    <a:cubicBezTo>
                      <a:pt x="0" y="0"/>
                      <a:pt x="0" y="0"/>
                      <a:pt x="0" y="0"/>
                    </a:cubicBezTo>
                    <a:lnTo>
                      <a:pt x="0" y="70"/>
                    </a:lnTo>
                    <a:close/>
                  </a:path>
                </a:pathLst>
              </a:custGeom>
              <a:gradFill flip="none" rotWithShape="1">
                <a:gsLst>
                  <a:gs pos="0">
                    <a:srgbClr val="898A8F"/>
                  </a:gs>
                  <a:gs pos="100000">
                    <a:srgbClr val="DBDDE0"/>
                  </a:gs>
                </a:gsLst>
                <a:lin ang="0" scaled="1"/>
                <a:tileRect/>
              </a:gradFill>
              <a:ln>
                <a:noFill/>
              </a:ln>
              <a:effectLst/>
            </p:spPr>
            <p:txBody>
              <a:bodyPr vert="horz" wrap="square" lIns="34286" tIns="17143" rIns="34286" bIns="17143" numCol="1" anchor="t" anchorCtr="0" compatLnSpc="1"/>
              <a:lstStyle/>
              <a:p>
                <a:endParaRPr 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iterate type="lt">
                                    <p:tmPct val="10000"/>
                                  </p:iterate>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par>
                          <p:cTn id="13" fill="hold">
                            <p:stCondLst>
                              <p:cond delay="0"/>
                            </p:stCondLst>
                            <p:childTnLst>
                              <p:par>
                                <p:cTn id="14" presetID="42" presetClass="entr" presetSubtype="0" fill="hold" nodeType="after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15" name="组合 14"/>
          <p:cNvGrpSpPr/>
          <p:nvPr/>
        </p:nvGrpSpPr>
        <p:grpSpPr>
          <a:xfrm>
            <a:off x="741747" y="2130093"/>
            <a:ext cx="5532053" cy="4362600"/>
            <a:chOff x="4814589" y="1420253"/>
            <a:chExt cx="7037887" cy="4980547"/>
          </a:xfrm>
          <a:solidFill>
            <a:schemeClr val="accent2">
              <a:lumMod val="20000"/>
              <a:lumOff val="80000"/>
            </a:schemeClr>
          </a:solidFill>
        </p:grpSpPr>
        <p:sp>
          <p:nvSpPr>
            <p:cNvPr id="16" name="矩形 15"/>
            <p:cNvSpPr/>
            <p:nvPr/>
          </p:nvSpPr>
          <p:spPr>
            <a:xfrm>
              <a:off x="5080806" y="1420253"/>
              <a:ext cx="6771670" cy="47033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814589" y="1772104"/>
              <a:ext cx="6771670" cy="46286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1265445" y="3338660"/>
            <a:ext cx="3966543" cy="1754326"/>
          </a:xfrm>
          <a:prstGeom prst="rect">
            <a:avLst/>
          </a:prstGeom>
        </p:spPr>
        <p:txBody>
          <a:bodyPr wrap="square">
            <a:spAutoFit/>
          </a:bodyPr>
          <a:lstStyle/>
          <a:p>
            <a:pPr algn="just">
              <a:lnSpc>
                <a:spcPct val="150000"/>
              </a:lnSpc>
            </a:pPr>
            <a:r>
              <a:rPr lang="zh-CN" altLang="en-US" sz="3200" dirty="0">
                <a:solidFill>
                  <a:schemeClr val="tx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路怒症</a:t>
            </a:r>
            <a:r>
              <a:rPr lang="zh-CN" altLang="en-US" sz="2000"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，即带着愤怒开车，指汽车或其他机动车的驾驶人员有攻击性或愤怒的行为。</a:t>
            </a:r>
            <a:endParaRPr lang="zh-CN" altLang="en-US" sz="2000" dirty="0">
              <a:solidFill>
                <a:schemeClr val="tx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3047" r="1690"/>
          <a:stretch>
            <a:fillRect/>
          </a:stretch>
        </p:blipFill>
        <p:spPr>
          <a:xfrm>
            <a:off x="5784574" y="2438289"/>
            <a:ext cx="5473120" cy="3755090"/>
          </a:xfrm>
          <a:prstGeom prst="roundRect">
            <a:avLst>
              <a:gd name="adj" fmla="val 0"/>
            </a:avLst>
          </a:prstGeom>
          <a:solidFill>
            <a:srgbClr val="FFFFFF">
              <a:shade val="85000"/>
            </a:srgbClr>
          </a:solidFill>
          <a:ln>
            <a:noFill/>
          </a:ln>
          <a:effectLst>
            <a:outerShdw blurRad="63500" algn="ctr" rotWithShape="0">
              <a:schemeClr val="bg1">
                <a:lumMod val="75000"/>
              </a:scheme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2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pic51.photophoto.cn/20190517/0017029536451420_b.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51866" y="4683022"/>
            <a:ext cx="3046832" cy="1940011"/>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18" name="矩形 17"/>
          <p:cNvSpPr/>
          <p:nvPr/>
        </p:nvSpPr>
        <p:spPr>
          <a:xfrm>
            <a:off x="1265444" y="2292317"/>
            <a:ext cx="9219675" cy="2862322"/>
          </a:xfrm>
          <a:prstGeom prst="rect">
            <a:avLst/>
          </a:prstGeom>
        </p:spPr>
        <p:txBody>
          <a:bodyPr wrap="square">
            <a:spAutoFit/>
          </a:bodyPr>
          <a:lstStyle/>
          <a:p>
            <a:pPr algn="just">
              <a:lnSpc>
                <a:spcPct val="150000"/>
              </a:lnSpc>
            </a:pPr>
            <a:r>
              <a:rPr lang="zh-CN" altLang="en-US" sz="2400" dirty="0">
                <a:solidFill>
                  <a:schemeClr val="tx2"/>
                </a:solidFill>
                <a:latin typeface="华文中宋" panose="02010600040101010101" pitchFamily="2" charset="-122"/>
                <a:ea typeface="华文中宋" panose="02010600040101010101" pitchFamily="2" charset="-122"/>
              </a:rPr>
              <a:t>        无论身处哪个阶层、从事哪个行业，友善都是公民应当积极倡导的基础性的价值理念。特别是在市场经济建设过程中，竞争压力不可避免带来人际关系的紧张，各种社会矛盾凸显，培育和践行社会主义友善价值观，是缓解社会矛盾、维护社会秩序、促进社会和谐的坚实基础。</a:t>
            </a:r>
            <a:endParaRPr lang="zh-CN" altLang="en-US" sz="2400" dirty="0">
              <a:solidFill>
                <a:schemeClr val="tx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3" name="文本框 2"/>
          <p:cNvSpPr txBox="1"/>
          <p:nvPr/>
        </p:nvSpPr>
        <p:spPr>
          <a:xfrm>
            <a:off x="1506220" y="2147570"/>
            <a:ext cx="3315970" cy="3415030"/>
          </a:xfrm>
          <a:prstGeom prst="rect">
            <a:avLst/>
          </a:prstGeom>
          <a:noFill/>
        </p:spPr>
        <p:txBody>
          <a:bodyPr wrap="square" rtlCol="0" anchor="t">
            <a:spAutoFit/>
          </a:bodyPr>
          <a:lstStyle/>
          <a:p>
            <a:r>
              <a:rPr lang="zh-CN" altLang="en-US" sz="2400">
                <a:solidFill>
                  <a:schemeClr val="tx1"/>
                </a:solidFill>
              </a:rPr>
              <a:t>“当两次疫情肆虐，给民众带来危难之时，钟南山逆向而行，挺身而出。他张开双臂，为整个国家和民族，挡住风雨冰霜；用凛然风骨，诠释了‘国士’风范。他是当之无愧的中国脊梁、中国国士。”</a:t>
            </a:r>
            <a:endParaRPr lang="zh-CN" altLang="en-US" sz="2400">
              <a:solidFill>
                <a:schemeClr val="tx1"/>
              </a:solidFill>
            </a:endParaRPr>
          </a:p>
        </p:txBody>
      </p:sp>
      <p:pic>
        <p:nvPicPr>
          <p:cNvPr id="5" name="图片 4" descr="timgDBX20ZWV"/>
          <p:cNvPicPr>
            <a:picLocks noChangeAspect="1"/>
          </p:cNvPicPr>
          <p:nvPr/>
        </p:nvPicPr>
        <p:blipFill>
          <a:blip r:embed="rId3" cstate="print"/>
          <a:stretch>
            <a:fillRect/>
          </a:stretch>
        </p:blipFill>
        <p:spPr>
          <a:xfrm>
            <a:off x="5700395" y="2147570"/>
            <a:ext cx="4824095" cy="3700145"/>
          </a:xfrm>
          <a:prstGeom prst="rect">
            <a:avLst/>
          </a:prstGeom>
        </p:spPr>
      </p:pic>
    </p:spTree>
  </p:cSld>
  <p:clrMapOvr>
    <a:masterClrMapping/>
  </p:clrMapOvr>
  <p:transition spd="slow">
    <p:push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pic>
        <p:nvPicPr>
          <p:cNvPr id="73" name="图片 7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3150870" y="780044"/>
            <a:ext cx="6278880" cy="583565"/>
          </a:xfrm>
          <a:prstGeom prst="rect">
            <a:avLst/>
          </a:prstGeom>
          <a:noFill/>
        </p:spPr>
        <p:txBody>
          <a:bodyPr wrap="none" rtlCol="0" anchor="t">
            <a:spAutoFit/>
          </a:bodyPr>
          <a:lstStyle/>
          <a:p>
            <a:pPr algn="l"/>
            <a:r>
              <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三、当代中国发展进步的精神指引</a:t>
            </a:r>
            <a:endPar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647700" y="3389630"/>
            <a:ext cx="4450080" cy="534035"/>
          </a:xfrm>
          <a:prstGeom prst="rect">
            <a:avLst/>
          </a:prstGeom>
          <a:noFill/>
        </p:spPr>
        <p:txBody>
          <a:bodyPr wrap="none" rtlCol="0" anchor="t">
            <a:spAutoFit/>
          </a:bodyPr>
          <a:lstStyle/>
          <a:p>
            <a:pPr marL="0" marR="0" lvl="0" indent="0" algn="just" defTabSz="914400" rtl="0" eaLnBrk="0" fontAlgn="base" latinLnBrk="0" hangingPunct="0">
              <a:lnSpc>
                <a:spcPct val="120000"/>
              </a:lnSpc>
              <a:spcBef>
                <a:spcPts val="1400"/>
              </a:spcBef>
              <a:spcAft>
                <a:spcPct val="0"/>
              </a:spcAft>
              <a:buClrTx/>
              <a:buSzTx/>
              <a:buFontTx/>
              <a:buNone/>
              <a:defRPr/>
            </a:pPr>
            <a:r>
              <a:rPr lang="zh-CN" altLang="en-US" sz="2400" b="1"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sym typeface="+mn-ea"/>
              </a:rPr>
              <a:t>培育和践行社会主义核心价值观</a:t>
            </a:r>
            <a:endParaRPr lang="zh-CN" altLang="en-US" sz="2400" b="1"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sym typeface="+mn-ea"/>
            </a:endParaRPr>
          </a:p>
        </p:txBody>
      </p:sp>
      <p:sp>
        <p:nvSpPr>
          <p:cNvPr id="7" name="左大括号 6"/>
          <p:cNvSpPr/>
          <p:nvPr/>
        </p:nvSpPr>
        <p:spPr>
          <a:xfrm>
            <a:off x="5317490" y="2101215"/>
            <a:ext cx="369570" cy="335026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5687060" y="2393469"/>
            <a:ext cx="6888480" cy="829945"/>
          </a:xfrm>
          <a:prstGeom prst="rect">
            <a:avLst/>
          </a:prstGeom>
          <a:noFill/>
        </p:spPr>
        <p:txBody>
          <a:bodyPr wrap="none" rtlCol="0" anchor="t">
            <a:spAutoFit/>
          </a:bodyPr>
          <a:lstStyle/>
          <a:p>
            <a:r>
              <a:rPr lang="zh-CN" altLang="en-US" sz="2400" dirty="0">
                <a:solidFill>
                  <a:srgbClr val="C00000"/>
                </a:solidFill>
                <a:latin typeface="Arial" panose="020B0604020202020204" pitchFamily="34" charset="0"/>
                <a:ea typeface="微软雅黑" panose="020B0503020204020204" pitchFamily="34" charset="-122"/>
                <a:sym typeface="+mn-ea"/>
              </a:rPr>
              <a:t>是有效整合我国社会意识、凝聚社会价值共识、</a:t>
            </a:r>
            <a:endParaRPr lang="zh-CN" altLang="en-US" sz="2400" dirty="0">
              <a:solidFill>
                <a:srgbClr val="C00000"/>
              </a:solidFill>
              <a:latin typeface="Arial" panose="020B0604020202020204" pitchFamily="34" charset="0"/>
              <a:ea typeface="微软雅黑" panose="020B0503020204020204" pitchFamily="34" charset="-122"/>
              <a:sym typeface="+mn-ea"/>
            </a:endParaRPr>
          </a:p>
          <a:p>
            <a:r>
              <a:rPr lang="zh-CN" altLang="en-US" sz="2400" dirty="0">
                <a:solidFill>
                  <a:srgbClr val="C00000"/>
                </a:solidFill>
                <a:latin typeface="Arial" panose="020B0604020202020204" pitchFamily="34" charset="0"/>
                <a:ea typeface="微软雅黑" panose="020B0503020204020204" pitchFamily="34" charset="-122"/>
                <a:sym typeface="+mn-ea"/>
              </a:rPr>
              <a:t>解决和化解社会矛盾、聚合磅礴之力的重大举措。</a:t>
            </a:r>
            <a:endParaRPr lang="zh-CN" altLang="en-US" sz="2400" dirty="0">
              <a:solidFill>
                <a:srgbClr val="C00000"/>
              </a:solidFill>
              <a:latin typeface="Arial" panose="020B0604020202020204" pitchFamily="34" charset="0"/>
              <a:ea typeface="微软雅黑" panose="020B0503020204020204" pitchFamily="34" charset="-122"/>
              <a:sym typeface="+mn-ea"/>
            </a:endParaRPr>
          </a:p>
        </p:txBody>
      </p:sp>
      <p:sp>
        <p:nvSpPr>
          <p:cNvPr id="9" name="文本框 8"/>
          <p:cNvSpPr txBox="1"/>
          <p:nvPr/>
        </p:nvSpPr>
        <p:spPr>
          <a:xfrm>
            <a:off x="5779135" y="5114925"/>
            <a:ext cx="5974080" cy="640080"/>
          </a:xfrm>
          <a:prstGeom prst="rect">
            <a:avLst/>
          </a:prstGeom>
          <a:noFill/>
        </p:spPr>
        <p:txBody>
          <a:bodyPr wrap="none" rtlCol="0" anchor="t">
            <a:spAutoFit/>
          </a:bodyPr>
          <a:lstStyle/>
          <a:p>
            <a:pPr algn="l">
              <a:lnSpc>
                <a:spcPct val="50000"/>
              </a:lnSpc>
              <a:spcBef>
                <a:spcPts val="1400"/>
              </a:spcBef>
              <a:buClrTx/>
              <a:buSzTx/>
              <a:buNone/>
            </a:pPr>
            <a:r>
              <a:rPr lang="zh-CN" altLang="en-US" sz="2400" dirty="0">
                <a:solidFill>
                  <a:srgbClr val="C00000"/>
                </a:solidFill>
                <a:latin typeface="Arial" panose="020B0604020202020204" pitchFamily="34" charset="0"/>
                <a:ea typeface="微软雅黑" panose="020B0503020204020204" pitchFamily="34" charset="-122"/>
                <a:sym typeface="+mn-ea"/>
              </a:rPr>
              <a:t>是保证我国经济社会沿着正确的方向发展、</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algn="l">
              <a:lnSpc>
                <a:spcPct val="50000"/>
              </a:lnSpc>
              <a:spcBef>
                <a:spcPts val="1400"/>
              </a:spcBef>
              <a:buClrTx/>
              <a:buSzTx/>
              <a:buNone/>
            </a:pPr>
            <a:r>
              <a:rPr lang="zh-CN" altLang="en-US" sz="2400" dirty="0">
                <a:solidFill>
                  <a:srgbClr val="C00000"/>
                </a:solidFill>
                <a:latin typeface="Arial" panose="020B0604020202020204" pitchFamily="34" charset="0"/>
                <a:ea typeface="微软雅黑" panose="020B0503020204020204" pitchFamily="34" charset="-122"/>
                <a:sym typeface="+mn-ea"/>
              </a:rPr>
              <a:t>实现中华民族伟大复兴的价值支撑。</a:t>
            </a:r>
            <a:endParaRPr lang="zh-CN" altLang="en-US" sz="2400" dirty="0">
              <a:solidFill>
                <a:srgbClr val="C00000"/>
              </a:solidFill>
              <a:latin typeface="Arial" panose="020B0604020202020204" pitchFamily="34" charset="0"/>
              <a:ea typeface="微软雅黑" panose="020B0503020204020204" pitchFamily="34" charset="-122"/>
              <a:sym typeface="+mn-ea"/>
            </a:endParaRPr>
          </a:p>
        </p:txBody>
      </p:sp>
      <p:sp>
        <p:nvSpPr>
          <p:cNvPr id="10" name="文本框 9"/>
          <p:cNvSpPr txBox="1"/>
          <p:nvPr/>
        </p:nvSpPr>
        <p:spPr>
          <a:xfrm>
            <a:off x="2081141" y="1565340"/>
            <a:ext cx="8029717" cy="662297"/>
          </a:xfrm>
          <a:prstGeom prst="rect">
            <a:avLst/>
          </a:prstGeom>
          <a:noFill/>
        </p:spPr>
        <p:txBody>
          <a:bodyPr wrap="square">
            <a:spAutoFit/>
          </a:bodyPr>
          <a:lstStyle/>
          <a:p>
            <a:pPr algn="ctr">
              <a:lnSpc>
                <a:spcPct val="150000"/>
              </a:lnSpc>
            </a:pPr>
            <a:r>
              <a:rPr lang="en-US" altLang="zh-CN" sz="2800" dirty="0">
                <a:solidFill>
                  <a:schemeClr val="tx1">
                    <a:lumMod val="95000"/>
                    <a:lumOff val="5000"/>
                  </a:schemeClr>
                </a:solidFill>
              </a:rPr>
              <a:t>——</a:t>
            </a:r>
            <a:r>
              <a:rPr lang="zh-CN" altLang="en-US" sz="2800" dirty="0">
                <a:solidFill>
                  <a:schemeClr val="tx1">
                    <a:lumMod val="95000"/>
                    <a:lumOff val="5000"/>
                  </a:schemeClr>
                </a:solidFill>
              </a:rPr>
              <a:t>全面认识社会主义核心价值观的重要意义</a:t>
            </a:r>
            <a:endParaRPr lang="zh-CN" altLang="en-US" sz="2800" dirty="0">
              <a:solidFill>
                <a:schemeClr val="tx1">
                  <a:lumMod val="95000"/>
                  <a:lumOff val="5000"/>
                </a:schemeClr>
              </a:solidFill>
            </a:endParaRPr>
          </a:p>
        </p:txBody>
      </p:sp>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
        <p:nvSpPr>
          <p:cNvPr id="6" name="椭圆 5"/>
          <p:cNvSpPr/>
          <p:nvPr/>
        </p:nvSpPr>
        <p:spPr>
          <a:xfrm>
            <a:off x="220345" y="1704340"/>
            <a:ext cx="542290" cy="435610"/>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2</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10" name="矩形 9"/>
          <p:cNvSpPr/>
          <p:nvPr/>
        </p:nvSpPr>
        <p:spPr>
          <a:xfrm>
            <a:off x="763178" y="1661118"/>
            <a:ext cx="48056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C00000"/>
                </a:solidFill>
                <a:effectLst/>
                <a:uLnTx/>
                <a:uFillTx/>
                <a:cs typeface="+mn-ea"/>
                <a:sym typeface="+mn-lt"/>
              </a:rPr>
              <a:t>价值观体现着鲜明的民族特色</a:t>
            </a:r>
            <a:endParaRPr kumimoji="0" lang="zh-CN" altLang="en-US" sz="2800" b="0" i="0" u="none" strike="noStrike" kern="1200" cap="none" spc="0" normalizeH="0" baseline="0" noProof="0" dirty="0">
              <a:ln>
                <a:noFill/>
              </a:ln>
              <a:solidFill>
                <a:srgbClr val="C00000"/>
              </a:solidFill>
              <a:effectLst/>
              <a:uLnTx/>
              <a:uFillTx/>
              <a:cs typeface="+mn-ea"/>
              <a:sym typeface="+mn-lt"/>
            </a:endParaRPr>
          </a:p>
        </p:txBody>
      </p:sp>
      <p:sp>
        <p:nvSpPr>
          <p:cNvPr id="34" name="矩形: 圆角 33"/>
          <p:cNvSpPr/>
          <p:nvPr/>
        </p:nvSpPr>
        <p:spPr>
          <a:xfrm>
            <a:off x="4620895" y="2511425"/>
            <a:ext cx="6767830" cy="3063875"/>
          </a:xfrm>
          <a:prstGeom prst="roundRect">
            <a:avLst/>
          </a:prstGeom>
          <a:solidFill>
            <a:schemeClr val="bg1">
              <a:lumMod val="95000"/>
              <a:alpha val="67000"/>
            </a:schemeClr>
          </a:solidFill>
          <a:ln w="6350" cap="flat" cmpd="sng" algn="ctr">
            <a:solidFill>
              <a:srgbClr val="394C53"/>
            </a:solidFill>
            <a:prstDash val="dash"/>
            <a:miter lim="800000"/>
          </a:ln>
          <a:effectLst/>
        </p:spPr>
        <p:txBody>
          <a:bodyPr rtlCol="0" anchor="ctr"/>
          <a:lstStyle/>
          <a:p>
            <a:pPr algn="ctr" defTabSz="685800">
              <a:lnSpc>
                <a:spcPct val="160000"/>
              </a:lnSpc>
            </a:pPr>
            <a:r>
              <a:rPr lang="zh-CN" altLang="en-US" sz="2400" kern="0">
                <a:solidFill>
                  <a:srgbClr val="B40000"/>
                </a:solidFill>
                <a:latin typeface="Lato Light"/>
              </a:rPr>
              <a:t>一个民族在长期的共同生活和实践的</a:t>
            </a:r>
            <a:endParaRPr lang="zh-CN" altLang="en-US" sz="2400" kern="0">
              <a:solidFill>
                <a:srgbClr val="B40000"/>
              </a:solidFill>
              <a:latin typeface="Lato Light"/>
            </a:endParaRPr>
          </a:p>
          <a:p>
            <a:pPr algn="ctr" defTabSz="685800">
              <a:lnSpc>
                <a:spcPct val="160000"/>
              </a:lnSpc>
            </a:pPr>
            <a:r>
              <a:rPr lang="zh-CN" altLang="en-US" sz="2400" kern="0">
                <a:solidFill>
                  <a:srgbClr val="B40000"/>
                </a:solidFill>
                <a:latin typeface="Lato Light"/>
              </a:rPr>
              <a:t>基础上，逐渐形成具有该民族特色的价值观，并通过历史的积淀和升华，</a:t>
            </a:r>
            <a:endParaRPr lang="zh-CN" altLang="en-US" sz="2400" kern="0">
              <a:solidFill>
                <a:srgbClr val="B40000"/>
              </a:solidFill>
              <a:latin typeface="Lato Light"/>
            </a:endParaRPr>
          </a:p>
          <a:p>
            <a:pPr algn="ctr" defTabSz="685800">
              <a:lnSpc>
                <a:spcPct val="160000"/>
              </a:lnSpc>
            </a:pPr>
            <a:r>
              <a:rPr lang="zh-CN" altLang="en-US" sz="2400" kern="0">
                <a:solidFill>
                  <a:srgbClr val="B40000"/>
                </a:solidFill>
                <a:latin typeface="Lato Light"/>
              </a:rPr>
              <a:t>使之成为该民族文化传统的核心和灵魂</a:t>
            </a:r>
            <a:endParaRPr lang="zh-CN" altLang="en-US" sz="2400" kern="0">
              <a:solidFill>
                <a:srgbClr val="B40000"/>
              </a:solidFill>
              <a:latin typeface="Lato Light"/>
            </a:endParaRPr>
          </a:p>
        </p:txBody>
      </p:sp>
      <p:pic>
        <p:nvPicPr>
          <p:cNvPr id="7" name="图片 6"/>
          <p:cNvPicPr>
            <a:picLocks noChangeAspect="1"/>
          </p:cNvPicPr>
          <p:nvPr/>
        </p:nvPicPr>
        <p:blipFill>
          <a:blip r:embed="rId1"/>
          <a:srcRect l="-4358" t="-8128" r="4358" b="274"/>
          <a:stretch>
            <a:fillRect/>
          </a:stretch>
        </p:blipFill>
        <p:spPr>
          <a:xfrm>
            <a:off x="477520" y="2543175"/>
            <a:ext cx="3977640" cy="299974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3035299" y="813699"/>
            <a:ext cx="6537325" cy="583565"/>
          </a:xfrm>
          <a:prstGeom prst="rect">
            <a:avLst/>
          </a:prstGeom>
          <a:noFill/>
        </p:spPr>
        <p:txBody>
          <a:bodyPr wrap="square" rtlCol="0" anchor="t">
            <a:spAutoFit/>
          </a:bodyPr>
          <a:lstStyle/>
          <a:p>
            <a:r>
              <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三、当代中国发展进步的精神指引</a:t>
            </a:r>
            <a:endPar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752475" y="1595120"/>
            <a:ext cx="8006080" cy="521970"/>
          </a:xfrm>
          <a:prstGeom prst="rect">
            <a:avLst/>
          </a:prstGeom>
          <a:noFill/>
        </p:spPr>
        <p:txBody>
          <a:bodyPr wrap="none" rtlCol="0">
            <a:spAutoFit/>
          </a:bodyPr>
          <a:lstStyle/>
          <a:p>
            <a:r>
              <a:rPr lang="zh-CN" altLang="en-US" sz="2800" b="1">
                <a:solidFill>
                  <a:srgbClr val="C00000"/>
                </a:solidFill>
              </a:rPr>
              <a:t>（一）、坚持和发展中国特色社会主义的价值遵循</a:t>
            </a:r>
            <a:endParaRPr lang="zh-CN" altLang="en-US" sz="2800" b="1">
              <a:solidFill>
                <a:srgbClr val="C00000"/>
              </a:solidFill>
            </a:endParaRPr>
          </a:p>
        </p:txBody>
      </p:sp>
      <p:pic>
        <p:nvPicPr>
          <p:cNvPr id="4" name="图片 3" descr="timgZTZOVEYL"/>
          <p:cNvPicPr>
            <a:picLocks noChangeAspect="1"/>
          </p:cNvPicPr>
          <p:nvPr/>
        </p:nvPicPr>
        <p:blipFill>
          <a:blip r:embed="rId3" cstate="print"/>
          <a:stretch>
            <a:fillRect/>
          </a:stretch>
        </p:blipFill>
        <p:spPr>
          <a:xfrm>
            <a:off x="752475" y="4330065"/>
            <a:ext cx="11102975" cy="2527935"/>
          </a:xfrm>
          <a:prstGeom prst="rect">
            <a:avLst/>
          </a:prstGeom>
        </p:spPr>
      </p:pic>
      <p:sp>
        <p:nvSpPr>
          <p:cNvPr id="5" name="文本框 4"/>
          <p:cNvSpPr txBox="1"/>
          <p:nvPr/>
        </p:nvSpPr>
        <p:spPr>
          <a:xfrm>
            <a:off x="752475" y="2392045"/>
            <a:ext cx="11200130" cy="1938020"/>
          </a:xfrm>
          <a:prstGeom prst="rect">
            <a:avLst/>
          </a:prstGeom>
          <a:noFill/>
        </p:spPr>
        <p:txBody>
          <a:bodyPr wrap="square" rtlCol="0">
            <a:spAutoFit/>
          </a:bodyPr>
          <a:lstStyle/>
          <a:p>
            <a:r>
              <a:rPr lang="zh-CN" altLang="en-US" sz="2400">
                <a:solidFill>
                  <a:srgbClr val="C00000"/>
                </a:solidFill>
              </a:rPr>
              <a:t>在全社会大力弘扬社会主义核心价值观，明确中国特色社会主义事业到底追求什么、反对什么，要朝着什么方向走、不能朝什么方向走，坚守我们的价值观立场，坚定中国特色社会主义的道路自信、理论自信、制度自信、文化自信，为社会的有序运行、良性发展提供明确价值准则，保证中国特色社会主义事业始终沿着正确方向前进，是中国特色社会主义的铸魂工程。</a:t>
            </a:r>
            <a:endParaRPr lang="zh-CN" altLang="en-US" sz="2400">
              <a:solidFill>
                <a:srgbClr val="C00000"/>
              </a:solidFill>
            </a:endParaRPr>
          </a:p>
        </p:txBody>
      </p:sp>
    </p:spTree>
  </p:cSld>
  <p:clrMapOvr>
    <a:masterClrMapping/>
  </p:clrMapOvr>
  <p:transition spd="slow">
    <p:push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6" name="矩形 5"/>
          <p:cNvSpPr/>
          <p:nvPr/>
        </p:nvSpPr>
        <p:spPr>
          <a:xfrm>
            <a:off x="831547" y="3128555"/>
            <a:ext cx="5150799" cy="280788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在全社会大力弘扬社会主义核心价值观，明确中国特色社会主义事业到底追求什么、反对什么，要朝着什么方向走、不能朝什么方向走，坚守我们的价值观立场，为社会的有序运行、良性发展提供明确价值准则和价值引领，是中国特色社会主义的铸魂工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l="65102" t="31943" r="11299" b="42947"/>
          <a:stretch>
            <a:fillRect/>
          </a:stretch>
        </p:blipFill>
        <p:spPr bwMode="auto">
          <a:xfrm>
            <a:off x="6346597" y="2976747"/>
            <a:ext cx="5199063"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3136265" y="804174"/>
            <a:ext cx="6537325" cy="583565"/>
          </a:xfrm>
          <a:prstGeom prst="rect">
            <a:avLst/>
          </a:prstGeom>
          <a:noFill/>
        </p:spPr>
        <p:txBody>
          <a:bodyPr wrap="square" rtlCol="0" anchor="t">
            <a:spAutoFit/>
          </a:bodyPr>
          <a:lstStyle/>
          <a:p>
            <a:r>
              <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三、当代中国发展进步的精神指引</a:t>
            </a:r>
            <a:endPar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752475" y="1595120"/>
            <a:ext cx="6583680" cy="521970"/>
          </a:xfrm>
          <a:prstGeom prst="rect">
            <a:avLst/>
          </a:prstGeom>
          <a:noFill/>
        </p:spPr>
        <p:txBody>
          <a:bodyPr wrap="none" rtlCol="0">
            <a:spAutoFit/>
          </a:bodyPr>
          <a:lstStyle/>
          <a:p>
            <a:r>
              <a:rPr lang="zh-CN" altLang="en-US" sz="2800" b="1">
                <a:solidFill>
                  <a:srgbClr val="C00000"/>
                </a:solidFill>
              </a:rPr>
              <a:t>（二）、提高国家文化软实力的迫切要求</a:t>
            </a:r>
            <a:endParaRPr lang="zh-CN" altLang="en-US" sz="2800" b="1">
              <a:solidFill>
                <a:srgbClr val="C00000"/>
              </a:solidFill>
            </a:endParaRPr>
          </a:p>
        </p:txBody>
      </p:sp>
      <p:grpSp>
        <p:nvGrpSpPr>
          <p:cNvPr id="5" name="组合 3"/>
          <p:cNvGrpSpPr/>
          <p:nvPr/>
        </p:nvGrpSpPr>
        <p:grpSpPr>
          <a:xfrm>
            <a:off x="945198" y="2827020"/>
            <a:ext cx="6153150" cy="2778125"/>
            <a:chOff x="233913" y="1176636"/>
            <a:chExt cx="6914001" cy="2779522"/>
          </a:xfrm>
        </p:grpSpPr>
        <p:sp>
          <p:nvSpPr>
            <p:cNvPr id="72714" name="文本框 1"/>
            <p:cNvSpPr txBox="1"/>
            <p:nvPr/>
          </p:nvSpPr>
          <p:spPr>
            <a:xfrm>
              <a:off x="504246" y="1354768"/>
              <a:ext cx="6420609" cy="2423257"/>
            </a:xfrm>
            <a:prstGeom prst="rect">
              <a:avLst/>
            </a:prstGeom>
            <a:noFill/>
            <a:ln w="9525">
              <a:noFill/>
            </a:ln>
          </p:spPr>
          <p:txBody>
            <a:bodyPr anchor="t">
              <a:spAutoFit/>
            </a:bodyPr>
            <a:lstStyle/>
            <a:p>
              <a:pPr indent="631825"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文化的力量，</a:t>
              </a:r>
              <a:r>
                <a:rPr lang="zh-CN" altLang="en-US" sz="2400" dirty="0">
                  <a:latin typeface="Arial" panose="020B0604020202020204" pitchFamily="34" charset="0"/>
                  <a:ea typeface="微软雅黑" panose="020B0503020204020204" pitchFamily="34" charset="-122"/>
                </a:rPr>
                <a:t>归根到底来自于凝结其中的</a:t>
              </a:r>
              <a:r>
                <a:rPr lang="zh-CN" altLang="en-US" sz="2400" b="1" dirty="0">
                  <a:solidFill>
                    <a:srgbClr val="C00000"/>
                  </a:solidFill>
                  <a:latin typeface="Arial" panose="020B0604020202020204" pitchFamily="34" charset="0"/>
                  <a:ea typeface="微软雅黑" panose="020B0503020204020204" pitchFamily="34" charset="-122"/>
                </a:rPr>
                <a:t>核心价值观</a:t>
              </a:r>
              <a:r>
                <a:rPr lang="zh-CN" altLang="en-US" sz="2400" dirty="0">
                  <a:latin typeface="Arial" panose="020B0604020202020204" pitchFamily="34" charset="0"/>
                  <a:ea typeface="微软雅黑" panose="020B0503020204020204" pitchFamily="34" charset="-122"/>
                </a:rPr>
                <a:t>的影响力和感召力。</a:t>
              </a:r>
              <a:endParaRPr lang="zh-CN" altLang="en-US" sz="2400" dirty="0">
                <a:latin typeface="Arial" panose="020B0604020202020204" pitchFamily="34" charset="0"/>
                <a:ea typeface="微软雅黑" panose="020B0503020204020204" pitchFamily="34" charset="-122"/>
              </a:endParaRPr>
            </a:p>
            <a:p>
              <a:pPr indent="631825"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rPr>
                <a:t>文化软实力的竞争，</a:t>
              </a:r>
              <a:r>
                <a:rPr lang="zh-CN" altLang="en-US" sz="2400" dirty="0">
                  <a:latin typeface="Arial" panose="020B0604020202020204" pitchFamily="34" charset="0"/>
                  <a:ea typeface="微软雅黑" panose="020B0503020204020204" pitchFamily="34" charset="-122"/>
                </a:rPr>
                <a:t>本质上是不同文化所代表的</a:t>
              </a:r>
              <a:r>
                <a:rPr lang="zh-CN" altLang="en-US" sz="2400" b="1" dirty="0">
                  <a:solidFill>
                    <a:srgbClr val="C00000"/>
                  </a:solidFill>
                  <a:latin typeface="Arial" panose="020B0604020202020204" pitchFamily="34" charset="0"/>
                  <a:ea typeface="微软雅黑" panose="020B0503020204020204" pitchFamily="34" charset="-122"/>
                </a:rPr>
                <a:t>核心价值观</a:t>
              </a:r>
              <a:r>
                <a:rPr lang="zh-CN" altLang="en-US" sz="2400" dirty="0">
                  <a:latin typeface="Arial" panose="020B0604020202020204" pitchFamily="34" charset="0"/>
                  <a:ea typeface="微软雅黑" panose="020B0503020204020204" pitchFamily="34" charset="-122"/>
                </a:rPr>
                <a:t>的竞争。</a:t>
              </a:r>
              <a:endParaRPr lang="zh-CN" altLang="en-US" sz="2400" dirty="0">
                <a:latin typeface="Arial" panose="020B0604020202020204" pitchFamily="34" charset="0"/>
                <a:ea typeface="微软雅黑" panose="020B0503020204020204" pitchFamily="34" charset="-122"/>
              </a:endParaRPr>
            </a:p>
          </p:txBody>
        </p:sp>
        <p:sp>
          <p:nvSpPr>
            <p:cNvPr id="7" name="Shape 395"/>
            <p:cNvSpPr/>
            <p:nvPr/>
          </p:nvSpPr>
          <p:spPr>
            <a:xfrm>
              <a:off x="233913" y="1176636"/>
              <a:ext cx="6914001" cy="2779522"/>
            </a:xfrm>
            <a:prstGeom prst="rect">
              <a:avLst/>
            </a:prstGeom>
            <a:noFill/>
            <a:ln w="38100" cap="flat" cmpd="sng">
              <a:solidFill>
                <a:schemeClr val="bg1">
                  <a:lumMod val="65000"/>
                </a:schemeClr>
              </a:solidFill>
              <a:prstDash val="solid"/>
              <a:miter/>
              <a:headEnd type="none" w="med" len="med"/>
              <a:tailEnd type="none" w="med" len="med"/>
            </a:ln>
          </p:spPr>
          <p:txBody>
            <a:bodyPr lIns="0" tIns="0" rIns="0" bIns="0" anchor="ctr"/>
            <a:lstStyle/>
            <a:p>
              <a:pPr marL="0" marR="0" lvl="0" indent="0" algn="ctr" defTabSz="457200" rtl="0" eaLnBrk="1" fontAlgn="auto" latinLnBrk="0" hangingPunct="1">
                <a:lnSpc>
                  <a:spcPct val="90000"/>
                </a:lnSpc>
                <a:spcBef>
                  <a:spcPts val="0"/>
                </a:spcBef>
                <a:spcAft>
                  <a:spcPts val="0"/>
                </a:spcAft>
                <a:buClrTx/>
                <a:buSzTx/>
                <a:buFontTx/>
                <a:buNone/>
                <a:defRPr/>
              </a:pPr>
              <a:endParaRPr kumimoji="0" sz="145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Roboto"/>
                <a:sym typeface="微软雅黑" panose="020B0503020204020204" pitchFamily="34" charset="-122"/>
              </a:endParaRPr>
            </a:p>
          </p:txBody>
        </p:sp>
      </p:grpSp>
      <p:pic>
        <p:nvPicPr>
          <p:cNvPr id="4" name="图片 3"/>
          <p:cNvPicPr>
            <a:picLocks noChangeAspect="1"/>
          </p:cNvPicPr>
          <p:nvPr/>
        </p:nvPicPr>
        <p:blipFill>
          <a:blip r:embed="rId3" cstate="print"/>
          <a:stretch>
            <a:fillRect/>
          </a:stretch>
        </p:blipFill>
        <p:spPr>
          <a:xfrm>
            <a:off x="7720965" y="2628900"/>
            <a:ext cx="4134485" cy="3703320"/>
          </a:xfrm>
          <a:prstGeom prst="rect">
            <a:avLst/>
          </a:prstGeom>
        </p:spPr>
      </p:pic>
    </p:spTree>
  </p:cSld>
  <p:clrMapOvr>
    <a:masterClrMapping/>
  </p:clrMapOvr>
  <p:transition spd="slow">
    <p:push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2926715" y="671195"/>
            <a:ext cx="6537325" cy="583565"/>
          </a:xfrm>
          <a:prstGeom prst="rect">
            <a:avLst/>
          </a:prstGeom>
          <a:noFill/>
        </p:spPr>
        <p:txBody>
          <a:bodyPr wrap="square" rtlCol="0" anchor="t">
            <a:spAutoFit/>
          </a:bodyPr>
          <a:lstStyle/>
          <a:p>
            <a:r>
              <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三、当代中国发展进步的精神指引</a:t>
            </a:r>
            <a:endPar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752475" y="1595120"/>
            <a:ext cx="6583680" cy="953135"/>
          </a:xfrm>
          <a:prstGeom prst="rect">
            <a:avLst/>
          </a:prstGeom>
          <a:noFill/>
        </p:spPr>
        <p:txBody>
          <a:bodyPr wrap="none" rtlCol="0">
            <a:spAutoFit/>
          </a:bodyPr>
          <a:lstStyle/>
          <a:p>
            <a:pPr algn="l"/>
            <a:r>
              <a:rPr lang="zh-CN" altLang="en-US" sz="2800" b="1">
                <a:solidFill>
                  <a:srgbClr val="C00000"/>
                </a:solidFill>
                <a:sym typeface="+mn-ea"/>
              </a:rPr>
              <a:t>（二）、提高国家文化软实力的迫切要求</a:t>
            </a:r>
            <a:endParaRPr lang="zh-CN" altLang="en-US" sz="2800" b="1">
              <a:solidFill>
                <a:srgbClr val="C00000"/>
              </a:solidFill>
            </a:endParaRPr>
          </a:p>
          <a:p>
            <a:endParaRPr lang="zh-CN" altLang="en-US" sz="2800" b="1">
              <a:solidFill>
                <a:srgbClr val="C00000"/>
              </a:solidFill>
            </a:endParaRPr>
          </a:p>
        </p:txBody>
      </p:sp>
      <p:sp>
        <p:nvSpPr>
          <p:cNvPr id="4" name="文本框 3"/>
          <p:cNvSpPr txBox="1"/>
          <p:nvPr/>
        </p:nvSpPr>
        <p:spPr>
          <a:xfrm>
            <a:off x="1399540" y="3436620"/>
            <a:ext cx="2404745" cy="2245360"/>
          </a:xfrm>
          <a:prstGeom prst="rect">
            <a:avLst/>
          </a:prstGeom>
          <a:noFill/>
        </p:spPr>
        <p:txBody>
          <a:bodyPr wrap="square" rtlCol="0">
            <a:spAutoFit/>
          </a:bodyPr>
          <a:lstStyle/>
          <a:p>
            <a:pPr marL="0" marR="0" lvl="0" indent="0" algn="ctr" defTabSz="457200" rtl="0" eaLnBrk="0" fontAlgn="auto" latinLnBrk="0" hangingPunct="0">
              <a:lnSpc>
                <a:spcPct val="100000"/>
              </a:lnSpc>
              <a:spcBef>
                <a:spcPts val="0"/>
              </a:spcBef>
              <a:spcAft>
                <a:spcPts val="0"/>
              </a:spcAft>
              <a:buClrTx/>
              <a:buSzTx/>
              <a:buFontTx/>
              <a:buNone/>
              <a:defRPr/>
            </a:pPr>
            <a:r>
              <a:rPr lang="zh-CN" altLang="en-US" sz="2800" b="1">
                <a:solidFill>
                  <a:srgbClr val="C00000"/>
                </a:solidFill>
                <a:sym typeface="+mn-ea"/>
              </a:rPr>
              <a:t>培育和践行社会主义核心价值观，用最简洁的语言介绍和说明中国</a:t>
            </a:r>
            <a:endParaRPr lang="zh-CN" altLang="en-US" sz="2800" b="1">
              <a:solidFill>
                <a:srgbClr val="C00000"/>
              </a:solidFill>
            </a:endParaRPr>
          </a:p>
        </p:txBody>
      </p:sp>
      <p:sp>
        <p:nvSpPr>
          <p:cNvPr id="5" name="文本框 4"/>
          <p:cNvSpPr txBox="1"/>
          <p:nvPr/>
        </p:nvSpPr>
        <p:spPr>
          <a:xfrm>
            <a:off x="3953510" y="4030980"/>
            <a:ext cx="551815" cy="1005840"/>
          </a:xfrm>
          <a:prstGeom prst="rect">
            <a:avLst/>
          </a:prstGeom>
          <a:noFill/>
        </p:spPr>
        <p:txBody>
          <a:bodyPr vert="eaVert" wrap="none" rtlCol="0">
            <a:spAutoFit/>
          </a:bodyPr>
          <a:lstStyle/>
          <a:p>
            <a:r>
              <a:rPr lang="zh-CN" altLang="en-US" sz="2400" b="1">
                <a:solidFill>
                  <a:srgbClr val="C00000"/>
                </a:solidFill>
              </a:rPr>
              <a:t>有利于</a:t>
            </a:r>
            <a:endParaRPr lang="zh-CN" altLang="en-US" sz="2400" b="1">
              <a:solidFill>
                <a:srgbClr val="C00000"/>
              </a:solidFill>
            </a:endParaRPr>
          </a:p>
        </p:txBody>
      </p:sp>
      <p:sp>
        <p:nvSpPr>
          <p:cNvPr id="6" name="文本框 5"/>
          <p:cNvSpPr txBox="1"/>
          <p:nvPr/>
        </p:nvSpPr>
        <p:spPr>
          <a:xfrm>
            <a:off x="4794885" y="2791460"/>
            <a:ext cx="7193280" cy="645160"/>
          </a:xfrm>
          <a:prstGeom prst="rect">
            <a:avLst/>
          </a:prstGeom>
          <a:noFill/>
        </p:spPr>
        <p:txBody>
          <a:bodyPr wrap="none" rtlCol="0" anchor="t">
            <a:spAutoFit/>
          </a:bodyPr>
          <a:lstStyle/>
          <a:p>
            <a:pPr algn="just" eaLnBrk="0" hangingPunct="0">
              <a:lnSpc>
                <a:spcPct val="15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扩大中华文化影响力，展示社会主义中国的良好形象</a:t>
            </a:r>
            <a:endParaRPr lang="zh-CN" altLang="en-US" sz="2400" b="1" dirty="0">
              <a:solidFill>
                <a:srgbClr val="C00000"/>
              </a:solidFill>
              <a:latin typeface="Arial" panose="020B0604020202020204" pitchFamily="34" charset="0"/>
              <a:ea typeface="微软雅黑" panose="020B0503020204020204" pitchFamily="34" charset="-122"/>
              <a:sym typeface="+mn-ea"/>
            </a:endParaRPr>
          </a:p>
        </p:txBody>
      </p:sp>
      <p:sp>
        <p:nvSpPr>
          <p:cNvPr id="7" name="文本框 6"/>
          <p:cNvSpPr txBox="1"/>
          <p:nvPr/>
        </p:nvSpPr>
        <p:spPr>
          <a:xfrm>
            <a:off x="4794885" y="3775075"/>
            <a:ext cx="7193280" cy="1009650"/>
          </a:xfrm>
          <a:prstGeom prst="rect">
            <a:avLst/>
          </a:prstGeom>
          <a:noFill/>
        </p:spPr>
        <p:txBody>
          <a:bodyPr wrap="none" rtlCol="0" anchor="t">
            <a:spAutoFit/>
          </a:bodyPr>
          <a:lstStyle/>
          <a:p>
            <a:pPr algn="just" eaLnBrk="0" hangingPunct="0">
              <a:lnSpc>
                <a:spcPct val="10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增强社会主义意识形态的竞争力，掌握话语权，赢得</a:t>
            </a:r>
            <a:endParaRPr lang="zh-CN" altLang="en-US" sz="2400" b="1" dirty="0">
              <a:solidFill>
                <a:srgbClr val="C00000"/>
              </a:solidFill>
              <a:latin typeface="Arial" panose="020B0604020202020204" pitchFamily="34" charset="0"/>
              <a:ea typeface="微软雅黑" panose="020B0503020204020204" pitchFamily="34" charset="-122"/>
              <a:sym typeface="+mn-ea"/>
            </a:endParaRPr>
          </a:p>
          <a:p>
            <a:pPr algn="just" eaLnBrk="0" hangingPunct="0">
              <a:lnSpc>
                <a:spcPct val="100000"/>
              </a:lnSpc>
              <a:spcBef>
                <a:spcPts val="1400"/>
              </a:spcBef>
            </a:pPr>
            <a:r>
              <a:rPr lang="zh-CN" altLang="en-US" sz="2400" b="1" dirty="0">
                <a:solidFill>
                  <a:srgbClr val="C00000"/>
                </a:solidFill>
                <a:latin typeface="Arial" panose="020B0604020202020204" pitchFamily="34" charset="0"/>
                <a:ea typeface="微软雅黑" panose="020B0503020204020204" pitchFamily="34" charset="-122"/>
                <a:sym typeface="+mn-ea"/>
              </a:rPr>
              <a:t>主动权</a:t>
            </a:r>
            <a:endParaRPr lang="zh-CN" altLang="en-US"/>
          </a:p>
        </p:txBody>
      </p:sp>
      <p:sp>
        <p:nvSpPr>
          <p:cNvPr id="8" name="文本框 7"/>
          <p:cNvSpPr txBox="1"/>
          <p:nvPr/>
        </p:nvSpPr>
        <p:spPr>
          <a:xfrm>
            <a:off x="4874260" y="5036820"/>
            <a:ext cx="7193280" cy="1009650"/>
          </a:xfrm>
          <a:prstGeom prst="rect">
            <a:avLst/>
          </a:prstGeom>
          <a:noFill/>
        </p:spPr>
        <p:txBody>
          <a:bodyPr wrap="none" rtlCol="0" anchor="t">
            <a:spAutoFit/>
          </a:bodyPr>
          <a:lstStyle/>
          <a:p>
            <a:pPr algn="just" eaLnBrk="0" hangingPunct="0">
              <a:lnSpc>
                <a:spcPct val="100000"/>
              </a:lnSpc>
              <a:spcBef>
                <a:spcPts val="1400"/>
              </a:spcBef>
              <a:buClrTx/>
              <a:buSzTx/>
              <a:buNone/>
            </a:pPr>
            <a:r>
              <a:rPr lang="zh-CN" altLang="en-US" sz="2400" b="1" dirty="0">
                <a:solidFill>
                  <a:srgbClr val="C00000"/>
                </a:solidFill>
                <a:latin typeface="Arial" panose="020B0604020202020204" pitchFamily="34" charset="0"/>
                <a:ea typeface="微软雅黑" panose="020B0503020204020204" pitchFamily="34" charset="-122"/>
                <a:sym typeface="+mn-ea"/>
              </a:rPr>
              <a:t>维护国家文化利益和意识形态安全，不断提高我国的</a:t>
            </a:r>
            <a:endParaRPr lang="zh-CN" altLang="en-US" sz="2400" b="1" dirty="0">
              <a:solidFill>
                <a:srgbClr val="C00000"/>
              </a:solidFill>
              <a:latin typeface="Arial" panose="020B0604020202020204" pitchFamily="34" charset="0"/>
              <a:ea typeface="微软雅黑" panose="020B0503020204020204" pitchFamily="34" charset="-122"/>
              <a:sym typeface="+mn-ea"/>
            </a:endParaRPr>
          </a:p>
          <a:p>
            <a:pPr algn="just" eaLnBrk="0" hangingPunct="0">
              <a:lnSpc>
                <a:spcPct val="100000"/>
              </a:lnSpc>
              <a:spcBef>
                <a:spcPts val="1400"/>
              </a:spcBef>
              <a:buClrTx/>
              <a:buSzTx/>
              <a:buNone/>
            </a:pPr>
            <a:r>
              <a:rPr lang="zh-CN" altLang="en-US" sz="2400" b="1" dirty="0">
                <a:solidFill>
                  <a:srgbClr val="C00000"/>
                </a:solidFill>
                <a:latin typeface="Arial" panose="020B0604020202020204" pitchFamily="34" charset="0"/>
                <a:ea typeface="微软雅黑" panose="020B0503020204020204" pitchFamily="34" charset="-122"/>
                <a:sym typeface="+mn-ea"/>
              </a:rPr>
              <a:t>文化软实力</a:t>
            </a:r>
            <a:endParaRPr lang="zh-CN" altLang="en-US" sz="2400" b="1" dirty="0">
              <a:solidFill>
                <a:srgbClr val="C00000"/>
              </a:solidFill>
              <a:latin typeface="Arial" panose="020B0604020202020204" pitchFamily="34" charset="0"/>
              <a:ea typeface="微软雅黑" panose="020B0503020204020204" pitchFamily="34" charset="-122"/>
            </a:endParaRPr>
          </a:p>
        </p:txBody>
      </p:sp>
    </p:spTree>
  </p:cSld>
  <p:clrMapOvr>
    <a:masterClrMapping/>
  </p:clrMapOvr>
  <p:transition spd="slow">
    <p:push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3050540" y="761629"/>
            <a:ext cx="6537325" cy="583565"/>
          </a:xfrm>
          <a:prstGeom prst="rect">
            <a:avLst/>
          </a:prstGeom>
          <a:noFill/>
        </p:spPr>
        <p:txBody>
          <a:bodyPr wrap="square" rtlCol="0" anchor="t">
            <a:spAutoFit/>
          </a:bodyPr>
          <a:lstStyle/>
          <a:p>
            <a:r>
              <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三、当代中国发展进步的精神指引</a:t>
            </a:r>
            <a:endPar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752475" y="1595120"/>
            <a:ext cx="6583680" cy="521970"/>
          </a:xfrm>
          <a:prstGeom prst="rect">
            <a:avLst/>
          </a:prstGeom>
          <a:noFill/>
        </p:spPr>
        <p:txBody>
          <a:bodyPr wrap="none" rtlCol="0">
            <a:spAutoFit/>
          </a:bodyPr>
          <a:lstStyle/>
          <a:p>
            <a:pPr algn="l"/>
            <a:r>
              <a:rPr lang="zh-CN" altLang="en-US" sz="2800" b="1">
                <a:solidFill>
                  <a:srgbClr val="C00000"/>
                </a:solidFill>
                <a:sym typeface="+mn-ea"/>
              </a:rPr>
              <a:t>（二）、提高国家文化软实力的迫切要求</a:t>
            </a:r>
            <a:endParaRPr lang="zh-CN" altLang="en-US" sz="2800" b="1">
              <a:solidFill>
                <a:srgbClr val="C00000"/>
              </a:solidFill>
            </a:endParaRPr>
          </a:p>
        </p:txBody>
      </p:sp>
      <p:pic>
        <p:nvPicPr>
          <p:cNvPr id="4" name="图片 3" descr="timgEA6XNED1"/>
          <p:cNvPicPr>
            <a:picLocks noChangeAspect="1"/>
          </p:cNvPicPr>
          <p:nvPr/>
        </p:nvPicPr>
        <p:blipFill>
          <a:blip r:embed="rId3" cstate="print"/>
          <a:stretch>
            <a:fillRect/>
          </a:stretch>
        </p:blipFill>
        <p:spPr>
          <a:xfrm>
            <a:off x="1385570" y="2176780"/>
            <a:ext cx="4391025" cy="2505075"/>
          </a:xfrm>
          <a:prstGeom prst="roundRect">
            <a:avLst/>
          </a:prstGeom>
        </p:spPr>
      </p:pic>
      <p:pic>
        <p:nvPicPr>
          <p:cNvPr id="5" name="图片 4" descr="timg1KDJ4XNE"/>
          <p:cNvPicPr>
            <a:picLocks noChangeAspect="1"/>
          </p:cNvPicPr>
          <p:nvPr/>
        </p:nvPicPr>
        <p:blipFill>
          <a:blip r:embed="rId4" cstate="print"/>
          <a:stretch>
            <a:fillRect/>
          </a:stretch>
        </p:blipFill>
        <p:spPr>
          <a:xfrm>
            <a:off x="4317365" y="4781550"/>
            <a:ext cx="3806825" cy="1976755"/>
          </a:xfrm>
          <a:prstGeom prst="roundRect">
            <a:avLst/>
          </a:prstGeom>
        </p:spPr>
      </p:pic>
      <p:pic>
        <p:nvPicPr>
          <p:cNvPr id="6" name="图片 5" descr="u=3014228879,443921398&amp;fm=26&amp;gp=0[1]"/>
          <p:cNvPicPr>
            <a:picLocks noChangeAspect="1"/>
          </p:cNvPicPr>
          <p:nvPr/>
        </p:nvPicPr>
        <p:blipFill>
          <a:blip r:embed="rId5" cstate="print"/>
          <a:srcRect t="567" b="-567"/>
          <a:stretch>
            <a:fillRect/>
          </a:stretch>
        </p:blipFill>
        <p:spPr>
          <a:xfrm>
            <a:off x="0" y="4681855"/>
            <a:ext cx="3917950" cy="2176145"/>
          </a:xfrm>
          <a:prstGeom prst="roundRect">
            <a:avLst/>
          </a:prstGeom>
        </p:spPr>
      </p:pic>
      <p:pic>
        <p:nvPicPr>
          <p:cNvPr id="7" name="图片 6" descr="u=1997167676,2322875787&amp;fm=26&amp;gp=0[1]"/>
          <p:cNvPicPr>
            <a:picLocks noChangeAspect="1"/>
          </p:cNvPicPr>
          <p:nvPr/>
        </p:nvPicPr>
        <p:blipFill>
          <a:blip r:embed="rId6" cstate="print"/>
          <a:srcRect l="333" r="-333"/>
          <a:stretch>
            <a:fillRect/>
          </a:stretch>
        </p:blipFill>
        <p:spPr>
          <a:xfrm>
            <a:off x="8401050" y="4853305"/>
            <a:ext cx="3627755" cy="1905000"/>
          </a:xfrm>
          <a:prstGeom prst="roundRect">
            <a:avLst/>
          </a:prstGeom>
        </p:spPr>
      </p:pic>
      <p:pic>
        <p:nvPicPr>
          <p:cNvPr id="8" name="图片 7"/>
          <p:cNvPicPr>
            <a:picLocks noChangeAspect="1"/>
          </p:cNvPicPr>
          <p:nvPr/>
        </p:nvPicPr>
        <p:blipFill>
          <a:blip r:embed="rId7" cstate="print"/>
          <a:srcRect t="759" b="-759"/>
          <a:stretch>
            <a:fillRect/>
          </a:stretch>
        </p:blipFill>
        <p:spPr>
          <a:xfrm>
            <a:off x="6485890" y="2176780"/>
            <a:ext cx="4490720" cy="2432685"/>
          </a:xfrm>
          <a:prstGeom prst="roundRect">
            <a:avLst/>
          </a:prstGeom>
        </p:spPr>
      </p:pic>
      <p:sp>
        <p:nvSpPr>
          <p:cNvPr id="9" name="动作按钮: 前进或下一项 8">
            <a:hlinkClick r:id="rId8" action="ppaction://hlinkfile"/>
          </p:cNvPr>
          <p:cNvSpPr/>
          <p:nvPr/>
        </p:nvSpPr>
        <p:spPr>
          <a:xfrm>
            <a:off x="1945005" y="3988435"/>
            <a:ext cx="892175" cy="50101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sh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 name="文本框 1"/>
          <p:cNvSpPr txBox="1"/>
          <p:nvPr/>
        </p:nvSpPr>
        <p:spPr>
          <a:xfrm>
            <a:off x="3155315" y="780415"/>
            <a:ext cx="6537325" cy="583565"/>
          </a:xfrm>
          <a:prstGeom prst="rect">
            <a:avLst/>
          </a:prstGeom>
          <a:noFill/>
        </p:spPr>
        <p:txBody>
          <a:bodyPr wrap="square" rtlCol="0" anchor="t">
            <a:spAutoFit/>
          </a:bodyPr>
          <a:lstStyle/>
          <a:p>
            <a:r>
              <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rPr>
              <a:t>三、当代中国发展进步的精神指引</a:t>
            </a:r>
            <a:endParaRPr lang="zh-CN" altLang="en-US" sz="32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752475" y="1595120"/>
            <a:ext cx="6583680" cy="521970"/>
          </a:xfrm>
          <a:prstGeom prst="rect">
            <a:avLst/>
          </a:prstGeom>
          <a:noFill/>
        </p:spPr>
        <p:txBody>
          <a:bodyPr wrap="none" rtlCol="0">
            <a:spAutoFit/>
          </a:bodyPr>
          <a:lstStyle/>
          <a:p>
            <a:r>
              <a:rPr lang="zh-CN" altLang="en-US" sz="2800" b="1">
                <a:solidFill>
                  <a:srgbClr val="C00000"/>
                </a:solidFill>
              </a:rPr>
              <a:t>（三）、增进社会团结和谐的最大公约数</a:t>
            </a:r>
            <a:endParaRPr lang="zh-CN" altLang="en-US" sz="2800" b="1">
              <a:solidFill>
                <a:srgbClr val="C00000"/>
              </a:solidFill>
            </a:endParaRPr>
          </a:p>
        </p:txBody>
      </p:sp>
      <p:sp>
        <p:nvSpPr>
          <p:cNvPr id="4" name="文本框 3"/>
          <p:cNvSpPr txBox="1"/>
          <p:nvPr/>
        </p:nvSpPr>
        <p:spPr>
          <a:xfrm>
            <a:off x="0" y="3132455"/>
            <a:ext cx="7284085" cy="2656205"/>
          </a:xfrm>
          <a:prstGeom prst="rect">
            <a:avLst/>
          </a:prstGeom>
          <a:noFill/>
        </p:spPr>
        <p:txBody>
          <a:bodyPr wrap="square" rtlCol="0" anchor="t">
            <a:spAutoFit/>
          </a:bodyPr>
          <a:lstStyle/>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中国是一个有着</a:t>
            </a:r>
            <a:r>
              <a:rPr lang="en-US" altLang="zh-CN" sz="2400" dirty="0">
                <a:solidFill>
                  <a:srgbClr val="C00000"/>
                </a:solidFill>
                <a:latin typeface="Arial" panose="020B0604020202020204" pitchFamily="34" charset="0"/>
                <a:ea typeface="微软雅黑" panose="020B0503020204020204" pitchFamily="34" charset="-122"/>
                <a:sym typeface="+mn-ea"/>
              </a:rPr>
              <a:t>13</a:t>
            </a:r>
            <a:r>
              <a:rPr lang="zh-CN" altLang="en-US" sz="2400" dirty="0">
                <a:solidFill>
                  <a:srgbClr val="C00000"/>
                </a:solidFill>
                <a:latin typeface="Arial" panose="020B0604020202020204" pitchFamily="34" charset="0"/>
                <a:ea typeface="微软雅黑" panose="020B0503020204020204" pitchFamily="34" charset="-122"/>
                <a:sym typeface="+mn-ea"/>
              </a:rPr>
              <a:t>亿多人口、</a:t>
            </a:r>
            <a:r>
              <a:rPr lang="en-US" altLang="zh-CN" sz="2400" dirty="0">
                <a:solidFill>
                  <a:srgbClr val="C00000"/>
                </a:solidFill>
                <a:latin typeface="Arial" panose="020B0604020202020204" pitchFamily="34" charset="0"/>
                <a:ea typeface="微软雅黑" panose="020B0503020204020204" pitchFamily="34" charset="-122"/>
                <a:sym typeface="+mn-ea"/>
              </a:rPr>
              <a:t>56</a:t>
            </a:r>
            <a:r>
              <a:rPr lang="zh-CN" altLang="en-US" sz="2400" dirty="0">
                <a:solidFill>
                  <a:srgbClr val="C00000"/>
                </a:solidFill>
                <a:latin typeface="Arial" panose="020B0604020202020204" pitchFamily="34" charset="0"/>
                <a:ea typeface="微软雅黑" panose="020B0503020204020204" pitchFamily="34" charset="-122"/>
                <a:sym typeface="+mn-ea"/>
              </a:rPr>
              <a:t>个民族的大国，</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确立反映全国各族人民共同认同的价值观“最</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大公约数”，使全体人民同心同德、团结奋进，</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关乎国家前途命运，关乎人民幸福安康。</a:t>
            </a:r>
            <a:endParaRPr lang="zh-CN" altLang="en-US" sz="2400" dirty="0">
              <a:solidFill>
                <a:srgbClr val="C00000"/>
              </a:solidFill>
              <a:latin typeface="Arial" panose="020B0604020202020204" pitchFamily="34" charset="0"/>
              <a:ea typeface="微软雅黑" panose="020B0503020204020204" pitchFamily="34" charset="-122"/>
              <a:sym typeface="+mn-ea"/>
            </a:endParaRPr>
          </a:p>
          <a:p>
            <a:pPr indent="631825" algn="just" eaLnBrk="0" hangingPunct="0">
              <a:lnSpc>
                <a:spcPct val="100000"/>
              </a:lnSpc>
              <a:spcBef>
                <a:spcPts val="1400"/>
              </a:spcBef>
            </a:pPr>
            <a:r>
              <a:rPr lang="zh-CN" altLang="en-US" sz="2400" dirty="0">
                <a:solidFill>
                  <a:srgbClr val="C00000"/>
                </a:solidFill>
                <a:latin typeface="Arial" panose="020B0604020202020204" pitchFamily="34" charset="0"/>
                <a:ea typeface="微软雅黑" panose="020B0503020204020204" pitchFamily="34" charset="-122"/>
                <a:sym typeface="+mn-ea"/>
              </a:rPr>
              <a:t>                                                          </a:t>
            </a:r>
            <a:r>
              <a:rPr lang="en-US" altLang="zh-CN" sz="2400" dirty="0">
                <a:solidFill>
                  <a:srgbClr val="C00000"/>
                </a:solidFill>
                <a:latin typeface="Arial" panose="020B0604020202020204" pitchFamily="34" charset="0"/>
                <a:ea typeface="微软雅黑" panose="020B0503020204020204" pitchFamily="34" charset="-122"/>
                <a:sym typeface="+mn-ea"/>
              </a:rPr>
              <a:t>——</a:t>
            </a:r>
            <a:r>
              <a:rPr lang="zh-CN" altLang="en-US" sz="2400" dirty="0">
                <a:solidFill>
                  <a:srgbClr val="C00000"/>
                </a:solidFill>
                <a:latin typeface="Arial" panose="020B0604020202020204" pitchFamily="34" charset="0"/>
                <a:ea typeface="微软雅黑" panose="020B0503020204020204" pitchFamily="34" charset="-122"/>
                <a:sym typeface="+mn-ea"/>
              </a:rPr>
              <a:t>习近平</a:t>
            </a:r>
            <a:endParaRPr lang="zh-CN" altLang="en-US" sz="2400" dirty="0">
              <a:solidFill>
                <a:srgbClr val="C00000"/>
              </a:solidFill>
              <a:latin typeface="Arial" panose="020B0604020202020204" pitchFamily="34" charset="0"/>
              <a:ea typeface="微软雅黑" panose="020B0503020204020204" pitchFamily="34" charset="-122"/>
              <a:sym typeface="+mn-ea"/>
            </a:endParaRPr>
          </a:p>
        </p:txBody>
      </p:sp>
      <p:pic>
        <p:nvPicPr>
          <p:cNvPr id="5" name="图片 4"/>
          <p:cNvPicPr>
            <a:picLocks noChangeAspect="1"/>
          </p:cNvPicPr>
          <p:nvPr/>
        </p:nvPicPr>
        <p:blipFill>
          <a:blip r:embed="rId3" cstate="print"/>
          <a:stretch>
            <a:fillRect/>
          </a:stretch>
        </p:blipFill>
        <p:spPr>
          <a:xfrm>
            <a:off x="8141335" y="2498090"/>
            <a:ext cx="3488055" cy="3776980"/>
          </a:xfrm>
          <a:prstGeom prst="rect">
            <a:avLst/>
          </a:prstGeom>
        </p:spPr>
      </p:pic>
    </p:spTree>
  </p:cSld>
  <p:clrMapOvr>
    <a:masterClrMapping/>
  </p:clrMapOvr>
  <p:transition spd="slow">
    <p:push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nvSpPr>
        <p:spPr>
          <a:xfrm>
            <a:off x="1858361" y="657274"/>
            <a:ext cx="1415772" cy="584775"/>
          </a:xfrm>
          <a:prstGeom prst="rect">
            <a:avLst/>
          </a:prstGeom>
          <a:noFill/>
        </p:spPr>
        <p:txBody>
          <a:bodyPr wrap="none" rtlCol="0" anchor="t">
            <a:spAutoFit/>
          </a:bodyPr>
          <a:lstStyle/>
          <a:p>
            <a:r>
              <a:rPr lang="zh-CN" altLang="en-US" sz="3200" b="1" dirty="0">
                <a:solidFill>
                  <a:prstClr val="black">
                    <a:lumMod val="75000"/>
                    <a:lumOff val="25000"/>
                  </a:prstClr>
                </a:solidFill>
                <a:latin typeface="+mj-lt"/>
                <a:ea typeface="微软雅黑" panose="020B0503020204020204" pitchFamily="34" charset="-122"/>
              </a:rPr>
              <a:t>小结：</a:t>
            </a:r>
            <a:endParaRPr lang="en-US" altLang="zh-CN" sz="3200" b="1" dirty="0">
              <a:solidFill>
                <a:prstClr val="black">
                  <a:lumMod val="75000"/>
                  <a:lumOff val="25000"/>
                </a:prstClr>
              </a:solidFill>
              <a:latin typeface="+mj-lt"/>
              <a:ea typeface="微软雅黑" panose="020B0503020204020204" pitchFamily="34" charset="-122"/>
            </a:endParaRPr>
          </a:p>
        </p:txBody>
      </p:sp>
      <p:sp>
        <p:nvSpPr>
          <p:cNvPr id="13" name="矩形 12"/>
          <p:cNvSpPr/>
          <p:nvPr/>
        </p:nvSpPr>
        <p:spPr>
          <a:xfrm>
            <a:off x="1176271" y="2997089"/>
            <a:ext cx="9875499" cy="21698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Bef>
                <a:spcPts val="12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本节通过价值观和核心价值观的概念入手，引出社会主义核心价值观的概念和重要意义。社会主义核心价值观其基本内容为富强、民主、文明、和谐，自由、平等、公正、法治，爱国、敬业、诚信、友善，涉及国家、社会、公民三个层面，集中体现社会主义的本质属性，代表全体人民共同的价值追求。全社会积极弘扬和践行社会主义核心价值观，才能汇聚起建设社会主义现代化强国和实现中华民族伟大复兴的中国梦的磅礴力量。</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4" name="文本框 3"/>
          <p:cNvSpPr txBox="1"/>
          <p:nvPr/>
        </p:nvSpPr>
        <p:spPr>
          <a:xfrm>
            <a:off x="1858361" y="657274"/>
            <a:ext cx="2236510" cy="584775"/>
          </a:xfrm>
          <a:prstGeom prst="rect">
            <a:avLst/>
          </a:prstGeom>
          <a:noFill/>
        </p:spPr>
        <p:txBody>
          <a:bodyPr wrap="none" rtlCol="0" anchor="t">
            <a:spAutoFit/>
          </a:bodyPr>
          <a:lstStyle/>
          <a:p>
            <a:r>
              <a:rPr lang="zh-CN" altLang="en-US" sz="3200" b="1" dirty="0">
                <a:solidFill>
                  <a:prstClr val="black">
                    <a:lumMod val="75000"/>
                    <a:lumOff val="25000"/>
                  </a:prstClr>
                </a:solidFill>
                <a:latin typeface="+mj-lt"/>
                <a:ea typeface="微软雅黑" panose="020B0503020204020204" pitchFamily="34" charset="-122"/>
              </a:rPr>
              <a:t>文献阅读：</a:t>
            </a:r>
            <a:endParaRPr lang="en-US" altLang="zh-CN" sz="3200" b="1" dirty="0">
              <a:solidFill>
                <a:prstClr val="black">
                  <a:lumMod val="75000"/>
                  <a:lumOff val="25000"/>
                </a:prstClr>
              </a:solidFill>
              <a:latin typeface="+mj-lt"/>
              <a:ea typeface="微软雅黑" panose="020B0503020204020204" pitchFamily="34" charset="-122"/>
            </a:endParaRPr>
          </a:p>
        </p:txBody>
      </p:sp>
      <p:grpSp>
        <p:nvGrpSpPr>
          <p:cNvPr id="2" name="组合 1"/>
          <p:cNvGrpSpPr/>
          <p:nvPr/>
        </p:nvGrpSpPr>
        <p:grpSpPr>
          <a:xfrm>
            <a:off x="518750" y="1638100"/>
            <a:ext cx="11023600" cy="4958438"/>
            <a:chOff x="795970" y="2842514"/>
            <a:chExt cx="10819000" cy="4958438"/>
          </a:xfrm>
        </p:grpSpPr>
        <p:grpSp>
          <p:nvGrpSpPr>
            <p:cNvPr id="6" name="组合 5"/>
            <p:cNvGrpSpPr/>
            <p:nvPr/>
          </p:nvGrpSpPr>
          <p:grpSpPr>
            <a:xfrm flipH="1">
              <a:off x="6893366" y="2842514"/>
              <a:ext cx="4721604" cy="3460419"/>
              <a:chOff x="896710" y="1320858"/>
              <a:chExt cx="4433944" cy="4108443"/>
            </a:xfrm>
          </p:grpSpPr>
          <p:cxnSp>
            <p:nvCxnSpPr>
              <p:cNvPr id="9" name="直接连接符 8"/>
              <p:cNvCxnSpPr/>
              <p:nvPr/>
            </p:nvCxnSpPr>
            <p:spPr>
              <a:xfrm>
                <a:off x="896710" y="1320858"/>
                <a:ext cx="3619468" cy="23760"/>
              </a:xfrm>
              <a:prstGeom prst="line">
                <a:avLst/>
              </a:prstGeom>
              <a:ln>
                <a:gradFill>
                  <a:gsLst>
                    <a:gs pos="100000">
                      <a:schemeClr val="accent1">
                        <a:lumMod val="5000"/>
                        <a:lumOff val="95000"/>
                        <a:alpha val="0"/>
                      </a:schemeClr>
                    </a:gs>
                    <a:gs pos="0">
                      <a:srgbClr val="3F9B67"/>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308017" y="4362518"/>
                <a:ext cx="0" cy="1066783"/>
              </a:xfrm>
              <a:prstGeom prst="line">
                <a:avLst/>
              </a:prstGeom>
              <a:ln>
                <a:gradFill>
                  <a:gsLst>
                    <a:gs pos="100000">
                      <a:schemeClr val="accent1">
                        <a:lumMod val="5000"/>
                        <a:lumOff val="95000"/>
                        <a:alpha val="0"/>
                      </a:schemeClr>
                    </a:gs>
                    <a:gs pos="0">
                      <a:srgbClr val="3F9B67"/>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6200000" flipV="1">
                <a:off x="4797263" y="4662302"/>
                <a:ext cx="0" cy="1066782"/>
              </a:xfrm>
              <a:prstGeom prst="line">
                <a:avLst/>
              </a:prstGeom>
              <a:ln>
                <a:gradFill>
                  <a:gsLst>
                    <a:gs pos="100000">
                      <a:schemeClr val="accent1">
                        <a:lumMod val="5000"/>
                        <a:lumOff val="95000"/>
                        <a:alpha val="0"/>
                      </a:schemeClr>
                    </a:gs>
                    <a:gs pos="0">
                      <a:srgbClr val="3F9B67"/>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795970" y="2953471"/>
              <a:ext cx="10719286" cy="4847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Bef>
                  <a:spcPts val="120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培育和弘扬社会主义核心价值观</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习近平谈治国理政</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第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卷，外文出版社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2018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年版。</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spcBef>
                  <a:spcPts val="1200"/>
                </a:spcBef>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篇讲话是习近平在主持十八届中央政治局第十三次集体学习时的讲话要点。习近平指出，要把培育和弘扬社会主义核心价值观作为凝魂聚气、强基固本的基础工程，继承和发扬中华优秀传统文化和传统美德，广泛开展社会主义核心价值观宣传教育，不断夯实中国特色社会主义的思想道德基础。</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457200" algn="just">
                <a:lnSpc>
                  <a:spcPct val="150000"/>
                </a:lnSpc>
                <a:spcBef>
                  <a:spcPts val="1200"/>
                </a:spcBef>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中共中央办公厅、国务院办公厅：</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关于进一步把社会主义核心价值观融入法治建设的指导意见</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2016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12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月 </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25 </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日。</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indent="457200" algn="just">
                <a:lnSpc>
                  <a:spcPct val="150000"/>
                </a:lnSpc>
                <a:spcBef>
                  <a:spcPts val="1200"/>
                </a:spcBef>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文件指出，社会主义核心价值观是社会主义法治建设的灵魂，把社会主义核心价值观融入法治建设，是坚持依法治国和以德治国相结合的必然要求，是加强社会主义核心价值观建设的重要途径。坚持以社会主义核心价值观为引领，恪守以民为本、立法为民理念，把社会主义核心价值观的要求体现到宪法法律、法规规章和公共政策之中，转化为具有刚性约束力的法律规定。</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第四章课件由以下学校教师一起完成，特此感谢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4" name="表格 3"/>
          <p:cNvGraphicFramePr>
            <a:graphicFrameLocks noGrp="1"/>
          </p:cNvGraphicFramePr>
          <p:nvPr>
            <p:custDataLst>
              <p:tags r:id="rId1"/>
            </p:custDataLst>
          </p:nvPr>
        </p:nvGraphicFramePr>
        <p:xfrm>
          <a:off x="1599424" y="2956693"/>
          <a:ext cx="9481864" cy="2986292"/>
        </p:xfrm>
        <a:graphic>
          <a:graphicData uri="http://schemas.openxmlformats.org/drawingml/2006/table">
            <a:tbl>
              <a:tblPr firstRow="1" firstCol="1" bandRow="1">
                <a:tableStyleId>{5C22544A-7EE6-4342-B048-85BDC9FD1C3A}</a:tableStyleId>
              </a:tblPr>
              <a:tblGrid>
                <a:gridCol w="3112060"/>
                <a:gridCol w="3642102"/>
                <a:gridCol w="2727702"/>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lt"/>
                          <a:ea typeface="+mn-ea"/>
                          <a:cs typeface="+mn-cs"/>
                        </a:rPr>
                        <a:t>负责人、统筹</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广东轻工职业技术学院</a:t>
                      </a:r>
                      <a:endParaRPr lang="zh-CN" altLang="zh-CN"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algn="ctr" defTabSz="914400" rtl="0" eaLnBrk="1" latinLnBrk="0" hangingPunct="1">
                        <a:spcAft>
                          <a:spcPts val="0"/>
                        </a:spcAft>
                      </a:pPr>
                      <a:r>
                        <a:rPr lang="zh-CN" altLang="en-US" sz="2200" b="0" kern="100" dirty="0">
                          <a:solidFill>
                            <a:schemeClr val="tx1"/>
                          </a:solidFill>
                          <a:effectLst/>
                          <a:latin typeface="+mn-lt"/>
                          <a:ea typeface="+mn-ea"/>
                          <a:cs typeface="+mn-cs"/>
                        </a:rPr>
                        <a:t>蔡小葵</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25826">
                <a:tc>
                  <a:txBody>
                    <a:bodyPr/>
                    <a:lstStyle/>
                    <a:p>
                      <a:pPr marL="0" algn="just" defTabSz="914400" rtl="0" eaLnBrk="1" latinLnBrk="0" hangingPunct="1">
                        <a:spcAft>
                          <a:spcPts val="0"/>
                        </a:spcAft>
                      </a:pPr>
                      <a:r>
                        <a:rPr lang="zh-CN" altLang="en-US" sz="2200" b="0" kern="100" dirty="0">
                          <a:solidFill>
                            <a:schemeClr val="tx1"/>
                          </a:solidFill>
                          <a:effectLst/>
                          <a:latin typeface="+mn-lt"/>
                          <a:ea typeface="+mn-ea"/>
                          <a:cs typeface="+mn-cs"/>
                        </a:rPr>
                        <a:t>第一节</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辽宁金融职业学院</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甘晓娟、</a:t>
                      </a:r>
                      <a:r>
                        <a:rPr lang="zh-CN" altLang="zh-CN" sz="2200" b="0" kern="100" dirty="0">
                          <a:solidFill>
                            <a:schemeClr val="tx1"/>
                          </a:solidFill>
                          <a:effectLst/>
                          <a:latin typeface="+mn-lt"/>
                          <a:ea typeface="+mn-ea"/>
                          <a:cs typeface="+mn-cs"/>
                        </a:rPr>
                        <a:t>王瑜鹭</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lt"/>
                          <a:ea typeface="+mn-ea"/>
                          <a:cs typeface="+mn-cs"/>
                        </a:rPr>
                        <a:t>第二节</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上海出版印刷高等专科学校</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张玉华、</a:t>
                      </a:r>
                      <a:r>
                        <a:rPr lang="zh-CN" altLang="zh-CN" sz="2200" b="0" kern="100" dirty="0">
                          <a:solidFill>
                            <a:schemeClr val="tx1"/>
                          </a:solidFill>
                          <a:effectLst/>
                          <a:latin typeface="+mn-lt"/>
                          <a:ea typeface="+mn-ea"/>
                          <a:cs typeface="+mn-cs"/>
                        </a:rPr>
                        <a:t>郭  </a:t>
                      </a:r>
                      <a:r>
                        <a:rPr lang="en-US" altLang="zh-CN" sz="2200" b="0" kern="100" dirty="0">
                          <a:solidFill>
                            <a:schemeClr val="tx1"/>
                          </a:solidFill>
                          <a:effectLst/>
                          <a:latin typeface="+mn-lt"/>
                          <a:ea typeface="+mn-ea"/>
                          <a:cs typeface="+mn-cs"/>
                        </a:rPr>
                        <a:t>  </a:t>
                      </a:r>
                      <a:r>
                        <a:rPr lang="zh-CN" altLang="zh-CN" sz="2200" b="0" kern="100" dirty="0">
                          <a:solidFill>
                            <a:schemeClr val="tx1"/>
                          </a:solidFill>
                          <a:effectLst/>
                          <a:latin typeface="+mn-lt"/>
                          <a:ea typeface="+mn-ea"/>
                          <a:cs typeface="+mn-cs"/>
                        </a:rPr>
                        <a:t>凯</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lt"/>
                          <a:ea typeface="+mn-ea"/>
                          <a:cs typeface="+mn-cs"/>
                        </a:rPr>
                        <a:t>第三节</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赣州职业技术学院</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郑芝君、</a:t>
                      </a:r>
                      <a:r>
                        <a:rPr lang="zh-CN" altLang="zh-CN" sz="2200" b="0" kern="100" dirty="0">
                          <a:solidFill>
                            <a:schemeClr val="tx1"/>
                          </a:solidFill>
                          <a:effectLst/>
                          <a:latin typeface="+mn-lt"/>
                          <a:ea typeface="+mn-ea"/>
                          <a:cs typeface="+mn-cs"/>
                        </a:rPr>
                        <a:t>邬成霞</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lt"/>
                          <a:ea typeface="+mn-ea"/>
                          <a:cs typeface="+mn-cs"/>
                        </a:rPr>
                        <a:t>第四节（实践课）</a:t>
                      </a:r>
                      <a:endParaRPr lang="zh-CN" altLang="en-US" sz="2200" b="0" kern="100" dirty="0">
                        <a:solidFill>
                          <a:schemeClr val="tx1"/>
                        </a:solidFill>
                        <a:effectLst/>
                        <a:latin typeface="+mn-lt"/>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noProof="0" dirty="0">
                          <a:solidFill>
                            <a:schemeClr val="tx1"/>
                          </a:solidFill>
                          <a:effectLst/>
                          <a:latin typeface="+mn-lt"/>
                          <a:ea typeface="+mn-ea"/>
                          <a:cs typeface="+mn-cs"/>
                          <a:sym typeface="微软雅黑" panose="020B0503020204020204" pitchFamily="34" charset="-122"/>
                        </a:rPr>
                        <a:t>广东轻工职业技术学院</a:t>
                      </a:r>
                      <a:endParaRPr lang="zh-CN" altLang="en-US" sz="2200" b="0" kern="100" noProof="0" dirty="0">
                        <a:solidFill>
                          <a:schemeClr val="tx1"/>
                        </a:solidFill>
                        <a:effectLst/>
                        <a:latin typeface="+mn-lt"/>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200" b="0" kern="100" dirty="0">
                          <a:solidFill>
                            <a:schemeClr val="tx1"/>
                          </a:solidFill>
                          <a:effectLst/>
                          <a:latin typeface="+mn-lt"/>
                          <a:ea typeface="+mn-ea"/>
                          <a:cs typeface="+mn-cs"/>
                        </a:rPr>
                        <a:t>胡     冰、彭雁翎</a:t>
                      </a:r>
                      <a:endParaRPr lang="zh-CN" altLang="en-US" sz="2200" b="0" kern="100" dirty="0">
                        <a:solidFill>
                          <a:schemeClr val="tx1"/>
                        </a:solidFill>
                        <a:effectLst/>
                        <a:latin typeface="+mn-lt"/>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sp>
        <p:nvSpPr>
          <p:cNvPr id="11" name="椭圆 10"/>
          <p:cNvSpPr/>
          <p:nvPr/>
        </p:nvSpPr>
        <p:spPr>
          <a:xfrm>
            <a:off x="360316" y="1707917"/>
            <a:ext cx="435429" cy="435429"/>
          </a:xfrm>
          <a:prstGeom prst="ellipse">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cs typeface="+mn-ea"/>
                <a:sym typeface="+mn-lt"/>
              </a:rPr>
              <a:t>3</a:t>
            </a:r>
            <a:endParaRPr kumimoji="0" lang="zh-CN" altLang="en-US" sz="1600" b="1" i="0" u="none" strike="noStrike" kern="1200" cap="none" spc="0" normalizeH="0" baseline="0" noProof="0" dirty="0">
              <a:ln>
                <a:noFill/>
              </a:ln>
              <a:solidFill>
                <a:schemeClr val="bg1"/>
              </a:solidFill>
              <a:effectLst/>
              <a:uLnTx/>
              <a:uFillTx/>
              <a:cs typeface="+mn-ea"/>
              <a:sym typeface="+mn-lt"/>
            </a:endParaRPr>
          </a:p>
        </p:txBody>
      </p:sp>
      <p:sp>
        <p:nvSpPr>
          <p:cNvPr id="12" name="矩形 11"/>
          <p:cNvSpPr/>
          <p:nvPr/>
        </p:nvSpPr>
        <p:spPr>
          <a:xfrm>
            <a:off x="824773" y="1726617"/>
            <a:ext cx="4145280" cy="4603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C00000"/>
                </a:solidFill>
                <a:effectLst/>
                <a:uLnTx/>
                <a:uFillTx/>
                <a:cs typeface="+mn-ea"/>
                <a:sym typeface="+mn-lt"/>
              </a:rPr>
              <a:t>价值观蕴含着特定的阶级立场</a:t>
            </a:r>
            <a:endParaRPr kumimoji="0" lang="zh-CN" altLang="en-US" sz="2400" b="0" i="0" u="none" strike="noStrike" kern="1200" cap="none" spc="0" normalizeH="0" baseline="0" noProof="0" dirty="0">
              <a:ln>
                <a:noFill/>
              </a:ln>
              <a:solidFill>
                <a:srgbClr val="C00000"/>
              </a:solidFill>
              <a:effectLst/>
              <a:uLnTx/>
              <a:uFillTx/>
              <a:cs typeface="+mn-ea"/>
              <a:sym typeface="+mn-lt"/>
            </a:endParaRPr>
          </a:p>
        </p:txBody>
      </p:sp>
      <p:sp>
        <p:nvSpPr>
          <p:cNvPr id="3" name="六边形 2"/>
          <p:cNvSpPr/>
          <p:nvPr/>
        </p:nvSpPr>
        <p:spPr>
          <a:xfrm rot="5400000">
            <a:off x="5144426" y="3420229"/>
            <a:ext cx="1302732" cy="1123045"/>
          </a:xfrm>
          <a:prstGeom prst="hexagon">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cs typeface="+mn-ea"/>
              <a:sym typeface="+mn-lt"/>
            </a:endParaRPr>
          </a:p>
        </p:txBody>
      </p:sp>
      <p:sp>
        <p:nvSpPr>
          <p:cNvPr id="6" name="六边形 5"/>
          <p:cNvSpPr/>
          <p:nvPr/>
        </p:nvSpPr>
        <p:spPr>
          <a:xfrm rot="5400000">
            <a:off x="5744843" y="4493062"/>
            <a:ext cx="1302732" cy="1123045"/>
          </a:xfrm>
          <a:prstGeom prst="hexagon">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cs typeface="+mn-ea"/>
              <a:sym typeface="+mn-lt"/>
            </a:endParaRPr>
          </a:p>
        </p:txBody>
      </p:sp>
      <p:sp>
        <p:nvSpPr>
          <p:cNvPr id="20" name="businessmen_47858"/>
          <p:cNvSpPr>
            <a:spLocks noChangeAspect="1"/>
          </p:cNvSpPr>
          <p:nvPr/>
        </p:nvSpPr>
        <p:spPr bwMode="auto">
          <a:xfrm>
            <a:off x="6096000" y="4716463"/>
            <a:ext cx="609685" cy="608767"/>
          </a:xfrm>
          <a:custGeom>
            <a:avLst/>
            <a:gdLst>
              <a:gd name="T0" fmla="*/ 9608 w 10667"/>
              <a:gd name="T1" fmla="*/ 4056 h 10667"/>
              <a:gd name="T2" fmla="*/ 9642 w 10667"/>
              <a:gd name="T3" fmla="*/ 4561 h 10667"/>
              <a:gd name="T4" fmla="*/ 9398 w 10667"/>
              <a:gd name="T5" fmla="*/ 5365 h 10667"/>
              <a:gd name="T6" fmla="*/ 9237 w 10667"/>
              <a:gd name="T7" fmla="*/ 4433 h 10667"/>
              <a:gd name="T8" fmla="*/ 8869 w 10667"/>
              <a:gd name="T9" fmla="*/ 4582 h 10667"/>
              <a:gd name="T10" fmla="*/ 8709 w 10667"/>
              <a:gd name="T11" fmla="*/ 5514 h 10667"/>
              <a:gd name="T12" fmla="*/ 8952 w 10667"/>
              <a:gd name="T13" fmla="*/ 5395 h 10667"/>
              <a:gd name="T14" fmla="*/ 8998 w 10667"/>
              <a:gd name="T15" fmla="*/ 6944 h 10667"/>
              <a:gd name="T16" fmla="*/ 9239 w 10667"/>
              <a:gd name="T17" fmla="*/ 5720 h 10667"/>
              <a:gd name="T18" fmla="*/ 9377 w 10667"/>
              <a:gd name="T19" fmla="*/ 6807 h 10667"/>
              <a:gd name="T20" fmla="*/ 9687 w 10667"/>
              <a:gd name="T21" fmla="*/ 6787 h 10667"/>
              <a:gd name="T22" fmla="*/ 9559 w 10667"/>
              <a:gd name="T23" fmla="*/ 4821 h 10667"/>
              <a:gd name="T24" fmla="*/ 9939 w 10667"/>
              <a:gd name="T25" fmla="*/ 5391 h 10667"/>
              <a:gd name="T26" fmla="*/ 6566 w 10667"/>
              <a:gd name="T27" fmla="*/ 1130 h 10667"/>
              <a:gd name="T28" fmla="*/ 5448 w 10667"/>
              <a:gd name="T29" fmla="*/ 2261 h 10667"/>
              <a:gd name="T30" fmla="*/ 7197 w 10667"/>
              <a:gd name="T31" fmla="*/ 8282 h 10667"/>
              <a:gd name="T32" fmla="*/ 6553 w 10667"/>
              <a:gd name="T33" fmla="*/ 5860 h 10667"/>
              <a:gd name="T34" fmla="*/ 6867 w 10667"/>
              <a:gd name="T35" fmla="*/ 5540 h 10667"/>
              <a:gd name="T36" fmla="*/ 6677 w 10667"/>
              <a:gd name="T37" fmla="*/ 2794 h 10667"/>
              <a:gd name="T38" fmla="*/ 5875 w 10667"/>
              <a:gd name="T39" fmla="*/ 5440 h 10667"/>
              <a:gd name="T40" fmla="*/ 5344 w 10667"/>
              <a:gd name="T41" fmla="*/ 2372 h 10667"/>
              <a:gd name="T42" fmla="*/ 4134 w 10667"/>
              <a:gd name="T43" fmla="*/ 2863 h 10667"/>
              <a:gd name="T44" fmla="*/ 3606 w 10667"/>
              <a:gd name="T45" fmla="*/ 5931 h 10667"/>
              <a:gd name="T46" fmla="*/ 4406 w 10667"/>
              <a:gd name="T47" fmla="*/ 5536 h 10667"/>
              <a:gd name="T48" fmla="*/ 3036 w 10667"/>
              <a:gd name="T49" fmla="*/ 8836 h 10667"/>
              <a:gd name="T50" fmla="*/ 1301 w 10667"/>
              <a:gd name="T51" fmla="*/ 9187 h 10667"/>
              <a:gd name="T52" fmla="*/ 3942 w 10667"/>
              <a:gd name="T53" fmla="*/ 10566 h 10667"/>
              <a:gd name="T54" fmla="*/ 8368 w 10667"/>
              <a:gd name="T55" fmla="*/ 10227 h 10667"/>
              <a:gd name="T56" fmla="*/ 5409 w 10667"/>
              <a:gd name="T57" fmla="*/ 9687 h 10667"/>
              <a:gd name="T58" fmla="*/ 5462 w 10667"/>
              <a:gd name="T59" fmla="*/ 6588 h 10667"/>
              <a:gd name="T60" fmla="*/ 5409 w 10667"/>
              <a:gd name="T61" fmla="*/ 9687 h 10667"/>
              <a:gd name="T62" fmla="*/ 9674 w 10667"/>
              <a:gd name="T63" fmla="*/ 7185 h 10667"/>
              <a:gd name="T64" fmla="*/ 9255 w 10667"/>
              <a:gd name="T65" fmla="*/ 7228 h 10667"/>
              <a:gd name="T66" fmla="*/ 8691 w 10667"/>
              <a:gd name="T67" fmla="*/ 6602 h 10667"/>
              <a:gd name="T68" fmla="*/ 10667 w 10667"/>
              <a:gd name="T69" fmla="*/ 7058 h 10667"/>
              <a:gd name="T70" fmla="*/ 1068 w 10667"/>
              <a:gd name="T71" fmla="*/ 4056 h 10667"/>
              <a:gd name="T72" fmla="*/ 1407 w 10667"/>
              <a:gd name="T73" fmla="*/ 4399 h 10667"/>
              <a:gd name="T74" fmla="*/ 1620 w 10667"/>
              <a:gd name="T75" fmla="*/ 4469 h 10667"/>
              <a:gd name="T76" fmla="*/ 1410 w 10667"/>
              <a:gd name="T77" fmla="*/ 5515 h 10667"/>
              <a:gd name="T78" fmla="*/ 1189 w 10667"/>
              <a:gd name="T79" fmla="*/ 4467 h 10667"/>
              <a:gd name="T80" fmla="*/ 728 w 10667"/>
              <a:gd name="T81" fmla="*/ 5387 h 10667"/>
              <a:gd name="T82" fmla="*/ 967 w 10667"/>
              <a:gd name="T83" fmla="*/ 5399 h 10667"/>
              <a:gd name="T84" fmla="*/ 1088 w 10667"/>
              <a:gd name="T85" fmla="*/ 5407 h 10667"/>
              <a:gd name="T86" fmla="*/ 1148 w 10667"/>
              <a:gd name="T87" fmla="*/ 6944 h 10667"/>
              <a:gd name="T88" fmla="*/ 1411 w 10667"/>
              <a:gd name="T89" fmla="*/ 5714 h 10667"/>
              <a:gd name="T90" fmla="*/ 1671 w 10667"/>
              <a:gd name="T91" fmla="*/ 6954 h 10667"/>
              <a:gd name="T92" fmla="*/ 1743 w 10667"/>
              <a:gd name="T93" fmla="*/ 5493 h 10667"/>
              <a:gd name="T94" fmla="*/ 1838 w 10667"/>
              <a:gd name="T95" fmla="*/ 5396 h 10667"/>
              <a:gd name="T96" fmla="*/ 1780 w 10667"/>
              <a:gd name="T97" fmla="*/ 4561 h 10667"/>
              <a:gd name="T98" fmla="*/ 1813 w 10667"/>
              <a:gd name="T99" fmla="*/ 7185 h 10667"/>
              <a:gd name="T100" fmla="*/ 1394 w 10667"/>
              <a:gd name="T101" fmla="*/ 7228 h 10667"/>
              <a:gd name="T102" fmla="*/ 830 w 10667"/>
              <a:gd name="T103" fmla="*/ 6602 h 10667"/>
              <a:gd name="T104" fmla="*/ 2805 w 10667"/>
              <a:gd name="T105" fmla="*/ 7058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67" h="10667">
                <a:moveTo>
                  <a:pt x="8929" y="4056"/>
                </a:moveTo>
                <a:cubicBezTo>
                  <a:pt x="8929" y="3866"/>
                  <a:pt x="9081" y="3713"/>
                  <a:pt x="9268" y="3713"/>
                </a:cubicBezTo>
                <a:cubicBezTo>
                  <a:pt x="9456" y="3713"/>
                  <a:pt x="9608" y="3866"/>
                  <a:pt x="9608" y="4056"/>
                </a:cubicBezTo>
                <a:cubicBezTo>
                  <a:pt x="9608" y="4246"/>
                  <a:pt x="9456" y="4399"/>
                  <a:pt x="9268" y="4399"/>
                </a:cubicBezTo>
                <a:cubicBezTo>
                  <a:pt x="9081" y="4399"/>
                  <a:pt x="8929" y="4246"/>
                  <a:pt x="8929" y="4056"/>
                </a:cubicBezTo>
                <a:close/>
                <a:moveTo>
                  <a:pt x="9642" y="4561"/>
                </a:moveTo>
                <a:cubicBezTo>
                  <a:pt x="9592" y="4523"/>
                  <a:pt x="9541" y="4489"/>
                  <a:pt x="9482" y="4469"/>
                </a:cubicBezTo>
                <a:cubicBezTo>
                  <a:pt x="9427" y="4449"/>
                  <a:pt x="9369" y="4439"/>
                  <a:pt x="9310" y="4434"/>
                </a:cubicBezTo>
                <a:lnTo>
                  <a:pt x="9398" y="5365"/>
                </a:lnTo>
                <a:lnTo>
                  <a:pt x="9272" y="5515"/>
                </a:lnTo>
                <a:lnTo>
                  <a:pt x="9127" y="5365"/>
                </a:lnTo>
                <a:lnTo>
                  <a:pt x="9237" y="4433"/>
                </a:lnTo>
                <a:cubicBezTo>
                  <a:pt x="9173" y="4435"/>
                  <a:pt x="9110" y="4446"/>
                  <a:pt x="9050" y="4467"/>
                </a:cubicBezTo>
                <a:cubicBezTo>
                  <a:pt x="9025" y="4476"/>
                  <a:pt x="9002" y="4487"/>
                  <a:pt x="8979" y="4500"/>
                </a:cubicBezTo>
                <a:cubicBezTo>
                  <a:pt x="8940" y="4523"/>
                  <a:pt x="8903" y="4551"/>
                  <a:pt x="8869" y="4582"/>
                </a:cubicBezTo>
                <a:cubicBezTo>
                  <a:pt x="8700" y="4734"/>
                  <a:pt x="8609" y="4997"/>
                  <a:pt x="8589" y="5387"/>
                </a:cubicBezTo>
                <a:cubicBezTo>
                  <a:pt x="8586" y="5454"/>
                  <a:pt x="8637" y="5511"/>
                  <a:pt x="8703" y="5514"/>
                </a:cubicBezTo>
                <a:cubicBezTo>
                  <a:pt x="8705" y="5514"/>
                  <a:pt x="8707" y="5514"/>
                  <a:pt x="8709" y="5514"/>
                </a:cubicBezTo>
                <a:cubicBezTo>
                  <a:pt x="8772" y="5514"/>
                  <a:pt x="8825" y="5464"/>
                  <a:pt x="8828" y="5399"/>
                </a:cubicBezTo>
                <a:cubicBezTo>
                  <a:pt x="8842" y="5135"/>
                  <a:pt x="8893" y="4938"/>
                  <a:pt x="8978" y="4821"/>
                </a:cubicBezTo>
                <a:cubicBezTo>
                  <a:pt x="8972" y="4944"/>
                  <a:pt x="8961" y="5167"/>
                  <a:pt x="8952" y="5395"/>
                </a:cubicBezTo>
                <a:cubicBezTo>
                  <a:pt x="8951" y="5399"/>
                  <a:pt x="8950" y="5403"/>
                  <a:pt x="8950" y="5407"/>
                </a:cubicBezTo>
                <a:lnTo>
                  <a:pt x="8854" y="6776"/>
                </a:lnTo>
                <a:cubicBezTo>
                  <a:pt x="8848" y="6863"/>
                  <a:pt x="8912" y="6938"/>
                  <a:pt x="8998" y="6944"/>
                </a:cubicBezTo>
                <a:cubicBezTo>
                  <a:pt x="9002" y="6944"/>
                  <a:pt x="9005" y="6944"/>
                  <a:pt x="9009" y="6944"/>
                </a:cubicBezTo>
                <a:cubicBezTo>
                  <a:pt x="9090" y="6944"/>
                  <a:pt x="9158" y="6881"/>
                  <a:pt x="9163" y="6798"/>
                </a:cubicBezTo>
                <a:lnTo>
                  <a:pt x="9239" y="5720"/>
                </a:lnTo>
                <a:cubicBezTo>
                  <a:pt x="9251" y="5717"/>
                  <a:pt x="9262" y="5714"/>
                  <a:pt x="9273" y="5714"/>
                </a:cubicBezTo>
                <a:cubicBezTo>
                  <a:pt x="9284" y="5714"/>
                  <a:pt x="9296" y="5716"/>
                  <a:pt x="9307" y="5717"/>
                </a:cubicBezTo>
                <a:lnTo>
                  <a:pt x="9377" y="6807"/>
                </a:lnTo>
                <a:cubicBezTo>
                  <a:pt x="9382" y="6890"/>
                  <a:pt x="9451" y="6954"/>
                  <a:pt x="9532" y="6954"/>
                </a:cubicBezTo>
                <a:cubicBezTo>
                  <a:pt x="9535" y="6954"/>
                  <a:pt x="9539" y="6954"/>
                  <a:pt x="9542" y="6954"/>
                </a:cubicBezTo>
                <a:cubicBezTo>
                  <a:pt x="9628" y="6948"/>
                  <a:pt x="9692" y="6873"/>
                  <a:pt x="9687" y="6787"/>
                </a:cubicBezTo>
                <a:lnTo>
                  <a:pt x="9604" y="5493"/>
                </a:lnTo>
                <a:cubicBezTo>
                  <a:pt x="9604" y="5486"/>
                  <a:pt x="9602" y="5479"/>
                  <a:pt x="9601" y="5472"/>
                </a:cubicBezTo>
                <a:cubicBezTo>
                  <a:pt x="9594" y="5274"/>
                  <a:pt x="9571" y="4981"/>
                  <a:pt x="9559" y="4821"/>
                </a:cubicBezTo>
                <a:cubicBezTo>
                  <a:pt x="9645" y="4939"/>
                  <a:pt x="9694" y="5134"/>
                  <a:pt x="9700" y="5396"/>
                </a:cubicBezTo>
                <a:cubicBezTo>
                  <a:pt x="9701" y="5462"/>
                  <a:pt x="9754" y="5514"/>
                  <a:pt x="9822" y="5514"/>
                </a:cubicBezTo>
                <a:cubicBezTo>
                  <a:pt x="9888" y="5513"/>
                  <a:pt x="9940" y="5458"/>
                  <a:pt x="9939" y="5391"/>
                </a:cubicBezTo>
                <a:cubicBezTo>
                  <a:pt x="9931" y="4988"/>
                  <a:pt x="9831" y="4709"/>
                  <a:pt x="9642" y="4561"/>
                </a:cubicBezTo>
                <a:close/>
                <a:moveTo>
                  <a:pt x="5448" y="2261"/>
                </a:moveTo>
                <a:cubicBezTo>
                  <a:pt x="6065" y="2261"/>
                  <a:pt x="6566" y="1755"/>
                  <a:pt x="6566" y="1130"/>
                </a:cubicBezTo>
                <a:cubicBezTo>
                  <a:pt x="6566" y="506"/>
                  <a:pt x="6065" y="0"/>
                  <a:pt x="5448" y="0"/>
                </a:cubicBezTo>
                <a:cubicBezTo>
                  <a:pt x="4832" y="0"/>
                  <a:pt x="4332" y="506"/>
                  <a:pt x="4332" y="1130"/>
                </a:cubicBezTo>
                <a:cubicBezTo>
                  <a:pt x="4332" y="1755"/>
                  <a:pt x="4832" y="2261"/>
                  <a:pt x="5448" y="2261"/>
                </a:cubicBezTo>
                <a:close/>
                <a:moveTo>
                  <a:pt x="9566" y="9187"/>
                </a:moveTo>
                <a:cubicBezTo>
                  <a:pt x="9566" y="8589"/>
                  <a:pt x="8569" y="8079"/>
                  <a:pt x="7146" y="7846"/>
                </a:cubicBezTo>
                <a:lnTo>
                  <a:pt x="7197" y="8282"/>
                </a:lnTo>
                <a:cubicBezTo>
                  <a:pt x="7559" y="8431"/>
                  <a:pt x="7781" y="8624"/>
                  <a:pt x="7781" y="8836"/>
                </a:cubicBezTo>
                <a:cubicBezTo>
                  <a:pt x="7781" y="9120"/>
                  <a:pt x="7386" y="9369"/>
                  <a:pt x="6788" y="9523"/>
                </a:cubicBezTo>
                <a:lnTo>
                  <a:pt x="6553" y="5860"/>
                </a:lnTo>
                <a:cubicBezTo>
                  <a:pt x="6552" y="5836"/>
                  <a:pt x="6547" y="5814"/>
                  <a:pt x="6542" y="5791"/>
                </a:cubicBezTo>
                <a:cubicBezTo>
                  <a:pt x="6519" y="5139"/>
                  <a:pt x="6446" y="4174"/>
                  <a:pt x="6403" y="3649"/>
                </a:cubicBezTo>
                <a:cubicBezTo>
                  <a:pt x="6689" y="4036"/>
                  <a:pt x="6850" y="4677"/>
                  <a:pt x="6867" y="5540"/>
                </a:cubicBezTo>
                <a:cubicBezTo>
                  <a:pt x="6872" y="5758"/>
                  <a:pt x="7047" y="5931"/>
                  <a:pt x="7269" y="5931"/>
                </a:cubicBezTo>
                <a:cubicBezTo>
                  <a:pt x="7487" y="5926"/>
                  <a:pt x="7660" y="5744"/>
                  <a:pt x="7655" y="5524"/>
                </a:cubicBezTo>
                <a:cubicBezTo>
                  <a:pt x="7628" y="4200"/>
                  <a:pt x="7299" y="3281"/>
                  <a:pt x="6677" y="2794"/>
                </a:cubicBezTo>
                <a:cubicBezTo>
                  <a:pt x="6515" y="2666"/>
                  <a:pt x="6346" y="2557"/>
                  <a:pt x="6150" y="2489"/>
                </a:cubicBezTo>
                <a:cubicBezTo>
                  <a:pt x="5969" y="2425"/>
                  <a:pt x="5778" y="2390"/>
                  <a:pt x="5587" y="2376"/>
                </a:cubicBezTo>
                <a:lnTo>
                  <a:pt x="5875" y="5440"/>
                </a:lnTo>
                <a:lnTo>
                  <a:pt x="5459" y="5934"/>
                </a:lnTo>
                <a:lnTo>
                  <a:pt x="4983" y="5440"/>
                </a:lnTo>
                <a:lnTo>
                  <a:pt x="5344" y="2372"/>
                </a:lnTo>
                <a:cubicBezTo>
                  <a:pt x="5135" y="2379"/>
                  <a:pt x="4926" y="2413"/>
                  <a:pt x="4729" y="2484"/>
                </a:cubicBezTo>
                <a:cubicBezTo>
                  <a:pt x="4648" y="2513"/>
                  <a:pt x="4570" y="2548"/>
                  <a:pt x="4496" y="2592"/>
                </a:cubicBezTo>
                <a:cubicBezTo>
                  <a:pt x="4366" y="2669"/>
                  <a:pt x="4247" y="2762"/>
                  <a:pt x="4134" y="2863"/>
                </a:cubicBezTo>
                <a:cubicBezTo>
                  <a:pt x="3578" y="3362"/>
                  <a:pt x="3276" y="4228"/>
                  <a:pt x="3213" y="5512"/>
                </a:cubicBezTo>
                <a:cubicBezTo>
                  <a:pt x="3202" y="5732"/>
                  <a:pt x="3369" y="5919"/>
                  <a:pt x="3586" y="5930"/>
                </a:cubicBezTo>
                <a:cubicBezTo>
                  <a:pt x="3593" y="5931"/>
                  <a:pt x="3600" y="5931"/>
                  <a:pt x="3606" y="5931"/>
                </a:cubicBezTo>
                <a:cubicBezTo>
                  <a:pt x="3815" y="5931"/>
                  <a:pt x="3989" y="5765"/>
                  <a:pt x="4000" y="5552"/>
                </a:cubicBezTo>
                <a:cubicBezTo>
                  <a:pt x="4043" y="4683"/>
                  <a:pt x="4213" y="4034"/>
                  <a:pt x="4493" y="3649"/>
                </a:cubicBezTo>
                <a:cubicBezTo>
                  <a:pt x="4473" y="4053"/>
                  <a:pt x="4437" y="4787"/>
                  <a:pt x="4406" y="5536"/>
                </a:cubicBezTo>
                <a:cubicBezTo>
                  <a:pt x="4404" y="5550"/>
                  <a:pt x="4400" y="5563"/>
                  <a:pt x="4399" y="5577"/>
                </a:cubicBezTo>
                <a:lnTo>
                  <a:pt x="4121" y="9550"/>
                </a:lnTo>
                <a:cubicBezTo>
                  <a:pt x="3469" y="9398"/>
                  <a:pt x="3036" y="9136"/>
                  <a:pt x="3036" y="8836"/>
                </a:cubicBezTo>
                <a:cubicBezTo>
                  <a:pt x="3036" y="8606"/>
                  <a:pt x="3298" y="8398"/>
                  <a:pt x="3715" y="8245"/>
                </a:cubicBezTo>
                <a:lnTo>
                  <a:pt x="3745" y="7843"/>
                </a:lnTo>
                <a:cubicBezTo>
                  <a:pt x="2309" y="8075"/>
                  <a:pt x="1301" y="8586"/>
                  <a:pt x="1301" y="9187"/>
                </a:cubicBezTo>
                <a:cubicBezTo>
                  <a:pt x="1301" y="9666"/>
                  <a:pt x="1867" y="9963"/>
                  <a:pt x="2241" y="10125"/>
                </a:cubicBezTo>
                <a:cubicBezTo>
                  <a:pt x="2579" y="10272"/>
                  <a:pt x="2936" y="10374"/>
                  <a:pt x="3295" y="10452"/>
                </a:cubicBezTo>
                <a:cubicBezTo>
                  <a:pt x="3509" y="10498"/>
                  <a:pt x="3725" y="10536"/>
                  <a:pt x="3942" y="10566"/>
                </a:cubicBezTo>
                <a:cubicBezTo>
                  <a:pt x="4438" y="10635"/>
                  <a:pt x="4931" y="10667"/>
                  <a:pt x="5434" y="10667"/>
                </a:cubicBezTo>
                <a:cubicBezTo>
                  <a:pt x="5609" y="10667"/>
                  <a:pt x="5784" y="10662"/>
                  <a:pt x="5959" y="10654"/>
                </a:cubicBezTo>
                <a:cubicBezTo>
                  <a:pt x="6767" y="10615"/>
                  <a:pt x="7596" y="10506"/>
                  <a:pt x="8368" y="10227"/>
                </a:cubicBezTo>
                <a:cubicBezTo>
                  <a:pt x="8794" y="10073"/>
                  <a:pt x="9463" y="9799"/>
                  <a:pt x="9557" y="9286"/>
                </a:cubicBezTo>
                <a:cubicBezTo>
                  <a:pt x="9563" y="9253"/>
                  <a:pt x="9566" y="9220"/>
                  <a:pt x="9566" y="9187"/>
                </a:cubicBezTo>
                <a:close/>
                <a:moveTo>
                  <a:pt x="5409" y="9687"/>
                </a:moveTo>
                <a:cubicBezTo>
                  <a:pt x="5316" y="9687"/>
                  <a:pt x="5226" y="9685"/>
                  <a:pt x="5136" y="9681"/>
                </a:cubicBezTo>
                <a:lnTo>
                  <a:pt x="5351" y="6608"/>
                </a:lnTo>
                <a:cubicBezTo>
                  <a:pt x="5390" y="6597"/>
                  <a:pt x="5429" y="6588"/>
                  <a:pt x="5462" y="6588"/>
                </a:cubicBezTo>
                <a:cubicBezTo>
                  <a:pt x="5501" y="6588"/>
                  <a:pt x="5539" y="6595"/>
                  <a:pt x="5577" y="6599"/>
                </a:cubicBezTo>
                <a:lnTo>
                  <a:pt x="5773" y="9671"/>
                </a:lnTo>
                <a:cubicBezTo>
                  <a:pt x="5653" y="9678"/>
                  <a:pt x="5535" y="9687"/>
                  <a:pt x="5409" y="9687"/>
                </a:cubicBezTo>
                <a:close/>
                <a:moveTo>
                  <a:pt x="9863" y="6751"/>
                </a:moveTo>
                <a:cubicBezTo>
                  <a:pt x="9985" y="6801"/>
                  <a:pt x="10061" y="6867"/>
                  <a:pt x="10061" y="6939"/>
                </a:cubicBezTo>
                <a:cubicBezTo>
                  <a:pt x="10061" y="7043"/>
                  <a:pt x="9905" y="7134"/>
                  <a:pt x="9674" y="7185"/>
                </a:cubicBezTo>
                <a:cubicBezTo>
                  <a:pt x="9657" y="7190"/>
                  <a:pt x="9638" y="7195"/>
                  <a:pt x="9619" y="7197"/>
                </a:cubicBezTo>
                <a:cubicBezTo>
                  <a:pt x="9614" y="7198"/>
                  <a:pt x="9609" y="7198"/>
                  <a:pt x="9605" y="7198"/>
                </a:cubicBezTo>
                <a:cubicBezTo>
                  <a:pt x="9499" y="7217"/>
                  <a:pt x="9382" y="7228"/>
                  <a:pt x="9255" y="7228"/>
                </a:cubicBezTo>
                <a:cubicBezTo>
                  <a:pt x="8811" y="7228"/>
                  <a:pt x="8451" y="7098"/>
                  <a:pt x="8451" y="6939"/>
                </a:cubicBezTo>
                <a:cubicBezTo>
                  <a:pt x="8451" y="6861"/>
                  <a:pt x="8539" y="6790"/>
                  <a:pt x="8681" y="6739"/>
                </a:cubicBezTo>
                <a:lnTo>
                  <a:pt x="8691" y="6602"/>
                </a:lnTo>
                <a:cubicBezTo>
                  <a:pt x="8203" y="6681"/>
                  <a:pt x="7861" y="6854"/>
                  <a:pt x="7861" y="7058"/>
                </a:cubicBezTo>
                <a:cubicBezTo>
                  <a:pt x="7861" y="7335"/>
                  <a:pt x="8489" y="7560"/>
                  <a:pt x="9264" y="7560"/>
                </a:cubicBezTo>
                <a:cubicBezTo>
                  <a:pt x="10039" y="7560"/>
                  <a:pt x="10667" y="7335"/>
                  <a:pt x="10667" y="7058"/>
                </a:cubicBezTo>
                <a:cubicBezTo>
                  <a:pt x="10667" y="6855"/>
                  <a:pt x="10328" y="6682"/>
                  <a:pt x="9845" y="6603"/>
                </a:cubicBezTo>
                <a:lnTo>
                  <a:pt x="9863" y="6751"/>
                </a:lnTo>
                <a:close/>
                <a:moveTo>
                  <a:pt x="1068" y="4056"/>
                </a:moveTo>
                <a:cubicBezTo>
                  <a:pt x="1068" y="3866"/>
                  <a:pt x="1220" y="3713"/>
                  <a:pt x="1407" y="3713"/>
                </a:cubicBezTo>
                <a:cubicBezTo>
                  <a:pt x="1594" y="3713"/>
                  <a:pt x="1747" y="3866"/>
                  <a:pt x="1747" y="4056"/>
                </a:cubicBezTo>
                <a:cubicBezTo>
                  <a:pt x="1747" y="4246"/>
                  <a:pt x="1594" y="4399"/>
                  <a:pt x="1407" y="4399"/>
                </a:cubicBezTo>
                <a:cubicBezTo>
                  <a:pt x="1220" y="4399"/>
                  <a:pt x="1068" y="4246"/>
                  <a:pt x="1068" y="4056"/>
                </a:cubicBezTo>
                <a:close/>
                <a:moveTo>
                  <a:pt x="1780" y="4561"/>
                </a:moveTo>
                <a:cubicBezTo>
                  <a:pt x="1731" y="4523"/>
                  <a:pt x="1680" y="4489"/>
                  <a:pt x="1620" y="4469"/>
                </a:cubicBezTo>
                <a:cubicBezTo>
                  <a:pt x="1565" y="4449"/>
                  <a:pt x="1507" y="4439"/>
                  <a:pt x="1449" y="4434"/>
                </a:cubicBezTo>
                <a:lnTo>
                  <a:pt x="1537" y="5365"/>
                </a:lnTo>
                <a:lnTo>
                  <a:pt x="1410" y="5515"/>
                </a:lnTo>
                <a:lnTo>
                  <a:pt x="1266" y="5365"/>
                </a:lnTo>
                <a:lnTo>
                  <a:pt x="1376" y="4433"/>
                </a:lnTo>
                <a:cubicBezTo>
                  <a:pt x="1312" y="4435"/>
                  <a:pt x="1248" y="4446"/>
                  <a:pt x="1189" y="4467"/>
                </a:cubicBezTo>
                <a:cubicBezTo>
                  <a:pt x="1164" y="4476"/>
                  <a:pt x="1140" y="4487"/>
                  <a:pt x="1118" y="4500"/>
                </a:cubicBezTo>
                <a:cubicBezTo>
                  <a:pt x="1078" y="4523"/>
                  <a:pt x="1042" y="4551"/>
                  <a:pt x="1008" y="4582"/>
                </a:cubicBezTo>
                <a:cubicBezTo>
                  <a:pt x="839" y="4734"/>
                  <a:pt x="747" y="4997"/>
                  <a:pt x="728" y="5387"/>
                </a:cubicBezTo>
                <a:cubicBezTo>
                  <a:pt x="725" y="5454"/>
                  <a:pt x="775" y="5511"/>
                  <a:pt x="841" y="5514"/>
                </a:cubicBezTo>
                <a:cubicBezTo>
                  <a:pt x="843" y="5514"/>
                  <a:pt x="845" y="5514"/>
                  <a:pt x="848" y="5514"/>
                </a:cubicBezTo>
                <a:cubicBezTo>
                  <a:pt x="911" y="5514"/>
                  <a:pt x="964" y="5464"/>
                  <a:pt x="967" y="5399"/>
                </a:cubicBezTo>
                <a:cubicBezTo>
                  <a:pt x="980" y="5135"/>
                  <a:pt x="1032" y="4938"/>
                  <a:pt x="1117" y="4821"/>
                </a:cubicBezTo>
                <a:cubicBezTo>
                  <a:pt x="1111" y="4944"/>
                  <a:pt x="1100" y="5167"/>
                  <a:pt x="1090" y="5395"/>
                </a:cubicBezTo>
                <a:cubicBezTo>
                  <a:pt x="1090" y="5399"/>
                  <a:pt x="1089" y="5403"/>
                  <a:pt x="1088" y="5407"/>
                </a:cubicBezTo>
                <a:lnTo>
                  <a:pt x="993" y="6776"/>
                </a:lnTo>
                <a:cubicBezTo>
                  <a:pt x="987" y="6863"/>
                  <a:pt x="1051" y="6938"/>
                  <a:pt x="1136" y="6944"/>
                </a:cubicBezTo>
                <a:cubicBezTo>
                  <a:pt x="1140" y="6944"/>
                  <a:pt x="1144" y="6944"/>
                  <a:pt x="1148" y="6944"/>
                </a:cubicBezTo>
                <a:cubicBezTo>
                  <a:pt x="1228" y="6944"/>
                  <a:pt x="1296" y="6881"/>
                  <a:pt x="1302" y="6798"/>
                </a:cubicBezTo>
                <a:lnTo>
                  <a:pt x="1378" y="5720"/>
                </a:lnTo>
                <a:cubicBezTo>
                  <a:pt x="1389" y="5717"/>
                  <a:pt x="1401" y="5714"/>
                  <a:pt x="1411" y="5714"/>
                </a:cubicBezTo>
                <a:cubicBezTo>
                  <a:pt x="1423" y="5714"/>
                  <a:pt x="1435" y="5716"/>
                  <a:pt x="1446" y="5717"/>
                </a:cubicBezTo>
                <a:lnTo>
                  <a:pt x="1516" y="6807"/>
                </a:lnTo>
                <a:cubicBezTo>
                  <a:pt x="1521" y="6890"/>
                  <a:pt x="1589" y="6954"/>
                  <a:pt x="1671" y="6954"/>
                </a:cubicBezTo>
                <a:cubicBezTo>
                  <a:pt x="1674" y="6954"/>
                  <a:pt x="1677" y="6954"/>
                  <a:pt x="1681" y="6954"/>
                </a:cubicBezTo>
                <a:cubicBezTo>
                  <a:pt x="1766" y="6948"/>
                  <a:pt x="1831" y="6873"/>
                  <a:pt x="1826" y="6787"/>
                </a:cubicBezTo>
                <a:lnTo>
                  <a:pt x="1743" y="5493"/>
                </a:lnTo>
                <a:cubicBezTo>
                  <a:pt x="1742" y="5486"/>
                  <a:pt x="1741" y="5479"/>
                  <a:pt x="1739" y="5472"/>
                </a:cubicBezTo>
                <a:cubicBezTo>
                  <a:pt x="1732" y="5274"/>
                  <a:pt x="1710" y="4981"/>
                  <a:pt x="1697" y="4821"/>
                </a:cubicBezTo>
                <a:cubicBezTo>
                  <a:pt x="1784" y="4939"/>
                  <a:pt x="1833" y="5134"/>
                  <a:pt x="1838" y="5396"/>
                </a:cubicBezTo>
                <a:cubicBezTo>
                  <a:pt x="1840" y="5462"/>
                  <a:pt x="1893" y="5514"/>
                  <a:pt x="1960" y="5514"/>
                </a:cubicBezTo>
                <a:cubicBezTo>
                  <a:pt x="2027" y="5513"/>
                  <a:pt x="2079" y="5458"/>
                  <a:pt x="2078" y="5391"/>
                </a:cubicBezTo>
                <a:cubicBezTo>
                  <a:pt x="2069" y="4988"/>
                  <a:pt x="1969" y="4709"/>
                  <a:pt x="1780" y="4561"/>
                </a:cubicBezTo>
                <a:close/>
                <a:moveTo>
                  <a:pt x="2002" y="6751"/>
                </a:moveTo>
                <a:cubicBezTo>
                  <a:pt x="2124" y="6801"/>
                  <a:pt x="2200" y="6867"/>
                  <a:pt x="2200" y="6939"/>
                </a:cubicBezTo>
                <a:cubicBezTo>
                  <a:pt x="2200" y="7043"/>
                  <a:pt x="2044" y="7134"/>
                  <a:pt x="1813" y="7185"/>
                </a:cubicBezTo>
                <a:cubicBezTo>
                  <a:pt x="1795" y="7190"/>
                  <a:pt x="1777" y="7195"/>
                  <a:pt x="1758" y="7197"/>
                </a:cubicBezTo>
                <a:cubicBezTo>
                  <a:pt x="1753" y="7198"/>
                  <a:pt x="1748" y="7198"/>
                  <a:pt x="1743" y="7198"/>
                </a:cubicBezTo>
                <a:cubicBezTo>
                  <a:pt x="1637" y="7217"/>
                  <a:pt x="1520" y="7228"/>
                  <a:pt x="1394" y="7228"/>
                </a:cubicBezTo>
                <a:cubicBezTo>
                  <a:pt x="950" y="7228"/>
                  <a:pt x="589" y="7098"/>
                  <a:pt x="589" y="6939"/>
                </a:cubicBezTo>
                <a:cubicBezTo>
                  <a:pt x="589" y="6861"/>
                  <a:pt x="678" y="6790"/>
                  <a:pt x="820" y="6739"/>
                </a:cubicBezTo>
                <a:lnTo>
                  <a:pt x="830" y="6602"/>
                </a:lnTo>
                <a:cubicBezTo>
                  <a:pt x="342" y="6681"/>
                  <a:pt x="0" y="6854"/>
                  <a:pt x="0" y="7058"/>
                </a:cubicBezTo>
                <a:cubicBezTo>
                  <a:pt x="0" y="7335"/>
                  <a:pt x="628" y="7560"/>
                  <a:pt x="1403" y="7560"/>
                </a:cubicBezTo>
                <a:cubicBezTo>
                  <a:pt x="2177" y="7560"/>
                  <a:pt x="2805" y="7335"/>
                  <a:pt x="2805" y="7058"/>
                </a:cubicBezTo>
                <a:cubicBezTo>
                  <a:pt x="2805" y="6855"/>
                  <a:pt x="2467" y="6682"/>
                  <a:pt x="1984" y="6603"/>
                </a:cubicBezTo>
                <a:lnTo>
                  <a:pt x="2002" y="6751"/>
                </a:lnTo>
                <a:close/>
              </a:path>
            </a:pathLst>
          </a:custGeom>
          <a:solidFill>
            <a:schemeClr val="bg1"/>
          </a:solidFill>
          <a:ln>
            <a:noFill/>
          </a:ln>
        </p:spPr>
        <p:txBody>
          <a:bodyPr/>
          <a:lstStyle/>
          <a:p>
            <a:endParaRPr lang="zh-CN" altLang="en-US">
              <a:cs typeface="+mn-ea"/>
              <a:sym typeface="+mn-lt"/>
            </a:endParaRPr>
          </a:p>
        </p:txBody>
      </p:sp>
      <p:sp>
        <p:nvSpPr>
          <p:cNvPr id="21" name="rank_115897"/>
          <p:cNvSpPr>
            <a:spLocks noChangeAspect="1"/>
          </p:cNvSpPr>
          <p:nvPr/>
        </p:nvSpPr>
        <p:spPr bwMode="auto">
          <a:xfrm>
            <a:off x="6110514" y="6897025"/>
            <a:ext cx="583768" cy="609685"/>
          </a:xfrm>
          <a:custGeom>
            <a:avLst/>
            <a:gdLst>
              <a:gd name="connsiteX0" fmla="*/ 14597 w 581741"/>
              <a:gd name="connsiteY0" fmla="*/ 488948 h 607568"/>
              <a:gd name="connsiteX1" fmla="*/ 161181 w 581741"/>
              <a:gd name="connsiteY1" fmla="*/ 488948 h 607568"/>
              <a:gd name="connsiteX2" fmla="*/ 175778 w 581741"/>
              <a:gd name="connsiteY2" fmla="*/ 503526 h 607568"/>
              <a:gd name="connsiteX3" fmla="*/ 175778 w 581741"/>
              <a:gd name="connsiteY3" fmla="*/ 592990 h 607568"/>
              <a:gd name="connsiteX4" fmla="*/ 161181 w 581741"/>
              <a:gd name="connsiteY4" fmla="*/ 607568 h 607568"/>
              <a:gd name="connsiteX5" fmla="*/ 14597 w 581741"/>
              <a:gd name="connsiteY5" fmla="*/ 607568 h 607568"/>
              <a:gd name="connsiteX6" fmla="*/ 0 w 581741"/>
              <a:gd name="connsiteY6" fmla="*/ 592990 h 607568"/>
              <a:gd name="connsiteX7" fmla="*/ 0 w 581741"/>
              <a:gd name="connsiteY7" fmla="*/ 503526 h 607568"/>
              <a:gd name="connsiteX8" fmla="*/ 14597 w 581741"/>
              <a:gd name="connsiteY8" fmla="*/ 488948 h 607568"/>
              <a:gd name="connsiteX9" fmla="*/ 420560 w 581741"/>
              <a:gd name="connsiteY9" fmla="*/ 389098 h 607568"/>
              <a:gd name="connsiteX10" fmla="*/ 567144 w 581741"/>
              <a:gd name="connsiteY10" fmla="*/ 389098 h 607568"/>
              <a:gd name="connsiteX11" fmla="*/ 581741 w 581741"/>
              <a:gd name="connsiteY11" fmla="*/ 403826 h 607568"/>
              <a:gd name="connsiteX12" fmla="*/ 581741 w 581741"/>
              <a:gd name="connsiteY12" fmla="*/ 592993 h 607568"/>
              <a:gd name="connsiteX13" fmla="*/ 567144 w 581741"/>
              <a:gd name="connsiteY13" fmla="*/ 607568 h 607568"/>
              <a:gd name="connsiteX14" fmla="*/ 420560 w 581741"/>
              <a:gd name="connsiteY14" fmla="*/ 607568 h 607568"/>
              <a:gd name="connsiteX15" fmla="*/ 405963 w 581741"/>
              <a:gd name="connsiteY15" fmla="*/ 592993 h 607568"/>
              <a:gd name="connsiteX16" fmla="*/ 405963 w 581741"/>
              <a:gd name="connsiteY16" fmla="*/ 403826 h 607568"/>
              <a:gd name="connsiteX17" fmla="*/ 420560 w 581741"/>
              <a:gd name="connsiteY17" fmla="*/ 389098 h 607568"/>
              <a:gd name="connsiteX18" fmla="*/ 47940 w 581741"/>
              <a:gd name="connsiteY18" fmla="*/ 320511 h 607568"/>
              <a:gd name="connsiteX19" fmla="*/ 58234 w 581741"/>
              <a:gd name="connsiteY19" fmla="*/ 321125 h 607568"/>
              <a:gd name="connsiteX20" fmla="*/ 87889 w 581741"/>
              <a:gd name="connsiteY20" fmla="*/ 334011 h 607568"/>
              <a:gd name="connsiteX21" fmla="*/ 117698 w 581741"/>
              <a:gd name="connsiteY21" fmla="*/ 321125 h 607568"/>
              <a:gd name="connsiteX22" fmla="*/ 127839 w 581741"/>
              <a:gd name="connsiteY22" fmla="*/ 320511 h 607568"/>
              <a:gd name="connsiteX23" fmla="*/ 141053 w 581741"/>
              <a:gd name="connsiteY23" fmla="*/ 324653 h 607568"/>
              <a:gd name="connsiteX24" fmla="*/ 175778 w 581741"/>
              <a:gd name="connsiteY24" fmla="*/ 372671 h 607568"/>
              <a:gd name="connsiteX25" fmla="*/ 175778 w 581741"/>
              <a:gd name="connsiteY25" fmla="*/ 444159 h 607568"/>
              <a:gd name="connsiteX26" fmla="*/ 161181 w 581741"/>
              <a:gd name="connsiteY26" fmla="*/ 458887 h 607568"/>
              <a:gd name="connsiteX27" fmla="*/ 14597 w 581741"/>
              <a:gd name="connsiteY27" fmla="*/ 458887 h 607568"/>
              <a:gd name="connsiteX28" fmla="*/ 0 w 581741"/>
              <a:gd name="connsiteY28" fmla="*/ 444159 h 607568"/>
              <a:gd name="connsiteX29" fmla="*/ 0 w 581741"/>
              <a:gd name="connsiteY29" fmla="*/ 372671 h 607568"/>
              <a:gd name="connsiteX30" fmla="*/ 34726 w 581741"/>
              <a:gd name="connsiteY30" fmla="*/ 324653 h 607568"/>
              <a:gd name="connsiteX31" fmla="*/ 47940 w 581741"/>
              <a:gd name="connsiteY31" fmla="*/ 320511 h 607568"/>
              <a:gd name="connsiteX32" fmla="*/ 217614 w 581741"/>
              <a:gd name="connsiteY32" fmla="*/ 282120 h 607568"/>
              <a:gd name="connsiteX33" fmla="*/ 364198 w 581741"/>
              <a:gd name="connsiteY33" fmla="*/ 282120 h 607568"/>
              <a:gd name="connsiteX34" fmla="*/ 378795 w 581741"/>
              <a:gd name="connsiteY34" fmla="*/ 296697 h 607568"/>
              <a:gd name="connsiteX35" fmla="*/ 378795 w 581741"/>
              <a:gd name="connsiteY35" fmla="*/ 592991 h 607568"/>
              <a:gd name="connsiteX36" fmla="*/ 364198 w 581741"/>
              <a:gd name="connsiteY36" fmla="*/ 607568 h 607568"/>
              <a:gd name="connsiteX37" fmla="*/ 217614 w 581741"/>
              <a:gd name="connsiteY37" fmla="*/ 607568 h 607568"/>
              <a:gd name="connsiteX38" fmla="*/ 203017 w 581741"/>
              <a:gd name="connsiteY38" fmla="*/ 592991 h 607568"/>
              <a:gd name="connsiteX39" fmla="*/ 203017 w 581741"/>
              <a:gd name="connsiteY39" fmla="*/ 296697 h 607568"/>
              <a:gd name="connsiteX40" fmla="*/ 217614 w 581741"/>
              <a:gd name="connsiteY40" fmla="*/ 282120 h 607568"/>
              <a:gd name="connsiteX41" fmla="*/ 453903 w 581741"/>
              <a:gd name="connsiteY41" fmla="*/ 220590 h 607568"/>
              <a:gd name="connsiteX42" fmla="*/ 464044 w 581741"/>
              <a:gd name="connsiteY42" fmla="*/ 221204 h 607568"/>
              <a:gd name="connsiteX43" fmla="*/ 493852 w 581741"/>
              <a:gd name="connsiteY43" fmla="*/ 234244 h 607568"/>
              <a:gd name="connsiteX44" fmla="*/ 523507 w 581741"/>
              <a:gd name="connsiteY44" fmla="*/ 221204 h 607568"/>
              <a:gd name="connsiteX45" fmla="*/ 533802 w 581741"/>
              <a:gd name="connsiteY45" fmla="*/ 220590 h 607568"/>
              <a:gd name="connsiteX46" fmla="*/ 547016 w 581741"/>
              <a:gd name="connsiteY46" fmla="*/ 224732 h 607568"/>
              <a:gd name="connsiteX47" fmla="*/ 581741 w 581741"/>
              <a:gd name="connsiteY47" fmla="*/ 272903 h 607568"/>
              <a:gd name="connsiteX48" fmla="*/ 581741 w 581741"/>
              <a:gd name="connsiteY48" fmla="*/ 344238 h 607568"/>
              <a:gd name="connsiteX49" fmla="*/ 567144 w 581741"/>
              <a:gd name="connsiteY49" fmla="*/ 358966 h 607568"/>
              <a:gd name="connsiteX50" fmla="*/ 420560 w 581741"/>
              <a:gd name="connsiteY50" fmla="*/ 358966 h 607568"/>
              <a:gd name="connsiteX51" fmla="*/ 405963 w 581741"/>
              <a:gd name="connsiteY51" fmla="*/ 344238 h 607568"/>
              <a:gd name="connsiteX52" fmla="*/ 405963 w 581741"/>
              <a:gd name="connsiteY52" fmla="*/ 272903 h 607568"/>
              <a:gd name="connsiteX53" fmla="*/ 440689 w 581741"/>
              <a:gd name="connsiteY53" fmla="*/ 224732 h 607568"/>
              <a:gd name="connsiteX54" fmla="*/ 453903 w 581741"/>
              <a:gd name="connsiteY54" fmla="*/ 220590 h 607568"/>
              <a:gd name="connsiteX55" fmla="*/ 87924 w 581741"/>
              <a:gd name="connsiteY55" fmla="*/ 206827 h 607568"/>
              <a:gd name="connsiteX56" fmla="*/ 139225 w 581741"/>
              <a:gd name="connsiteY56" fmla="*/ 257987 h 607568"/>
              <a:gd name="connsiteX57" fmla="*/ 87924 w 581741"/>
              <a:gd name="connsiteY57" fmla="*/ 309147 h 607568"/>
              <a:gd name="connsiteX58" fmla="*/ 36623 w 581741"/>
              <a:gd name="connsiteY58" fmla="*/ 257987 h 607568"/>
              <a:gd name="connsiteX59" fmla="*/ 87924 w 581741"/>
              <a:gd name="connsiteY59" fmla="*/ 206827 h 607568"/>
              <a:gd name="connsiteX60" fmla="*/ 250957 w 581741"/>
              <a:gd name="connsiteY60" fmla="*/ 113696 h 607568"/>
              <a:gd name="connsiteX61" fmla="*/ 261251 w 581741"/>
              <a:gd name="connsiteY61" fmla="*/ 114309 h 607568"/>
              <a:gd name="connsiteX62" fmla="*/ 290906 w 581741"/>
              <a:gd name="connsiteY62" fmla="*/ 127196 h 607568"/>
              <a:gd name="connsiteX63" fmla="*/ 320561 w 581741"/>
              <a:gd name="connsiteY63" fmla="*/ 114309 h 607568"/>
              <a:gd name="connsiteX64" fmla="*/ 330856 w 581741"/>
              <a:gd name="connsiteY64" fmla="*/ 113696 h 607568"/>
              <a:gd name="connsiteX65" fmla="*/ 344070 w 581741"/>
              <a:gd name="connsiteY65" fmla="*/ 117838 h 607568"/>
              <a:gd name="connsiteX66" fmla="*/ 378795 w 581741"/>
              <a:gd name="connsiteY66" fmla="*/ 165855 h 607568"/>
              <a:gd name="connsiteX67" fmla="*/ 378795 w 581741"/>
              <a:gd name="connsiteY67" fmla="*/ 237344 h 607568"/>
              <a:gd name="connsiteX68" fmla="*/ 364198 w 581741"/>
              <a:gd name="connsiteY68" fmla="*/ 251918 h 607568"/>
              <a:gd name="connsiteX69" fmla="*/ 217614 w 581741"/>
              <a:gd name="connsiteY69" fmla="*/ 251918 h 607568"/>
              <a:gd name="connsiteX70" fmla="*/ 203017 w 581741"/>
              <a:gd name="connsiteY70" fmla="*/ 237344 h 607568"/>
              <a:gd name="connsiteX71" fmla="*/ 203017 w 581741"/>
              <a:gd name="connsiteY71" fmla="*/ 165855 h 607568"/>
              <a:gd name="connsiteX72" fmla="*/ 237743 w 581741"/>
              <a:gd name="connsiteY72" fmla="*/ 117838 h 607568"/>
              <a:gd name="connsiteX73" fmla="*/ 250957 w 581741"/>
              <a:gd name="connsiteY73" fmla="*/ 113696 h 607568"/>
              <a:gd name="connsiteX74" fmla="*/ 493853 w 581741"/>
              <a:gd name="connsiteY74" fmla="*/ 106907 h 607568"/>
              <a:gd name="connsiteX75" fmla="*/ 545190 w 581741"/>
              <a:gd name="connsiteY75" fmla="*/ 158173 h 607568"/>
              <a:gd name="connsiteX76" fmla="*/ 493853 w 581741"/>
              <a:gd name="connsiteY76" fmla="*/ 209439 h 607568"/>
              <a:gd name="connsiteX77" fmla="*/ 442516 w 581741"/>
              <a:gd name="connsiteY77" fmla="*/ 158173 h 607568"/>
              <a:gd name="connsiteX78" fmla="*/ 493853 w 581741"/>
              <a:gd name="connsiteY78" fmla="*/ 106907 h 607568"/>
              <a:gd name="connsiteX79" fmla="*/ 290870 w 581741"/>
              <a:gd name="connsiteY79" fmla="*/ 0 h 607568"/>
              <a:gd name="connsiteX80" fmla="*/ 342171 w 581741"/>
              <a:gd name="connsiteY80" fmla="*/ 51160 h 607568"/>
              <a:gd name="connsiteX81" fmla="*/ 290870 w 581741"/>
              <a:gd name="connsiteY81" fmla="*/ 102320 h 607568"/>
              <a:gd name="connsiteX82" fmla="*/ 239569 w 581741"/>
              <a:gd name="connsiteY82" fmla="*/ 51160 h 607568"/>
              <a:gd name="connsiteX83" fmla="*/ 290870 w 581741"/>
              <a:gd name="connsiteY83"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81741" h="607568">
                <a:moveTo>
                  <a:pt x="14597" y="488948"/>
                </a:moveTo>
                <a:lnTo>
                  <a:pt x="161181" y="488948"/>
                </a:lnTo>
                <a:cubicBezTo>
                  <a:pt x="169171" y="488948"/>
                  <a:pt x="175778" y="495547"/>
                  <a:pt x="175778" y="503526"/>
                </a:cubicBezTo>
                <a:lnTo>
                  <a:pt x="175778" y="592990"/>
                </a:lnTo>
                <a:cubicBezTo>
                  <a:pt x="175778" y="600970"/>
                  <a:pt x="169171" y="607568"/>
                  <a:pt x="161181" y="607568"/>
                </a:cubicBezTo>
                <a:lnTo>
                  <a:pt x="14597" y="607568"/>
                </a:lnTo>
                <a:cubicBezTo>
                  <a:pt x="6607" y="607568"/>
                  <a:pt x="0" y="600970"/>
                  <a:pt x="0" y="592990"/>
                </a:cubicBezTo>
                <a:lnTo>
                  <a:pt x="0" y="503526"/>
                </a:lnTo>
                <a:cubicBezTo>
                  <a:pt x="0" y="495547"/>
                  <a:pt x="6607" y="488948"/>
                  <a:pt x="14597" y="488948"/>
                </a:cubicBezTo>
                <a:close/>
                <a:moveTo>
                  <a:pt x="420560" y="389098"/>
                </a:moveTo>
                <a:lnTo>
                  <a:pt x="567144" y="389098"/>
                </a:lnTo>
                <a:cubicBezTo>
                  <a:pt x="575134" y="389098"/>
                  <a:pt x="581741" y="395695"/>
                  <a:pt x="581741" y="403826"/>
                </a:cubicBezTo>
                <a:lnTo>
                  <a:pt x="581741" y="592993"/>
                </a:lnTo>
                <a:cubicBezTo>
                  <a:pt x="581741" y="600971"/>
                  <a:pt x="575134" y="607568"/>
                  <a:pt x="567144" y="607568"/>
                </a:cubicBezTo>
                <a:lnTo>
                  <a:pt x="420560" y="607568"/>
                </a:lnTo>
                <a:cubicBezTo>
                  <a:pt x="412570" y="607568"/>
                  <a:pt x="405963" y="600971"/>
                  <a:pt x="405963" y="592993"/>
                </a:cubicBezTo>
                <a:lnTo>
                  <a:pt x="405963" y="403826"/>
                </a:lnTo>
                <a:cubicBezTo>
                  <a:pt x="405963" y="395695"/>
                  <a:pt x="412570" y="389098"/>
                  <a:pt x="420560" y="389098"/>
                </a:cubicBezTo>
                <a:close/>
                <a:moveTo>
                  <a:pt x="47940" y="320511"/>
                </a:moveTo>
                <a:cubicBezTo>
                  <a:pt x="51320" y="319591"/>
                  <a:pt x="55008" y="319744"/>
                  <a:pt x="58234" y="321125"/>
                </a:cubicBezTo>
                <a:lnTo>
                  <a:pt x="87889" y="334011"/>
                </a:lnTo>
                <a:lnTo>
                  <a:pt x="117698" y="321125"/>
                </a:lnTo>
                <a:cubicBezTo>
                  <a:pt x="120771" y="319744"/>
                  <a:pt x="124458" y="319591"/>
                  <a:pt x="127839" y="320511"/>
                </a:cubicBezTo>
                <a:cubicBezTo>
                  <a:pt x="127839" y="320511"/>
                  <a:pt x="140899" y="324500"/>
                  <a:pt x="141053" y="324653"/>
                </a:cubicBezTo>
                <a:cubicBezTo>
                  <a:pt x="161796" y="331557"/>
                  <a:pt x="175778" y="350886"/>
                  <a:pt x="175778" y="372671"/>
                </a:cubicBezTo>
                <a:lnTo>
                  <a:pt x="175778" y="444159"/>
                </a:lnTo>
                <a:cubicBezTo>
                  <a:pt x="175778" y="452290"/>
                  <a:pt x="169171" y="458887"/>
                  <a:pt x="161181" y="458887"/>
                </a:cubicBezTo>
                <a:lnTo>
                  <a:pt x="14597" y="458887"/>
                </a:lnTo>
                <a:cubicBezTo>
                  <a:pt x="6607" y="458887"/>
                  <a:pt x="0" y="452290"/>
                  <a:pt x="0" y="444159"/>
                </a:cubicBezTo>
                <a:lnTo>
                  <a:pt x="0" y="372671"/>
                </a:lnTo>
                <a:cubicBezTo>
                  <a:pt x="0" y="350886"/>
                  <a:pt x="13983" y="331557"/>
                  <a:pt x="34726" y="324653"/>
                </a:cubicBezTo>
                <a:cubicBezTo>
                  <a:pt x="34879" y="324500"/>
                  <a:pt x="47940" y="320511"/>
                  <a:pt x="47940" y="320511"/>
                </a:cubicBezTo>
                <a:close/>
                <a:moveTo>
                  <a:pt x="217614" y="282120"/>
                </a:moveTo>
                <a:lnTo>
                  <a:pt x="364198" y="282120"/>
                </a:lnTo>
                <a:cubicBezTo>
                  <a:pt x="372188" y="282120"/>
                  <a:pt x="378795" y="288718"/>
                  <a:pt x="378795" y="296697"/>
                </a:cubicBezTo>
                <a:lnTo>
                  <a:pt x="378795" y="592991"/>
                </a:lnTo>
                <a:cubicBezTo>
                  <a:pt x="378795" y="600970"/>
                  <a:pt x="372188" y="607568"/>
                  <a:pt x="364198" y="607568"/>
                </a:cubicBezTo>
                <a:lnTo>
                  <a:pt x="217614" y="607568"/>
                </a:lnTo>
                <a:cubicBezTo>
                  <a:pt x="209624" y="607568"/>
                  <a:pt x="203017" y="600970"/>
                  <a:pt x="203017" y="592991"/>
                </a:cubicBezTo>
                <a:lnTo>
                  <a:pt x="203017" y="296697"/>
                </a:lnTo>
                <a:cubicBezTo>
                  <a:pt x="203017" y="288718"/>
                  <a:pt x="209624" y="282120"/>
                  <a:pt x="217614" y="282120"/>
                </a:cubicBezTo>
                <a:close/>
                <a:moveTo>
                  <a:pt x="453903" y="220590"/>
                </a:moveTo>
                <a:cubicBezTo>
                  <a:pt x="457283" y="219670"/>
                  <a:pt x="460971" y="219823"/>
                  <a:pt x="464044" y="221204"/>
                </a:cubicBezTo>
                <a:lnTo>
                  <a:pt x="493852" y="234244"/>
                </a:lnTo>
                <a:lnTo>
                  <a:pt x="523507" y="221204"/>
                </a:lnTo>
                <a:cubicBezTo>
                  <a:pt x="526734" y="219823"/>
                  <a:pt x="530421" y="219670"/>
                  <a:pt x="533802" y="220590"/>
                </a:cubicBezTo>
                <a:cubicBezTo>
                  <a:pt x="533802" y="220590"/>
                  <a:pt x="546862" y="224732"/>
                  <a:pt x="547016" y="224732"/>
                </a:cubicBezTo>
                <a:cubicBezTo>
                  <a:pt x="567759" y="231636"/>
                  <a:pt x="581741" y="250965"/>
                  <a:pt x="581741" y="272903"/>
                </a:cubicBezTo>
                <a:lnTo>
                  <a:pt x="581741" y="344238"/>
                </a:lnTo>
                <a:cubicBezTo>
                  <a:pt x="581741" y="352369"/>
                  <a:pt x="575134" y="358966"/>
                  <a:pt x="567144" y="358966"/>
                </a:cubicBezTo>
                <a:lnTo>
                  <a:pt x="420560" y="358966"/>
                </a:lnTo>
                <a:cubicBezTo>
                  <a:pt x="412570" y="358966"/>
                  <a:pt x="405963" y="352369"/>
                  <a:pt x="405963" y="344238"/>
                </a:cubicBezTo>
                <a:lnTo>
                  <a:pt x="405963" y="272903"/>
                </a:lnTo>
                <a:cubicBezTo>
                  <a:pt x="405963" y="250965"/>
                  <a:pt x="419946" y="231636"/>
                  <a:pt x="440689" y="224732"/>
                </a:cubicBezTo>
                <a:cubicBezTo>
                  <a:pt x="440842" y="224732"/>
                  <a:pt x="453903" y="220590"/>
                  <a:pt x="453903" y="220590"/>
                </a:cubicBezTo>
                <a:close/>
                <a:moveTo>
                  <a:pt x="87924" y="206827"/>
                </a:moveTo>
                <a:cubicBezTo>
                  <a:pt x="116257" y="206827"/>
                  <a:pt x="139225" y="229732"/>
                  <a:pt x="139225" y="257987"/>
                </a:cubicBezTo>
                <a:cubicBezTo>
                  <a:pt x="139225" y="286242"/>
                  <a:pt x="116257" y="309147"/>
                  <a:pt x="87924" y="309147"/>
                </a:cubicBezTo>
                <a:cubicBezTo>
                  <a:pt x="59591" y="309147"/>
                  <a:pt x="36623" y="286242"/>
                  <a:pt x="36623" y="257987"/>
                </a:cubicBezTo>
                <a:cubicBezTo>
                  <a:pt x="36623" y="229732"/>
                  <a:pt x="59591" y="206827"/>
                  <a:pt x="87924" y="206827"/>
                </a:cubicBezTo>
                <a:close/>
                <a:moveTo>
                  <a:pt x="250957" y="113696"/>
                </a:moveTo>
                <a:cubicBezTo>
                  <a:pt x="254337" y="112622"/>
                  <a:pt x="258025" y="112929"/>
                  <a:pt x="261251" y="114309"/>
                </a:cubicBezTo>
                <a:lnTo>
                  <a:pt x="290906" y="127196"/>
                </a:lnTo>
                <a:lnTo>
                  <a:pt x="320561" y="114309"/>
                </a:lnTo>
                <a:cubicBezTo>
                  <a:pt x="323788" y="112929"/>
                  <a:pt x="327475" y="112622"/>
                  <a:pt x="330856" y="113696"/>
                </a:cubicBezTo>
                <a:cubicBezTo>
                  <a:pt x="330856" y="113696"/>
                  <a:pt x="343916" y="117684"/>
                  <a:pt x="344070" y="117838"/>
                </a:cubicBezTo>
                <a:cubicBezTo>
                  <a:pt x="364813" y="124741"/>
                  <a:pt x="378795" y="144071"/>
                  <a:pt x="378795" y="165855"/>
                </a:cubicBezTo>
                <a:lnTo>
                  <a:pt x="378795" y="237344"/>
                </a:lnTo>
                <a:cubicBezTo>
                  <a:pt x="378795" y="245475"/>
                  <a:pt x="372188" y="251918"/>
                  <a:pt x="364198" y="251918"/>
                </a:cubicBezTo>
                <a:lnTo>
                  <a:pt x="217614" y="251918"/>
                </a:lnTo>
                <a:cubicBezTo>
                  <a:pt x="209624" y="251918"/>
                  <a:pt x="203017" y="245475"/>
                  <a:pt x="203017" y="237344"/>
                </a:cubicBezTo>
                <a:lnTo>
                  <a:pt x="203017" y="165855"/>
                </a:lnTo>
                <a:cubicBezTo>
                  <a:pt x="203017" y="144071"/>
                  <a:pt x="217000" y="124741"/>
                  <a:pt x="237743" y="117838"/>
                </a:cubicBezTo>
                <a:cubicBezTo>
                  <a:pt x="237896" y="117684"/>
                  <a:pt x="250957" y="113696"/>
                  <a:pt x="250957" y="113696"/>
                </a:cubicBezTo>
                <a:close/>
                <a:moveTo>
                  <a:pt x="493853" y="106907"/>
                </a:moveTo>
                <a:cubicBezTo>
                  <a:pt x="522206" y="106907"/>
                  <a:pt x="545190" y="129860"/>
                  <a:pt x="545190" y="158173"/>
                </a:cubicBezTo>
                <a:cubicBezTo>
                  <a:pt x="545190" y="186486"/>
                  <a:pt x="522206" y="209439"/>
                  <a:pt x="493853" y="209439"/>
                </a:cubicBezTo>
                <a:cubicBezTo>
                  <a:pt x="465500" y="209439"/>
                  <a:pt x="442516" y="186486"/>
                  <a:pt x="442516" y="158173"/>
                </a:cubicBezTo>
                <a:cubicBezTo>
                  <a:pt x="442516" y="129860"/>
                  <a:pt x="465500" y="106907"/>
                  <a:pt x="493853" y="106907"/>
                </a:cubicBezTo>
                <a:close/>
                <a:moveTo>
                  <a:pt x="290870" y="0"/>
                </a:moveTo>
                <a:cubicBezTo>
                  <a:pt x="319203" y="0"/>
                  <a:pt x="342171" y="22905"/>
                  <a:pt x="342171" y="51160"/>
                </a:cubicBezTo>
                <a:cubicBezTo>
                  <a:pt x="342171" y="79415"/>
                  <a:pt x="319203" y="102320"/>
                  <a:pt x="290870" y="102320"/>
                </a:cubicBezTo>
                <a:cubicBezTo>
                  <a:pt x="262537" y="102320"/>
                  <a:pt x="239569" y="79415"/>
                  <a:pt x="239569" y="51160"/>
                </a:cubicBezTo>
                <a:cubicBezTo>
                  <a:pt x="239569" y="22905"/>
                  <a:pt x="262537" y="0"/>
                  <a:pt x="290870" y="0"/>
                </a:cubicBezTo>
                <a:close/>
              </a:path>
            </a:pathLst>
          </a:custGeom>
          <a:solidFill>
            <a:schemeClr val="bg1"/>
          </a:solidFill>
          <a:ln>
            <a:noFill/>
          </a:ln>
        </p:spPr>
        <p:txBody>
          <a:bodyPr/>
          <a:lstStyle/>
          <a:p>
            <a:endParaRPr lang="zh-CN" altLang="en-US">
              <a:cs typeface="+mn-ea"/>
              <a:sym typeface="+mn-lt"/>
            </a:endParaRPr>
          </a:p>
        </p:txBody>
      </p:sp>
      <p:sp>
        <p:nvSpPr>
          <p:cNvPr id="22" name="progress-report_18229"/>
          <p:cNvSpPr>
            <a:spLocks noChangeAspect="1"/>
          </p:cNvSpPr>
          <p:nvPr/>
        </p:nvSpPr>
        <p:spPr bwMode="auto">
          <a:xfrm>
            <a:off x="5443734" y="3755195"/>
            <a:ext cx="609684" cy="553212"/>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chemeClr val="bg1"/>
          </a:solidFill>
          <a:ln>
            <a:noFill/>
          </a:ln>
        </p:spPr>
        <p:txBody>
          <a:bodyPr/>
          <a:lstStyle/>
          <a:p>
            <a:endParaRPr lang="zh-CN" altLang="en-US">
              <a:cs typeface="+mn-ea"/>
              <a:sym typeface="+mn-lt"/>
            </a:endParaRPr>
          </a:p>
        </p:txBody>
      </p:sp>
      <p:sp>
        <p:nvSpPr>
          <p:cNvPr id="23" name="development_249168"/>
          <p:cNvSpPr>
            <a:spLocks noChangeAspect="1"/>
          </p:cNvSpPr>
          <p:nvPr/>
        </p:nvSpPr>
        <p:spPr bwMode="auto">
          <a:xfrm>
            <a:off x="5490797" y="5796228"/>
            <a:ext cx="609685" cy="599028"/>
          </a:xfrm>
          <a:custGeom>
            <a:avLst/>
            <a:gdLst>
              <a:gd name="connsiteX0" fmla="*/ 481817 w 609614"/>
              <a:gd name="connsiteY0" fmla="*/ 549900 h 598959"/>
              <a:gd name="connsiteX1" fmla="*/ 481817 w 609614"/>
              <a:gd name="connsiteY1" fmla="*/ 579354 h 598959"/>
              <a:gd name="connsiteX2" fmla="*/ 589974 w 609614"/>
              <a:gd name="connsiteY2" fmla="*/ 579354 h 598959"/>
              <a:gd name="connsiteX3" fmla="*/ 589974 w 609614"/>
              <a:gd name="connsiteY3" fmla="*/ 549900 h 598959"/>
              <a:gd name="connsiteX4" fmla="*/ 19631 w 609614"/>
              <a:gd name="connsiteY4" fmla="*/ 549900 h 598959"/>
              <a:gd name="connsiteX5" fmla="*/ 19631 w 609614"/>
              <a:gd name="connsiteY5" fmla="*/ 579354 h 598959"/>
              <a:gd name="connsiteX6" fmla="*/ 127836 w 609614"/>
              <a:gd name="connsiteY6" fmla="*/ 579354 h 598959"/>
              <a:gd name="connsiteX7" fmla="*/ 127836 w 609614"/>
              <a:gd name="connsiteY7" fmla="*/ 549900 h 598959"/>
              <a:gd name="connsiteX8" fmla="*/ 294963 w 609614"/>
              <a:gd name="connsiteY8" fmla="*/ 451689 h 598959"/>
              <a:gd name="connsiteX9" fmla="*/ 314651 w 609614"/>
              <a:gd name="connsiteY9" fmla="*/ 451689 h 598959"/>
              <a:gd name="connsiteX10" fmla="*/ 314651 w 609614"/>
              <a:gd name="connsiteY10" fmla="*/ 471306 h 598959"/>
              <a:gd name="connsiteX11" fmla="*/ 294963 w 609614"/>
              <a:gd name="connsiteY11" fmla="*/ 471306 h 598959"/>
              <a:gd name="connsiteX12" fmla="*/ 294963 w 609614"/>
              <a:gd name="connsiteY12" fmla="*/ 412384 h 598959"/>
              <a:gd name="connsiteX13" fmla="*/ 314651 w 609614"/>
              <a:gd name="connsiteY13" fmla="*/ 412384 h 598959"/>
              <a:gd name="connsiteX14" fmla="*/ 314651 w 609614"/>
              <a:gd name="connsiteY14" fmla="*/ 432072 h 598959"/>
              <a:gd name="connsiteX15" fmla="*/ 294963 w 609614"/>
              <a:gd name="connsiteY15" fmla="*/ 432072 h 598959"/>
              <a:gd name="connsiteX16" fmla="*/ 294963 w 609614"/>
              <a:gd name="connsiteY16" fmla="*/ 373150 h 598959"/>
              <a:gd name="connsiteX17" fmla="*/ 314651 w 609614"/>
              <a:gd name="connsiteY17" fmla="*/ 373150 h 598959"/>
              <a:gd name="connsiteX18" fmla="*/ 314651 w 609614"/>
              <a:gd name="connsiteY18" fmla="*/ 392767 h 598959"/>
              <a:gd name="connsiteX19" fmla="*/ 294963 w 609614"/>
              <a:gd name="connsiteY19" fmla="*/ 392767 h 598959"/>
              <a:gd name="connsiteX20" fmla="*/ 294963 w 609614"/>
              <a:gd name="connsiteY20" fmla="*/ 333845 h 598959"/>
              <a:gd name="connsiteX21" fmla="*/ 314651 w 609614"/>
              <a:gd name="connsiteY21" fmla="*/ 333845 h 598959"/>
              <a:gd name="connsiteX22" fmla="*/ 314651 w 609614"/>
              <a:gd name="connsiteY22" fmla="*/ 353462 h 598959"/>
              <a:gd name="connsiteX23" fmla="*/ 294963 w 609614"/>
              <a:gd name="connsiteY23" fmla="*/ 353462 h 598959"/>
              <a:gd name="connsiteX24" fmla="*/ 270553 w 609614"/>
              <a:gd name="connsiteY24" fmla="*/ 284794 h 598959"/>
              <a:gd name="connsiteX25" fmla="*/ 265667 w 609614"/>
              <a:gd name="connsiteY25" fmla="*/ 289672 h 598959"/>
              <a:gd name="connsiteX26" fmla="*/ 270553 w 609614"/>
              <a:gd name="connsiteY26" fmla="*/ 294551 h 598959"/>
              <a:gd name="connsiteX27" fmla="*/ 339409 w 609614"/>
              <a:gd name="connsiteY27" fmla="*/ 294551 h 598959"/>
              <a:gd name="connsiteX28" fmla="*/ 344294 w 609614"/>
              <a:gd name="connsiteY28" fmla="*/ 289672 h 598959"/>
              <a:gd name="connsiteX29" fmla="*/ 339409 w 609614"/>
              <a:gd name="connsiteY29" fmla="*/ 284794 h 598959"/>
              <a:gd name="connsiteX30" fmla="*/ 491868 w 609614"/>
              <a:gd name="connsiteY30" fmla="*/ 275519 h 598959"/>
              <a:gd name="connsiteX31" fmla="*/ 484952 w 609614"/>
              <a:gd name="connsiteY31" fmla="*/ 276532 h 598959"/>
              <a:gd name="connsiteX32" fmla="*/ 481817 w 609614"/>
              <a:gd name="connsiteY32" fmla="*/ 282791 h 598959"/>
              <a:gd name="connsiteX33" fmla="*/ 486612 w 609614"/>
              <a:gd name="connsiteY33" fmla="*/ 289878 h 598959"/>
              <a:gd name="connsiteX34" fmla="*/ 511323 w 609614"/>
              <a:gd name="connsiteY34" fmla="*/ 299726 h 598959"/>
              <a:gd name="connsiteX35" fmla="*/ 511323 w 609614"/>
              <a:gd name="connsiteY35" fmla="*/ 282054 h 598959"/>
              <a:gd name="connsiteX36" fmla="*/ 117697 w 609614"/>
              <a:gd name="connsiteY36" fmla="*/ 275519 h 598959"/>
              <a:gd name="connsiteX37" fmla="*/ 98342 w 609614"/>
              <a:gd name="connsiteY37" fmla="*/ 282054 h 598959"/>
              <a:gd name="connsiteX38" fmla="*/ 98342 w 609614"/>
              <a:gd name="connsiteY38" fmla="*/ 299726 h 598959"/>
              <a:gd name="connsiteX39" fmla="*/ 122951 w 609614"/>
              <a:gd name="connsiteY39" fmla="*/ 289878 h 598959"/>
              <a:gd name="connsiteX40" fmla="*/ 127836 w 609614"/>
              <a:gd name="connsiteY40" fmla="*/ 282791 h 598959"/>
              <a:gd name="connsiteX41" fmla="*/ 124610 w 609614"/>
              <a:gd name="connsiteY41" fmla="*/ 276532 h 598959"/>
              <a:gd name="connsiteX42" fmla="*/ 117697 w 609614"/>
              <a:gd name="connsiteY42" fmla="*/ 275519 h 598959"/>
              <a:gd name="connsiteX43" fmla="*/ 260690 w 609614"/>
              <a:gd name="connsiteY43" fmla="*/ 255339 h 598959"/>
              <a:gd name="connsiteX44" fmla="*/ 255805 w 609614"/>
              <a:gd name="connsiteY44" fmla="*/ 260217 h 598959"/>
              <a:gd name="connsiteX45" fmla="*/ 260690 w 609614"/>
              <a:gd name="connsiteY45" fmla="*/ 265096 h 598959"/>
              <a:gd name="connsiteX46" fmla="*/ 270553 w 609614"/>
              <a:gd name="connsiteY46" fmla="*/ 265096 h 598959"/>
              <a:gd name="connsiteX47" fmla="*/ 339409 w 609614"/>
              <a:gd name="connsiteY47" fmla="*/ 265096 h 598959"/>
              <a:gd name="connsiteX48" fmla="*/ 349179 w 609614"/>
              <a:gd name="connsiteY48" fmla="*/ 265096 h 598959"/>
              <a:gd name="connsiteX49" fmla="*/ 354157 w 609614"/>
              <a:gd name="connsiteY49" fmla="*/ 260217 h 598959"/>
              <a:gd name="connsiteX50" fmla="*/ 349179 w 609614"/>
              <a:gd name="connsiteY50" fmla="*/ 255339 h 598959"/>
              <a:gd name="connsiteX51" fmla="*/ 519714 w 609614"/>
              <a:gd name="connsiteY51" fmla="*/ 216059 h 598959"/>
              <a:gd name="connsiteX52" fmla="*/ 511323 w 609614"/>
              <a:gd name="connsiteY52" fmla="*/ 224435 h 598959"/>
              <a:gd name="connsiteX53" fmla="*/ 515288 w 609614"/>
              <a:gd name="connsiteY53" fmla="*/ 241371 h 598959"/>
              <a:gd name="connsiteX54" fmla="*/ 530963 w 609614"/>
              <a:gd name="connsiteY54" fmla="*/ 272666 h 598959"/>
              <a:gd name="connsiteX55" fmla="*/ 530963 w 609614"/>
              <a:gd name="connsiteY55" fmla="*/ 355873 h 598959"/>
              <a:gd name="connsiteX56" fmla="*/ 512061 w 609614"/>
              <a:gd name="connsiteY56" fmla="*/ 393519 h 598959"/>
              <a:gd name="connsiteX57" fmla="*/ 478867 w 609614"/>
              <a:gd name="connsiteY57" fmla="*/ 338201 h 598959"/>
              <a:gd name="connsiteX58" fmla="*/ 471121 w 609614"/>
              <a:gd name="connsiteY58" fmla="*/ 333875 h 598959"/>
              <a:gd name="connsiteX59" fmla="*/ 462085 w 609614"/>
              <a:gd name="connsiteY59" fmla="*/ 342895 h 598959"/>
              <a:gd name="connsiteX60" fmla="*/ 465220 w 609614"/>
              <a:gd name="connsiteY60" fmla="*/ 360015 h 598959"/>
              <a:gd name="connsiteX61" fmla="*/ 490577 w 609614"/>
              <a:gd name="connsiteY61" fmla="*/ 427575 h 598959"/>
              <a:gd name="connsiteX62" fmla="*/ 511323 w 609614"/>
              <a:gd name="connsiteY62" fmla="*/ 458501 h 598959"/>
              <a:gd name="connsiteX63" fmla="*/ 511323 w 609614"/>
              <a:gd name="connsiteY63" fmla="*/ 530203 h 598959"/>
              <a:gd name="connsiteX64" fmla="*/ 562220 w 609614"/>
              <a:gd name="connsiteY64" fmla="*/ 530203 h 598959"/>
              <a:gd name="connsiteX65" fmla="*/ 570335 w 609614"/>
              <a:gd name="connsiteY65" fmla="*/ 489980 h 598959"/>
              <a:gd name="connsiteX66" fmla="*/ 570335 w 609614"/>
              <a:gd name="connsiteY66" fmla="*/ 364341 h 598959"/>
              <a:gd name="connsiteX67" fmla="*/ 551064 w 609614"/>
              <a:gd name="connsiteY67" fmla="*/ 268340 h 598959"/>
              <a:gd name="connsiteX68" fmla="*/ 527182 w 609614"/>
              <a:gd name="connsiteY68" fmla="*/ 220661 h 598959"/>
              <a:gd name="connsiteX69" fmla="*/ 519714 w 609614"/>
              <a:gd name="connsiteY69" fmla="*/ 216059 h 598959"/>
              <a:gd name="connsiteX70" fmla="*/ 89955 w 609614"/>
              <a:gd name="connsiteY70" fmla="*/ 216059 h 598959"/>
              <a:gd name="connsiteX71" fmla="*/ 82397 w 609614"/>
              <a:gd name="connsiteY71" fmla="*/ 220753 h 598959"/>
              <a:gd name="connsiteX72" fmla="*/ 58526 w 609614"/>
              <a:gd name="connsiteY72" fmla="*/ 268340 h 598959"/>
              <a:gd name="connsiteX73" fmla="*/ 39355 w 609614"/>
              <a:gd name="connsiteY73" fmla="*/ 364341 h 598959"/>
              <a:gd name="connsiteX74" fmla="*/ 39355 w 609614"/>
              <a:gd name="connsiteY74" fmla="*/ 489980 h 598959"/>
              <a:gd name="connsiteX75" fmla="*/ 47374 w 609614"/>
              <a:gd name="connsiteY75" fmla="*/ 530203 h 598959"/>
              <a:gd name="connsiteX76" fmla="*/ 98342 w 609614"/>
              <a:gd name="connsiteY76" fmla="*/ 530203 h 598959"/>
              <a:gd name="connsiteX77" fmla="*/ 98342 w 609614"/>
              <a:gd name="connsiteY77" fmla="*/ 458501 h 598959"/>
              <a:gd name="connsiteX78" fmla="*/ 118988 w 609614"/>
              <a:gd name="connsiteY78" fmla="*/ 427575 h 598959"/>
              <a:gd name="connsiteX79" fmla="*/ 144333 w 609614"/>
              <a:gd name="connsiteY79" fmla="*/ 360015 h 598959"/>
              <a:gd name="connsiteX80" fmla="*/ 147467 w 609614"/>
              <a:gd name="connsiteY80" fmla="*/ 342895 h 598959"/>
              <a:gd name="connsiteX81" fmla="*/ 138435 w 609614"/>
              <a:gd name="connsiteY81" fmla="*/ 333875 h 598959"/>
              <a:gd name="connsiteX82" fmla="*/ 130785 w 609614"/>
              <a:gd name="connsiteY82" fmla="*/ 338201 h 598959"/>
              <a:gd name="connsiteX83" fmla="*/ 97513 w 609614"/>
              <a:gd name="connsiteY83" fmla="*/ 393519 h 598959"/>
              <a:gd name="connsiteX84" fmla="*/ 78618 w 609614"/>
              <a:gd name="connsiteY84" fmla="*/ 355873 h 598959"/>
              <a:gd name="connsiteX85" fmla="*/ 78618 w 609614"/>
              <a:gd name="connsiteY85" fmla="*/ 272666 h 598959"/>
              <a:gd name="connsiteX86" fmla="*/ 94287 w 609614"/>
              <a:gd name="connsiteY86" fmla="*/ 241371 h 598959"/>
              <a:gd name="connsiteX87" fmla="*/ 98342 w 609614"/>
              <a:gd name="connsiteY87" fmla="*/ 224435 h 598959"/>
              <a:gd name="connsiteX88" fmla="*/ 89955 w 609614"/>
              <a:gd name="connsiteY88" fmla="*/ 216059 h 598959"/>
              <a:gd name="connsiteX89" fmla="*/ 519714 w 609614"/>
              <a:gd name="connsiteY89" fmla="*/ 196454 h 598959"/>
              <a:gd name="connsiteX90" fmla="*/ 544794 w 609614"/>
              <a:gd name="connsiteY90" fmla="*/ 211917 h 598959"/>
              <a:gd name="connsiteX91" fmla="*/ 570150 w 609614"/>
              <a:gd name="connsiteY91" fmla="*/ 263185 h 598959"/>
              <a:gd name="connsiteX92" fmla="*/ 589974 w 609614"/>
              <a:gd name="connsiteY92" fmla="*/ 363328 h 598959"/>
              <a:gd name="connsiteX93" fmla="*/ 589790 w 609614"/>
              <a:gd name="connsiteY93" fmla="*/ 492925 h 598959"/>
              <a:gd name="connsiteX94" fmla="*/ 582321 w 609614"/>
              <a:gd name="connsiteY94" fmla="*/ 530203 h 598959"/>
              <a:gd name="connsiteX95" fmla="*/ 609614 w 609614"/>
              <a:gd name="connsiteY95" fmla="*/ 530203 h 598959"/>
              <a:gd name="connsiteX96" fmla="*/ 609614 w 609614"/>
              <a:gd name="connsiteY96" fmla="*/ 598959 h 598959"/>
              <a:gd name="connsiteX97" fmla="*/ 462085 w 609614"/>
              <a:gd name="connsiteY97" fmla="*/ 598959 h 598959"/>
              <a:gd name="connsiteX98" fmla="*/ 462085 w 609614"/>
              <a:gd name="connsiteY98" fmla="*/ 530203 h 598959"/>
              <a:gd name="connsiteX99" fmla="*/ 491591 w 609614"/>
              <a:gd name="connsiteY99" fmla="*/ 530203 h 598959"/>
              <a:gd name="connsiteX100" fmla="*/ 491591 w 609614"/>
              <a:gd name="connsiteY100" fmla="*/ 464484 h 598959"/>
              <a:gd name="connsiteX101" fmla="*/ 472597 w 609614"/>
              <a:gd name="connsiteY101" fmla="*/ 435490 h 598959"/>
              <a:gd name="connsiteX102" fmla="*/ 446779 w 609614"/>
              <a:gd name="connsiteY102" fmla="*/ 366918 h 598959"/>
              <a:gd name="connsiteX103" fmla="*/ 442445 w 609614"/>
              <a:gd name="connsiteY103" fmla="*/ 342895 h 598959"/>
              <a:gd name="connsiteX104" fmla="*/ 471121 w 609614"/>
              <a:gd name="connsiteY104" fmla="*/ 314269 h 598959"/>
              <a:gd name="connsiteX105" fmla="*/ 495740 w 609614"/>
              <a:gd name="connsiteY105" fmla="*/ 328168 h 598959"/>
              <a:gd name="connsiteX106" fmla="*/ 510493 w 609614"/>
              <a:gd name="connsiteY106" fmla="*/ 352743 h 598959"/>
              <a:gd name="connsiteX107" fmla="*/ 511323 w 609614"/>
              <a:gd name="connsiteY107" fmla="*/ 351179 h 598959"/>
              <a:gd name="connsiteX108" fmla="*/ 511323 w 609614"/>
              <a:gd name="connsiteY108" fmla="*/ 320896 h 598959"/>
              <a:gd name="connsiteX109" fmla="*/ 479328 w 609614"/>
              <a:gd name="connsiteY109" fmla="*/ 308102 h 598959"/>
              <a:gd name="connsiteX110" fmla="*/ 462085 w 609614"/>
              <a:gd name="connsiteY110" fmla="*/ 282791 h 598959"/>
              <a:gd name="connsiteX111" fmla="*/ 473519 w 609614"/>
              <a:gd name="connsiteY111" fmla="*/ 260608 h 598959"/>
              <a:gd name="connsiteX112" fmla="*/ 498230 w 609614"/>
              <a:gd name="connsiteY112" fmla="*/ 256926 h 598959"/>
              <a:gd name="connsiteX113" fmla="*/ 501641 w 609614"/>
              <a:gd name="connsiteY113" fmla="*/ 258031 h 598959"/>
              <a:gd name="connsiteX114" fmla="*/ 497676 w 609614"/>
              <a:gd name="connsiteY114" fmla="*/ 250115 h 598959"/>
              <a:gd name="connsiteX115" fmla="*/ 491591 w 609614"/>
              <a:gd name="connsiteY115" fmla="*/ 224435 h 598959"/>
              <a:gd name="connsiteX116" fmla="*/ 519714 w 609614"/>
              <a:gd name="connsiteY116" fmla="*/ 196454 h 598959"/>
              <a:gd name="connsiteX117" fmla="*/ 89955 w 609614"/>
              <a:gd name="connsiteY117" fmla="*/ 196454 h 598959"/>
              <a:gd name="connsiteX118" fmla="*/ 117974 w 609614"/>
              <a:gd name="connsiteY118" fmla="*/ 224435 h 598959"/>
              <a:gd name="connsiteX119" fmla="*/ 111891 w 609614"/>
              <a:gd name="connsiteY119" fmla="*/ 250115 h 598959"/>
              <a:gd name="connsiteX120" fmla="*/ 107927 w 609614"/>
              <a:gd name="connsiteY120" fmla="*/ 258031 h 598959"/>
              <a:gd name="connsiteX121" fmla="*/ 111430 w 609614"/>
              <a:gd name="connsiteY121" fmla="*/ 256926 h 598959"/>
              <a:gd name="connsiteX122" fmla="*/ 136038 w 609614"/>
              <a:gd name="connsiteY122" fmla="*/ 260608 h 598959"/>
              <a:gd name="connsiteX123" fmla="*/ 147467 w 609614"/>
              <a:gd name="connsiteY123" fmla="*/ 282791 h 598959"/>
              <a:gd name="connsiteX124" fmla="*/ 130232 w 609614"/>
              <a:gd name="connsiteY124" fmla="*/ 308102 h 598959"/>
              <a:gd name="connsiteX125" fmla="*/ 98342 w 609614"/>
              <a:gd name="connsiteY125" fmla="*/ 320896 h 598959"/>
              <a:gd name="connsiteX126" fmla="*/ 98342 w 609614"/>
              <a:gd name="connsiteY126" fmla="*/ 351179 h 598959"/>
              <a:gd name="connsiteX127" fmla="*/ 99079 w 609614"/>
              <a:gd name="connsiteY127" fmla="*/ 352743 h 598959"/>
              <a:gd name="connsiteX128" fmla="*/ 113918 w 609614"/>
              <a:gd name="connsiteY128" fmla="*/ 328168 h 598959"/>
              <a:gd name="connsiteX129" fmla="*/ 138435 w 609614"/>
              <a:gd name="connsiteY129" fmla="*/ 314269 h 598959"/>
              <a:gd name="connsiteX130" fmla="*/ 167099 w 609614"/>
              <a:gd name="connsiteY130" fmla="*/ 342895 h 598959"/>
              <a:gd name="connsiteX131" fmla="*/ 162767 w 609614"/>
              <a:gd name="connsiteY131" fmla="*/ 366918 h 598959"/>
              <a:gd name="connsiteX132" fmla="*/ 135946 w 609614"/>
              <a:gd name="connsiteY132" fmla="*/ 437515 h 598959"/>
              <a:gd name="connsiteX133" fmla="*/ 117974 w 609614"/>
              <a:gd name="connsiteY133" fmla="*/ 464484 h 598959"/>
              <a:gd name="connsiteX134" fmla="*/ 117974 w 609614"/>
              <a:gd name="connsiteY134" fmla="*/ 530203 h 598959"/>
              <a:gd name="connsiteX135" fmla="*/ 147467 w 609614"/>
              <a:gd name="connsiteY135" fmla="*/ 530203 h 598959"/>
              <a:gd name="connsiteX136" fmla="*/ 147467 w 609614"/>
              <a:gd name="connsiteY136" fmla="*/ 598959 h 598959"/>
              <a:gd name="connsiteX137" fmla="*/ 0 w 609614"/>
              <a:gd name="connsiteY137" fmla="*/ 598959 h 598959"/>
              <a:gd name="connsiteX138" fmla="*/ 0 w 609614"/>
              <a:gd name="connsiteY138" fmla="*/ 530203 h 598959"/>
              <a:gd name="connsiteX139" fmla="*/ 27373 w 609614"/>
              <a:gd name="connsiteY139" fmla="*/ 530203 h 598959"/>
              <a:gd name="connsiteX140" fmla="*/ 19631 w 609614"/>
              <a:gd name="connsiteY140" fmla="*/ 490992 h 598959"/>
              <a:gd name="connsiteX141" fmla="*/ 19816 w 609614"/>
              <a:gd name="connsiteY141" fmla="*/ 361395 h 598959"/>
              <a:gd name="connsiteX142" fmla="*/ 40369 w 609614"/>
              <a:gd name="connsiteY142" fmla="*/ 260792 h 598959"/>
              <a:gd name="connsiteX143" fmla="*/ 64793 w 609614"/>
              <a:gd name="connsiteY143" fmla="*/ 211917 h 598959"/>
              <a:gd name="connsiteX144" fmla="*/ 89955 w 609614"/>
              <a:gd name="connsiteY144" fmla="*/ 196454 h 598959"/>
              <a:gd name="connsiteX145" fmla="*/ 304935 w 609614"/>
              <a:gd name="connsiteY145" fmla="*/ 137518 h 598959"/>
              <a:gd name="connsiteX146" fmla="*/ 295164 w 609614"/>
              <a:gd name="connsiteY146" fmla="*/ 147275 h 598959"/>
              <a:gd name="connsiteX147" fmla="*/ 304935 w 609614"/>
              <a:gd name="connsiteY147" fmla="*/ 157125 h 598959"/>
              <a:gd name="connsiteX148" fmla="*/ 314798 w 609614"/>
              <a:gd name="connsiteY148" fmla="*/ 147275 h 598959"/>
              <a:gd name="connsiteX149" fmla="*/ 304935 w 609614"/>
              <a:gd name="connsiteY149" fmla="*/ 137518 h 598959"/>
              <a:gd name="connsiteX150" fmla="*/ 304935 w 609614"/>
              <a:gd name="connsiteY150" fmla="*/ 78608 h 598959"/>
              <a:gd name="connsiteX151" fmla="*/ 236171 w 609614"/>
              <a:gd name="connsiteY151" fmla="*/ 147275 h 598959"/>
              <a:gd name="connsiteX152" fmla="*/ 270553 w 609614"/>
              <a:gd name="connsiteY152" fmla="*/ 206738 h 598959"/>
              <a:gd name="connsiteX153" fmla="*/ 275438 w 609614"/>
              <a:gd name="connsiteY153" fmla="*/ 209591 h 598959"/>
              <a:gd name="connsiteX154" fmla="*/ 275438 w 609614"/>
              <a:gd name="connsiteY154" fmla="*/ 235641 h 598959"/>
              <a:gd name="connsiteX155" fmla="*/ 295164 w 609614"/>
              <a:gd name="connsiteY155" fmla="*/ 235641 h 598959"/>
              <a:gd name="connsiteX156" fmla="*/ 295164 w 609614"/>
              <a:gd name="connsiteY156" fmla="*/ 174982 h 598959"/>
              <a:gd name="connsiteX157" fmla="*/ 275438 w 609614"/>
              <a:gd name="connsiteY157" fmla="*/ 147275 h 598959"/>
              <a:gd name="connsiteX158" fmla="*/ 304935 w 609614"/>
              <a:gd name="connsiteY158" fmla="*/ 117820 h 598959"/>
              <a:gd name="connsiteX159" fmla="*/ 334431 w 609614"/>
              <a:gd name="connsiteY159" fmla="*/ 147275 h 598959"/>
              <a:gd name="connsiteX160" fmla="*/ 314798 w 609614"/>
              <a:gd name="connsiteY160" fmla="*/ 174982 h 598959"/>
              <a:gd name="connsiteX161" fmla="*/ 314798 w 609614"/>
              <a:gd name="connsiteY161" fmla="*/ 235641 h 598959"/>
              <a:gd name="connsiteX162" fmla="*/ 334431 w 609614"/>
              <a:gd name="connsiteY162" fmla="*/ 235641 h 598959"/>
              <a:gd name="connsiteX163" fmla="*/ 334431 w 609614"/>
              <a:gd name="connsiteY163" fmla="*/ 209591 h 598959"/>
              <a:gd name="connsiteX164" fmla="*/ 339409 w 609614"/>
              <a:gd name="connsiteY164" fmla="*/ 206738 h 598959"/>
              <a:gd name="connsiteX165" fmla="*/ 373790 w 609614"/>
              <a:gd name="connsiteY165" fmla="*/ 147275 h 598959"/>
              <a:gd name="connsiteX166" fmla="*/ 304935 w 609614"/>
              <a:gd name="connsiteY166" fmla="*/ 78608 h 598959"/>
              <a:gd name="connsiteX167" fmla="*/ 294980 w 609614"/>
              <a:gd name="connsiteY167" fmla="*/ 19698 h 598959"/>
              <a:gd name="connsiteX168" fmla="*/ 294980 w 609614"/>
              <a:gd name="connsiteY168" fmla="*/ 39580 h 598959"/>
              <a:gd name="connsiteX169" fmla="*/ 286776 w 609614"/>
              <a:gd name="connsiteY169" fmla="*/ 40961 h 598959"/>
              <a:gd name="connsiteX170" fmla="*/ 242255 w 609614"/>
              <a:gd name="connsiteY170" fmla="*/ 59370 h 598959"/>
              <a:gd name="connsiteX171" fmla="*/ 235434 w 609614"/>
              <a:gd name="connsiteY171" fmla="*/ 64157 h 598959"/>
              <a:gd name="connsiteX172" fmla="*/ 221331 w 609614"/>
              <a:gd name="connsiteY172" fmla="*/ 50074 h 598959"/>
              <a:gd name="connsiteX173" fmla="*/ 207504 w 609614"/>
              <a:gd name="connsiteY173" fmla="*/ 63973 h 598959"/>
              <a:gd name="connsiteX174" fmla="*/ 221515 w 609614"/>
              <a:gd name="connsiteY174" fmla="*/ 78056 h 598959"/>
              <a:gd name="connsiteX175" fmla="*/ 216722 w 609614"/>
              <a:gd name="connsiteY175" fmla="*/ 84775 h 598959"/>
              <a:gd name="connsiteX176" fmla="*/ 198287 w 609614"/>
              <a:gd name="connsiteY176" fmla="*/ 129326 h 598959"/>
              <a:gd name="connsiteX177" fmla="*/ 196904 w 609614"/>
              <a:gd name="connsiteY177" fmla="*/ 137518 h 598959"/>
              <a:gd name="connsiteX178" fmla="*/ 176994 w 609614"/>
              <a:gd name="connsiteY178" fmla="*/ 137518 h 598959"/>
              <a:gd name="connsiteX179" fmla="*/ 176994 w 609614"/>
              <a:gd name="connsiteY179" fmla="*/ 157125 h 598959"/>
              <a:gd name="connsiteX180" fmla="*/ 196904 w 609614"/>
              <a:gd name="connsiteY180" fmla="*/ 157125 h 598959"/>
              <a:gd name="connsiteX181" fmla="*/ 198287 w 609614"/>
              <a:gd name="connsiteY181" fmla="*/ 165317 h 598959"/>
              <a:gd name="connsiteX182" fmla="*/ 216722 w 609614"/>
              <a:gd name="connsiteY182" fmla="*/ 209776 h 598959"/>
              <a:gd name="connsiteX183" fmla="*/ 221515 w 609614"/>
              <a:gd name="connsiteY183" fmla="*/ 216587 h 598959"/>
              <a:gd name="connsiteX184" fmla="*/ 207504 w 609614"/>
              <a:gd name="connsiteY184" fmla="*/ 230578 h 598959"/>
              <a:gd name="connsiteX185" fmla="*/ 221423 w 609614"/>
              <a:gd name="connsiteY185" fmla="*/ 244477 h 598959"/>
              <a:gd name="connsiteX186" fmla="*/ 235434 w 609614"/>
              <a:gd name="connsiteY186" fmla="*/ 230394 h 598959"/>
              <a:gd name="connsiteX187" fmla="*/ 242255 w 609614"/>
              <a:gd name="connsiteY187" fmla="*/ 235273 h 598959"/>
              <a:gd name="connsiteX188" fmla="*/ 248246 w 609614"/>
              <a:gd name="connsiteY188" fmla="*/ 239139 h 598959"/>
              <a:gd name="connsiteX189" fmla="*/ 255805 w 609614"/>
              <a:gd name="connsiteY189" fmla="*/ 236193 h 598959"/>
              <a:gd name="connsiteX190" fmla="*/ 255805 w 609614"/>
              <a:gd name="connsiteY190" fmla="*/ 220637 h 598959"/>
              <a:gd name="connsiteX191" fmla="*/ 216446 w 609614"/>
              <a:gd name="connsiteY191" fmla="*/ 147275 h 598959"/>
              <a:gd name="connsiteX192" fmla="*/ 304935 w 609614"/>
              <a:gd name="connsiteY192" fmla="*/ 58910 h 598959"/>
              <a:gd name="connsiteX193" fmla="*/ 393424 w 609614"/>
              <a:gd name="connsiteY193" fmla="*/ 147275 h 598959"/>
              <a:gd name="connsiteX194" fmla="*/ 354157 w 609614"/>
              <a:gd name="connsiteY194" fmla="*/ 220729 h 598959"/>
              <a:gd name="connsiteX195" fmla="*/ 354157 w 609614"/>
              <a:gd name="connsiteY195" fmla="*/ 236193 h 598959"/>
              <a:gd name="connsiteX196" fmla="*/ 361531 w 609614"/>
              <a:gd name="connsiteY196" fmla="*/ 239046 h 598959"/>
              <a:gd name="connsiteX197" fmla="*/ 367430 w 609614"/>
              <a:gd name="connsiteY197" fmla="*/ 235273 h 598959"/>
              <a:gd name="connsiteX198" fmla="*/ 374159 w 609614"/>
              <a:gd name="connsiteY198" fmla="*/ 230394 h 598959"/>
              <a:gd name="connsiteX199" fmla="*/ 388262 w 609614"/>
              <a:gd name="connsiteY199" fmla="*/ 244477 h 598959"/>
              <a:gd name="connsiteX200" fmla="*/ 402181 w 609614"/>
              <a:gd name="connsiteY200" fmla="*/ 230578 h 598959"/>
              <a:gd name="connsiteX201" fmla="*/ 388078 w 609614"/>
              <a:gd name="connsiteY201" fmla="*/ 216587 h 598959"/>
              <a:gd name="connsiteX202" fmla="*/ 392871 w 609614"/>
              <a:gd name="connsiteY202" fmla="*/ 209776 h 598959"/>
              <a:gd name="connsiteX203" fmla="*/ 411306 w 609614"/>
              <a:gd name="connsiteY203" fmla="*/ 165317 h 598959"/>
              <a:gd name="connsiteX204" fmla="*/ 412689 w 609614"/>
              <a:gd name="connsiteY204" fmla="*/ 157125 h 598959"/>
              <a:gd name="connsiteX205" fmla="*/ 432599 w 609614"/>
              <a:gd name="connsiteY205" fmla="*/ 157125 h 598959"/>
              <a:gd name="connsiteX206" fmla="*/ 432599 w 609614"/>
              <a:gd name="connsiteY206" fmla="*/ 137518 h 598959"/>
              <a:gd name="connsiteX207" fmla="*/ 412689 w 609614"/>
              <a:gd name="connsiteY207" fmla="*/ 137518 h 598959"/>
              <a:gd name="connsiteX208" fmla="*/ 411306 w 609614"/>
              <a:gd name="connsiteY208" fmla="*/ 129326 h 598959"/>
              <a:gd name="connsiteX209" fmla="*/ 392871 w 609614"/>
              <a:gd name="connsiteY209" fmla="*/ 84775 h 598959"/>
              <a:gd name="connsiteX210" fmla="*/ 388078 w 609614"/>
              <a:gd name="connsiteY210" fmla="*/ 78056 h 598959"/>
              <a:gd name="connsiteX211" fmla="*/ 402181 w 609614"/>
              <a:gd name="connsiteY211" fmla="*/ 63973 h 598959"/>
              <a:gd name="connsiteX212" fmla="*/ 388262 w 609614"/>
              <a:gd name="connsiteY212" fmla="*/ 50074 h 598959"/>
              <a:gd name="connsiteX213" fmla="*/ 374159 w 609614"/>
              <a:gd name="connsiteY213" fmla="*/ 64157 h 598959"/>
              <a:gd name="connsiteX214" fmla="*/ 367430 w 609614"/>
              <a:gd name="connsiteY214" fmla="*/ 59370 h 598959"/>
              <a:gd name="connsiteX215" fmla="*/ 322817 w 609614"/>
              <a:gd name="connsiteY215" fmla="*/ 40961 h 598959"/>
              <a:gd name="connsiteX216" fmla="*/ 314613 w 609614"/>
              <a:gd name="connsiteY216" fmla="*/ 39580 h 598959"/>
              <a:gd name="connsiteX217" fmla="*/ 314613 w 609614"/>
              <a:gd name="connsiteY217" fmla="*/ 19698 h 598959"/>
              <a:gd name="connsiteX218" fmla="*/ 275346 w 609614"/>
              <a:gd name="connsiteY218" fmla="*/ 0 h 598959"/>
              <a:gd name="connsiteX219" fmla="*/ 334339 w 609614"/>
              <a:gd name="connsiteY219" fmla="*/ 0 h 598959"/>
              <a:gd name="connsiteX220" fmla="*/ 334339 w 609614"/>
              <a:gd name="connsiteY220" fmla="*/ 23196 h 598959"/>
              <a:gd name="connsiteX221" fmla="*/ 371855 w 609614"/>
              <a:gd name="connsiteY221" fmla="*/ 38752 h 598959"/>
              <a:gd name="connsiteX222" fmla="*/ 388262 w 609614"/>
              <a:gd name="connsiteY222" fmla="*/ 22367 h 598959"/>
              <a:gd name="connsiteX223" fmla="*/ 429925 w 609614"/>
              <a:gd name="connsiteY223" fmla="*/ 63973 h 598959"/>
              <a:gd name="connsiteX224" fmla="*/ 413518 w 609614"/>
              <a:gd name="connsiteY224" fmla="*/ 80357 h 598959"/>
              <a:gd name="connsiteX225" fmla="*/ 429096 w 609614"/>
              <a:gd name="connsiteY225" fmla="*/ 117820 h 598959"/>
              <a:gd name="connsiteX226" fmla="*/ 452324 w 609614"/>
              <a:gd name="connsiteY226" fmla="*/ 117820 h 598959"/>
              <a:gd name="connsiteX227" fmla="*/ 452324 w 609614"/>
              <a:gd name="connsiteY227" fmla="*/ 176731 h 598959"/>
              <a:gd name="connsiteX228" fmla="*/ 429096 w 609614"/>
              <a:gd name="connsiteY228" fmla="*/ 176731 h 598959"/>
              <a:gd name="connsiteX229" fmla="*/ 413518 w 609614"/>
              <a:gd name="connsiteY229" fmla="*/ 214194 h 598959"/>
              <a:gd name="connsiteX230" fmla="*/ 429925 w 609614"/>
              <a:gd name="connsiteY230" fmla="*/ 230578 h 598959"/>
              <a:gd name="connsiteX231" fmla="*/ 388262 w 609614"/>
              <a:gd name="connsiteY231" fmla="*/ 272276 h 598959"/>
              <a:gd name="connsiteX232" fmla="*/ 373514 w 609614"/>
              <a:gd name="connsiteY232" fmla="*/ 257548 h 598959"/>
              <a:gd name="connsiteX233" fmla="*/ 373790 w 609614"/>
              <a:gd name="connsiteY233" fmla="*/ 260217 h 598959"/>
              <a:gd name="connsiteX234" fmla="*/ 362268 w 609614"/>
              <a:gd name="connsiteY234" fmla="*/ 280928 h 598959"/>
              <a:gd name="connsiteX235" fmla="*/ 363928 w 609614"/>
              <a:gd name="connsiteY235" fmla="*/ 289672 h 598959"/>
              <a:gd name="connsiteX236" fmla="*/ 339409 w 609614"/>
              <a:gd name="connsiteY236" fmla="*/ 314157 h 598959"/>
              <a:gd name="connsiteX237" fmla="*/ 270553 w 609614"/>
              <a:gd name="connsiteY237" fmla="*/ 314157 h 598959"/>
              <a:gd name="connsiteX238" fmla="*/ 245942 w 609614"/>
              <a:gd name="connsiteY238" fmla="*/ 289672 h 598959"/>
              <a:gd name="connsiteX239" fmla="*/ 247693 w 609614"/>
              <a:gd name="connsiteY239" fmla="*/ 280928 h 598959"/>
              <a:gd name="connsiteX240" fmla="*/ 236171 w 609614"/>
              <a:gd name="connsiteY240" fmla="*/ 260217 h 598959"/>
              <a:gd name="connsiteX241" fmla="*/ 236448 w 609614"/>
              <a:gd name="connsiteY241" fmla="*/ 257180 h 598959"/>
              <a:gd name="connsiteX242" fmla="*/ 221331 w 609614"/>
              <a:gd name="connsiteY242" fmla="*/ 272276 h 598959"/>
              <a:gd name="connsiteX243" fmla="*/ 179667 w 609614"/>
              <a:gd name="connsiteY243" fmla="*/ 230578 h 598959"/>
              <a:gd name="connsiteX244" fmla="*/ 196075 w 609614"/>
              <a:gd name="connsiteY244" fmla="*/ 214194 h 598959"/>
              <a:gd name="connsiteX245" fmla="*/ 180589 w 609614"/>
              <a:gd name="connsiteY245" fmla="*/ 176731 h 598959"/>
              <a:gd name="connsiteX246" fmla="*/ 157361 w 609614"/>
              <a:gd name="connsiteY246" fmla="*/ 176731 h 598959"/>
              <a:gd name="connsiteX247" fmla="*/ 157361 w 609614"/>
              <a:gd name="connsiteY247" fmla="*/ 117820 h 598959"/>
              <a:gd name="connsiteX248" fmla="*/ 180589 w 609614"/>
              <a:gd name="connsiteY248" fmla="*/ 117820 h 598959"/>
              <a:gd name="connsiteX249" fmla="*/ 196075 w 609614"/>
              <a:gd name="connsiteY249" fmla="*/ 80357 h 598959"/>
              <a:gd name="connsiteX250" fmla="*/ 179667 w 609614"/>
              <a:gd name="connsiteY250" fmla="*/ 63973 h 598959"/>
              <a:gd name="connsiteX251" fmla="*/ 221423 w 609614"/>
              <a:gd name="connsiteY251" fmla="*/ 22367 h 598959"/>
              <a:gd name="connsiteX252" fmla="*/ 237830 w 609614"/>
              <a:gd name="connsiteY252" fmla="*/ 38752 h 598959"/>
              <a:gd name="connsiteX253" fmla="*/ 275346 w 609614"/>
              <a:gd name="connsiteY253" fmla="*/ 23196 h 59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609614" h="598959">
                <a:moveTo>
                  <a:pt x="481817" y="549900"/>
                </a:moveTo>
                <a:lnTo>
                  <a:pt x="481817" y="579354"/>
                </a:lnTo>
                <a:lnTo>
                  <a:pt x="589974" y="579354"/>
                </a:lnTo>
                <a:lnTo>
                  <a:pt x="589974" y="549900"/>
                </a:lnTo>
                <a:close/>
                <a:moveTo>
                  <a:pt x="19631" y="549900"/>
                </a:moveTo>
                <a:lnTo>
                  <a:pt x="19631" y="579354"/>
                </a:lnTo>
                <a:lnTo>
                  <a:pt x="127836" y="579354"/>
                </a:lnTo>
                <a:lnTo>
                  <a:pt x="127836" y="549900"/>
                </a:lnTo>
                <a:close/>
                <a:moveTo>
                  <a:pt x="294963" y="451689"/>
                </a:moveTo>
                <a:lnTo>
                  <a:pt x="314651" y="451689"/>
                </a:lnTo>
                <a:lnTo>
                  <a:pt x="314651" y="471306"/>
                </a:lnTo>
                <a:lnTo>
                  <a:pt x="294963" y="471306"/>
                </a:lnTo>
                <a:close/>
                <a:moveTo>
                  <a:pt x="294963" y="412384"/>
                </a:moveTo>
                <a:lnTo>
                  <a:pt x="314651" y="412384"/>
                </a:lnTo>
                <a:lnTo>
                  <a:pt x="314651" y="432072"/>
                </a:lnTo>
                <a:lnTo>
                  <a:pt x="294963" y="432072"/>
                </a:lnTo>
                <a:close/>
                <a:moveTo>
                  <a:pt x="294963" y="373150"/>
                </a:moveTo>
                <a:lnTo>
                  <a:pt x="314651" y="373150"/>
                </a:lnTo>
                <a:lnTo>
                  <a:pt x="314651" y="392767"/>
                </a:lnTo>
                <a:lnTo>
                  <a:pt x="294963" y="392767"/>
                </a:lnTo>
                <a:close/>
                <a:moveTo>
                  <a:pt x="294963" y="333845"/>
                </a:moveTo>
                <a:lnTo>
                  <a:pt x="314651" y="333845"/>
                </a:lnTo>
                <a:lnTo>
                  <a:pt x="314651" y="353462"/>
                </a:lnTo>
                <a:lnTo>
                  <a:pt x="294963" y="353462"/>
                </a:lnTo>
                <a:close/>
                <a:moveTo>
                  <a:pt x="270553" y="284794"/>
                </a:moveTo>
                <a:cubicBezTo>
                  <a:pt x="267880" y="284794"/>
                  <a:pt x="265667" y="287003"/>
                  <a:pt x="265667" y="289672"/>
                </a:cubicBezTo>
                <a:cubicBezTo>
                  <a:pt x="265667" y="292342"/>
                  <a:pt x="267880" y="294551"/>
                  <a:pt x="270553" y="294551"/>
                </a:cubicBezTo>
                <a:lnTo>
                  <a:pt x="339409" y="294551"/>
                </a:lnTo>
                <a:cubicBezTo>
                  <a:pt x="342082" y="294551"/>
                  <a:pt x="344294" y="292342"/>
                  <a:pt x="344294" y="289672"/>
                </a:cubicBezTo>
                <a:cubicBezTo>
                  <a:pt x="344294" y="287003"/>
                  <a:pt x="342082" y="284794"/>
                  <a:pt x="339409" y="284794"/>
                </a:cubicBezTo>
                <a:close/>
                <a:moveTo>
                  <a:pt x="491868" y="275519"/>
                </a:moveTo>
                <a:cubicBezTo>
                  <a:pt x="489562" y="274691"/>
                  <a:pt x="486981" y="275059"/>
                  <a:pt x="484952" y="276532"/>
                </a:cubicBezTo>
                <a:cubicBezTo>
                  <a:pt x="482924" y="278004"/>
                  <a:pt x="481817" y="280305"/>
                  <a:pt x="481817" y="282791"/>
                </a:cubicBezTo>
                <a:cubicBezTo>
                  <a:pt x="481817" y="285920"/>
                  <a:pt x="483661" y="288681"/>
                  <a:pt x="486612" y="289878"/>
                </a:cubicBezTo>
                <a:lnTo>
                  <a:pt x="511323" y="299726"/>
                </a:lnTo>
                <a:lnTo>
                  <a:pt x="511323" y="282054"/>
                </a:lnTo>
                <a:close/>
                <a:moveTo>
                  <a:pt x="117697" y="275519"/>
                </a:moveTo>
                <a:lnTo>
                  <a:pt x="98342" y="282054"/>
                </a:lnTo>
                <a:lnTo>
                  <a:pt x="98342" y="299726"/>
                </a:lnTo>
                <a:lnTo>
                  <a:pt x="122951" y="289878"/>
                </a:lnTo>
                <a:cubicBezTo>
                  <a:pt x="125900" y="288681"/>
                  <a:pt x="127836" y="285920"/>
                  <a:pt x="127836" y="282791"/>
                </a:cubicBezTo>
                <a:cubicBezTo>
                  <a:pt x="127836" y="280305"/>
                  <a:pt x="126637" y="278004"/>
                  <a:pt x="124610" y="276532"/>
                </a:cubicBezTo>
                <a:cubicBezTo>
                  <a:pt x="122582" y="275059"/>
                  <a:pt x="120094" y="274691"/>
                  <a:pt x="117697" y="275519"/>
                </a:cubicBezTo>
                <a:close/>
                <a:moveTo>
                  <a:pt x="260690" y="255339"/>
                </a:moveTo>
                <a:cubicBezTo>
                  <a:pt x="258017" y="255339"/>
                  <a:pt x="255805" y="257548"/>
                  <a:pt x="255805" y="260217"/>
                </a:cubicBezTo>
                <a:cubicBezTo>
                  <a:pt x="255805" y="262887"/>
                  <a:pt x="258017" y="265096"/>
                  <a:pt x="260690" y="265096"/>
                </a:cubicBezTo>
                <a:lnTo>
                  <a:pt x="270553" y="265096"/>
                </a:lnTo>
                <a:lnTo>
                  <a:pt x="339409" y="265096"/>
                </a:lnTo>
                <a:lnTo>
                  <a:pt x="349179" y="265096"/>
                </a:lnTo>
                <a:cubicBezTo>
                  <a:pt x="351945" y="265096"/>
                  <a:pt x="354157" y="262887"/>
                  <a:pt x="354157" y="260217"/>
                </a:cubicBezTo>
                <a:cubicBezTo>
                  <a:pt x="354157" y="257548"/>
                  <a:pt x="351945" y="255339"/>
                  <a:pt x="349179" y="255339"/>
                </a:cubicBezTo>
                <a:close/>
                <a:moveTo>
                  <a:pt x="519714" y="216059"/>
                </a:moveTo>
                <a:cubicBezTo>
                  <a:pt x="515103" y="216059"/>
                  <a:pt x="511323" y="219833"/>
                  <a:pt x="511323" y="224435"/>
                </a:cubicBezTo>
                <a:cubicBezTo>
                  <a:pt x="511323" y="230234"/>
                  <a:pt x="512706" y="236125"/>
                  <a:pt x="515288" y="241371"/>
                </a:cubicBezTo>
                <a:lnTo>
                  <a:pt x="530963" y="272666"/>
                </a:lnTo>
                <a:lnTo>
                  <a:pt x="530963" y="355873"/>
                </a:lnTo>
                <a:lnTo>
                  <a:pt x="512061" y="393519"/>
                </a:lnTo>
                <a:lnTo>
                  <a:pt x="478867" y="338201"/>
                </a:lnTo>
                <a:cubicBezTo>
                  <a:pt x="477207" y="335531"/>
                  <a:pt x="474256" y="333875"/>
                  <a:pt x="471121" y="333875"/>
                </a:cubicBezTo>
                <a:cubicBezTo>
                  <a:pt x="466142" y="333875"/>
                  <a:pt x="462085" y="337924"/>
                  <a:pt x="462085" y="342895"/>
                </a:cubicBezTo>
                <a:cubicBezTo>
                  <a:pt x="462085" y="348786"/>
                  <a:pt x="463192" y="354492"/>
                  <a:pt x="465220" y="360015"/>
                </a:cubicBezTo>
                <a:lnTo>
                  <a:pt x="490577" y="427575"/>
                </a:lnTo>
                <a:lnTo>
                  <a:pt x="511323" y="458501"/>
                </a:lnTo>
                <a:lnTo>
                  <a:pt x="511323" y="530203"/>
                </a:lnTo>
                <a:lnTo>
                  <a:pt x="562220" y="530203"/>
                </a:lnTo>
                <a:lnTo>
                  <a:pt x="570335" y="489980"/>
                </a:lnTo>
                <a:lnTo>
                  <a:pt x="570335" y="364341"/>
                </a:lnTo>
                <a:lnTo>
                  <a:pt x="551064" y="268340"/>
                </a:lnTo>
                <a:lnTo>
                  <a:pt x="527182" y="220661"/>
                </a:lnTo>
                <a:cubicBezTo>
                  <a:pt x="525799" y="217808"/>
                  <a:pt x="522849" y="216059"/>
                  <a:pt x="519714" y="216059"/>
                </a:cubicBezTo>
                <a:close/>
                <a:moveTo>
                  <a:pt x="89955" y="216059"/>
                </a:moveTo>
                <a:cubicBezTo>
                  <a:pt x="86729" y="216059"/>
                  <a:pt x="83872" y="217808"/>
                  <a:pt x="82397" y="220753"/>
                </a:cubicBezTo>
                <a:lnTo>
                  <a:pt x="58526" y="268340"/>
                </a:lnTo>
                <a:lnTo>
                  <a:pt x="39355" y="364341"/>
                </a:lnTo>
                <a:lnTo>
                  <a:pt x="39355" y="489980"/>
                </a:lnTo>
                <a:lnTo>
                  <a:pt x="47374" y="530203"/>
                </a:lnTo>
                <a:lnTo>
                  <a:pt x="98342" y="530203"/>
                </a:lnTo>
                <a:lnTo>
                  <a:pt x="98342" y="458501"/>
                </a:lnTo>
                <a:lnTo>
                  <a:pt x="118988" y="427575"/>
                </a:lnTo>
                <a:lnTo>
                  <a:pt x="144333" y="360015"/>
                </a:lnTo>
                <a:cubicBezTo>
                  <a:pt x="146453" y="354492"/>
                  <a:pt x="147467" y="348786"/>
                  <a:pt x="147467" y="342895"/>
                </a:cubicBezTo>
                <a:cubicBezTo>
                  <a:pt x="147467" y="337924"/>
                  <a:pt x="143412" y="333875"/>
                  <a:pt x="138435" y="333875"/>
                </a:cubicBezTo>
                <a:cubicBezTo>
                  <a:pt x="135301" y="333875"/>
                  <a:pt x="132352" y="335531"/>
                  <a:pt x="130785" y="338201"/>
                </a:cubicBezTo>
                <a:lnTo>
                  <a:pt x="97513" y="393519"/>
                </a:lnTo>
                <a:lnTo>
                  <a:pt x="78618" y="355873"/>
                </a:lnTo>
                <a:lnTo>
                  <a:pt x="78618" y="272666"/>
                </a:lnTo>
                <a:lnTo>
                  <a:pt x="94287" y="241371"/>
                </a:lnTo>
                <a:cubicBezTo>
                  <a:pt x="96960" y="236125"/>
                  <a:pt x="98342" y="230234"/>
                  <a:pt x="98342" y="224435"/>
                </a:cubicBezTo>
                <a:cubicBezTo>
                  <a:pt x="98342" y="219833"/>
                  <a:pt x="94563" y="216059"/>
                  <a:pt x="89955" y="216059"/>
                </a:cubicBezTo>
                <a:close/>
                <a:moveTo>
                  <a:pt x="519714" y="196454"/>
                </a:moveTo>
                <a:cubicBezTo>
                  <a:pt x="530410" y="196454"/>
                  <a:pt x="539999" y="202345"/>
                  <a:pt x="544794" y="211917"/>
                </a:cubicBezTo>
                <a:lnTo>
                  <a:pt x="570150" y="263185"/>
                </a:lnTo>
                <a:lnTo>
                  <a:pt x="589974" y="363328"/>
                </a:lnTo>
                <a:lnTo>
                  <a:pt x="589790" y="492925"/>
                </a:lnTo>
                <a:lnTo>
                  <a:pt x="582321" y="530203"/>
                </a:lnTo>
                <a:lnTo>
                  <a:pt x="609614" y="530203"/>
                </a:lnTo>
                <a:lnTo>
                  <a:pt x="609614" y="598959"/>
                </a:lnTo>
                <a:lnTo>
                  <a:pt x="462085" y="598959"/>
                </a:lnTo>
                <a:lnTo>
                  <a:pt x="462085" y="530203"/>
                </a:lnTo>
                <a:lnTo>
                  <a:pt x="491591" y="530203"/>
                </a:lnTo>
                <a:lnTo>
                  <a:pt x="491591" y="464484"/>
                </a:lnTo>
                <a:lnTo>
                  <a:pt x="472597" y="435490"/>
                </a:lnTo>
                <a:lnTo>
                  <a:pt x="446779" y="366918"/>
                </a:lnTo>
                <a:cubicBezTo>
                  <a:pt x="443921" y="359186"/>
                  <a:pt x="442445" y="351087"/>
                  <a:pt x="442445" y="342895"/>
                </a:cubicBezTo>
                <a:cubicBezTo>
                  <a:pt x="442445" y="327063"/>
                  <a:pt x="455354" y="314269"/>
                  <a:pt x="471121" y="314269"/>
                </a:cubicBezTo>
                <a:cubicBezTo>
                  <a:pt x="481172" y="314269"/>
                  <a:pt x="490577" y="319608"/>
                  <a:pt x="495740" y="328168"/>
                </a:cubicBezTo>
                <a:lnTo>
                  <a:pt x="510493" y="352743"/>
                </a:lnTo>
                <a:lnTo>
                  <a:pt x="511323" y="351179"/>
                </a:lnTo>
                <a:lnTo>
                  <a:pt x="511323" y="320896"/>
                </a:lnTo>
                <a:lnTo>
                  <a:pt x="479328" y="308102"/>
                </a:lnTo>
                <a:cubicBezTo>
                  <a:pt x="468908" y="303960"/>
                  <a:pt x="462085" y="294020"/>
                  <a:pt x="462085" y="282791"/>
                </a:cubicBezTo>
                <a:cubicBezTo>
                  <a:pt x="462085" y="273954"/>
                  <a:pt x="466419" y="265763"/>
                  <a:pt x="473519" y="260608"/>
                </a:cubicBezTo>
                <a:cubicBezTo>
                  <a:pt x="480618" y="255454"/>
                  <a:pt x="489839" y="254073"/>
                  <a:pt x="498230" y="256926"/>
                </a:cubicBezTo>
                <a:lnTo>
                  <a:pt x="501641" y="258031"/>
                </a:lnTo>
                <a:lnTo>
                  <a:pt x="497676" y="250115"/>
                </a:lnTo>
                <a:cubicBezTo>
                  <a:pt x="493712" y="242199"/>
                  <a:pt x="491591" y="233271"/>
                  <a:pt x="491591" y="224435"/>
                </a:cubicBezTo>
                <a:cubicBezTo>
                  <a:pt x="491591" y="208972"/>
                  <a:pt x="504223" y="196454"/>
                  <a:pt x="519714" y="196454"/>
                </a:cubicBezTo>
                <a:close/>
                <a:moveTo>
                  <a:pt x="89955" y="196454"/>
                </a:moveTo>
                <a:cubicBezTo>
                  <a:pt x="105347" y="196454"/>
                  <a:pt x="117974" y="208972"/>
                  <a:pt x="117974" y="224435"/>
                </a:cubicBezTo>
                <a:cubicBezTo>
                  <a:pt x="117974" y="233271"/>
                  <a:pt x="115854" y="242199"/>
                  <a:pt x="111891" y="250115"/>
                </a:cubicBezTo>
                <a:lnTo>
                  <a:pt x="107927" y="258031"/>
                </a:lnTo>
                <a:lnTo>
                  <a:pt x="111430" y="256926"/>
                </a:lnTo>
                <a:cubicBezTo>
                  <a:pt x="119725" y="254073"/>
                  <a:pt x="128942" y="255454"/>
                  <a:pt x="136038" y="260608"/>
                </a:cubicBezTo>
                <a:cubicBezTo>
                  <a:pt x="143227" y="265763"/>
                  <a:pt x="147467" y="273954"/>
                  <a:pt x="147467" y="282791"/>
                </a:cubicBezTo>
                <a:cubicBezTo>
                  <a:pt x="147467" y="294020"/>
                  <a:pt x="140739" y="303960"/>
                  <a:pt x="130232" y="308102"/>
                </a:cubicBezTo>
                <a:lnTo>
                  <a:pt x="98342" y="320896"/>
                </a:lnTo>
                <a:lnTo>
                  <a:pt x="98342" y="351179"/>
                </a:lnTo>
                <a:lnTo>
                  <a:pt x="99079" y="352743"/>
                </a:lnTo>
                <a:lnTo>
                  <a:pt x="113918" y="328168"/>
                </a:lnTo>
                <a:cubicBezTo>
                  <a:pt x="118988" y="319608"/>
                  <a:pt x="128481" y="314269"/>
                  <a:pt x="138435" y="314269"/>
                </a:cubicBezTo>
                <a:cubicBezTo>
                  <a:pt x="154288" y="314269"/>
                  <a:pt x="167099" y="327063"/>
                  <a:pt x="167099" y="342895"/>
                </a:cubicBezTo>
                <a:cubicBezTo>
                  <a:pt x="167099" y="351087"/>
                  <a:pt x="165624" y="359186"/>
                  <a:pt x="162767" y="366918"/>
                </a:cubicBezTo>
                <a:lnTo>
                  <a:pt x="135946" y="437515"/>
                </a:lnTo>
                <a:lnTo>
                  <a:pt x="117974" y="464484"/>
                </a:lnTo>
                <a:lnTo>
                  <a:pt x="117974" y="530203"/>
                </a:lnTo>
                <a:lnTo>
                  <a:pt x="147467" y="530203"/>
                </a:lnTo>
                <a:lnTo>
                  <a:pt x="147467" y="598959"/>
                </a:lnTo>
                <a:lnTo>
                  <a:pt x="0" y="598959"/>
                </a:lnTo>
                <a:lnTo>
                  <a:pt x="0" y="530203"/>
                </a:lnTo>
                <a:lnTo>
                  <a:pt x="27373" y="530203"/>
                </a:lnTo>
                <a:lnTo>
                  <a:pt x="19631" y="490992"/>
                </a:lnTo>
                <a:lnTo>
                  <a:pt x="19816" y="361395"/>
                </a:lnTo>
                <a:lnTo>
                  <a:pt x="40369" y="260792"/>
                </a:lnTo>
                <a:lnTo>
                  <a:pt x="64793" y="211917"/>
                </a:lnTo>
                <a:cubicBezTo>
                  <a:pt x="69586" y="202345"/>
                  <a:pt x="79263" y="196454"/>
                  <a:pt x="89955" y="196454"/>
                </a:cubicBezTo>
                <a:close/>
                <a:moveTo>
                  <a:pt x="304935" y="137518"/>
                </a:moveTo>
                <a:cubicBezTo>
                  <a:pt x="299497" y="137518"/>
                  <a:pt x="295164" y="141845"/>
                  <a:pt x="295164" y="147275"/>
                </a:cubicBezTo>
                <a:cubicBezTo>
                  <a:pt x="295164" y="152706"/>
                  <a:pt x="299497" y="157125"/>
                  <a:pt x="304935" y="157125"/>
                </a:cubicBezTo>
                <a:cubicBezTo>
                  <a:pt x="310373" y="157125"/>
                  <a:pt x="314798" y="152706"/>
                  <a:pt x="314798" y="147275"/>
                </a:cubicBezTo>
                <a:cubicBezTo>
                  <a:pt x="314798" y="141845"/>
                  <a:pt x="310373" y="137518"/>
                  <a:pt x="304935" y="137518"/>
                </a:cubicBezTo>
                <a:close/>
                <a:moveTo>
                  <a:pt x="304935" y="78608"/>
                </a:moveTo>
                <a:cubicBezTo>
                  <a:pt x="267050" y="78608"/>
                  <a:pt x="236171" y="109444"/>
                  <a:pt x="236171" y="147275"/>
                </a:cubicBezTo>
                <a:cubicBezTo>
                  <a:pt x="236171" y="171668"/>
                  <a:pt x="249352" y="194496"/>
                  <a:pt x="270553" y="206738"/>
                </a:cubicBezTo>
                <a:lnTo>
                  <a:pt x="275438" y="209591"/>
                </a:lnTo>
                <a:lnTo>
                  <a:pt x="275438" y="235641"/>
                </a:lnTo>
                <a:lnTo>
                  <a:pt x="295164" y="235641"/>
                </a:lnTo>
                <a:lnTo>
                  <a:pt x="295164" y="174982"/>
                </a:lnTo>
                <a:cubicBezTo>
                  <a:pt x="283734" y="170932"/>
                  <a:pt x="275438" y="160070"/>
                  <a:pt x="275438" y="147275"/>
                </a:cubicBezTo>
                <a:cubicBezTo>
                  <a:pt x="275438" y="131075"/>
                  <a:pt x="288711" y="117820"/>
                  <a:pt x="304935" y="117820"/>
                </a:cubicBezTo>
                <a:cubicBezTo>
                  <a:pt x="321250" y="117820"/>
                  <a:pt x="334431" y="131075"/>
                  <a:pt x="334431" y="147275"/>
                </a:cubicBezTo>
                <a:cubicBezTo>
                  <a:pt x="334431" y="160070"/>
                  <a:pt x="326228" y="170932"/>
                  <a:pt x="314798" y="174982"/>
                </a:cubicBezTo>
                <a:lnTo>
                  <a:pt x="314798" y="235641"/>
                </a:lnTo>
                <a:lnTo>
                  <a:pt x="334431" y="235641"/>
                </a:lnTo>
                <a:lnTo>
                  <a:pt x="334431" y="209591"/>
                </a:lnTo>
                <a:lnTo>
                  <a:pt x="339409" y="206738"/>
                </a:lnTo>
                <a:cubicBezTo>
                  <a:pt x="360609" y="194496"/>
                  <a:pt x="373790" y="171668"/>
                  <a:pt x="373790" y="147275"/>
                </a:cubicBezTo>
                <a:cubicBezTo>
                  <a:pt x="373790" y="109444"/>
                  <a:pt x="342911" y="78608"/>
                  <a:pt x="304935" y="78608"/>
                </a:cubicBezTo>
                <a:close/>
                <a:moveTo>
                  <a:pt x="294980" y="19698"/>
                </a:moveTo>
                <a:lnTo>
                  <a:pt x="294980" y="39580"/>
                </a:lnTo>
                <a:lnTo>
                  <a:pt x="286776" y="40961"/>
                </a:lnTo>
                <a:cubicBezTo>
                  <a:pt x="270553" y="43630"/>
                  <a:pt x="255528" y="49890"/>
                  <a:pt x="242255" y="59370"/>
                </a:cubicBezTo>
                <a:lnTo>
                  <a:pt x="235434" y="64157"/>
                </a:lnTo>
                <a:lnTo>
                  <a:pt x="221331" y="50074"/>
                </a:lnTo>
                <a:lnTo>
                  <a:pt x="207504" y="63973"/>
                </a:lnTo>
                <a:lnTo>
                  <a:pt x="221515" y="78056"/>
                </a:lnTo>
                <a:lnTo>
                  <a:pt x="216722" y="84775"/>
                </a:lnTo>
                <a:cubicBezTo>
                  <a:pt x="207228" y="98122"/>
                  <a:pt x="201052" y="113126"/>
                  <a:pt x="198287" y="129326"/>
                </a:cubicBezTo>
                <a:lnTo>
                  <a:pt x="196904" y="137518"/>
                </a:lnTo>
                <a:lnTo>
                  <a:pt x="176994" y="137518"/>
                </a:lnTo>
                <a:lnTo>
                  <a:pt x="176994" y="157125"/>
                </a:lnTo>
                <a:lnTo>
                  <a:pt x="196904" y="157125"/>
                </a:lnTo>
                <a:lnTo>
                  <a:pt x="198287" y="165317"/>
                </a:lnTo>
                <a:cubicBezTo>
                  <a:pt x="201052" y="181517"/>
                  <a:pt x="207228" y="196521"/>
                  <a:pt x="216722" y="209776"/>
                </a:cubicBezTo>
                <a:lnTo>
                  <a:pt x="221515" y="216587"/>
                </a:lnTo>
                <a:lnTo>
                  <a:pt x="207504" y="230578"/>
                </a:lnTo>
                <a:lnTo>
                  <a:pt x="221423" y="244477"/>
                </a:lnTo>
                <a:lnTo>
                  <a:pt x="235434" y="230394"/>
                </a:lnTo>
                <a:lnTo>
                  <a:pt x="242255" y="235273"/>
                </a:lnTo>
                <a:cubicBezTo>
                  <a:pt x="244098" y="236561"/>
                  <a:pt x="246126" y="237850"/>
                  <a:pt x="248246" y="239139"/>
                </a:cubicBezTo>
                <a:cubicBezTo>
                  <a:pt x="250551" y="237758"/>
                  <a:pt x="253039" y="236745"/>
                  <a:pt x="255805" y="236193"/>
                </a:cubicBezTo>
                <a:lnTo>
                  <a:pt x="255805" y="220637"/>
                </a:lnTo>
                <a:cubicBezTo>
                  <a:pt x="231378" y="204345"/>
                  <a:pt x="216446" y="176731"/>
                  <a:pt x="216446" y="147275"/>
                </a:cubicBezTo>
                <a:cubicBezTo>
                  <a:pt x="216446" y="98583"/>
                  <a:pt x="256173" y="58910"/>
                  <a:pt x="304935" y="58910"/>
                </a:cubicBezTo>
                <a:cubicBezTo>
                  <a:pt x="353788" y="58910"/>
                  <a:pt x="393424" y="98583"/>
                  <a:pt x="393424" y="147275"/>
                </a:cubicBezTo>
                <a:cubicBezTo>
                  <a:pt x="393424" y="176731"/>
                  <a:pt x="378491" y="204345"/>
                  <a:pt x="354157" y="220729"/>
                </a:cubicBezTo>
                <a:lnTo>
                  <a:pt x="354157" y="236193"/>
                </a:lnTo>
                <a:cubicBezTo>
                  <a:pt x="356830" y="236653"/>
                  <a:pt x="359227" y="237758"/>
                  <a:pt x="361531" y="239046"/>
                </a:cubicBezTo>
                <a:cubicBezTo>
                  <a:pt x="363651" y="237850"/>
                  <a:pt x="365587" y="236561"/>
                  <a:pt x="367430" y="235273"/>
                </a:cubicBezTo>
                <a:lnTo>
                  <a:pt x="374159" y="230394"/>
                </a:lnTo>
                <a:lnTo>
                  <a:pt x="388262" y="244477"/>
                </a:lnTo>
                <a:lnTo>
                  <a:pt x="402181" y="230578"/>
                </a:lnTo>
                <a:lnTo>
                  <a:pt x="388078" y="216587"/>
                </a:lnTo>
                <a:lnTo>
                  <a:pt x="392871" y="209776"/>
                </a:lnTo>
                <a:cubicBezTo>
                  <a:pt x="402365" y="196521"/>
                  <a:pt x="408633" y="181517"/>
                  <a:pt x="411306" y="165317"/>
                </a:cubicBezTo>
                <a:lnTo>
                  <a:pt x="412689" y="157125"/>
                </a:lnTo>
                <a:lnTo>
                  <a:pt x="432599" y="157125"/>
                </a:lnTo>
                <a:lnTo>
                  <a:pt x="432599" y="137518"/>
                </a:lnTo>
                <a:lnTo>
                  <a:pt x="412689" y="137518"/>
                </a:lnTo>
                <a:lnTo>
                  <a:pt x="411306" y="129326"/>
                </a:lnTo>
                <a:cubicBezTo>
                  <a:pt x="408633" y="113126"/>
                  <a:pt x="402365" y="98122"/>
                  <a:pt x="392871" y="84775"/>
                </a:cubicBezTo>
                <a:lnTo>
                  <a:pt x="388078" y="78056"/>
                </a:lnTo>
                <a:lnTo>
                  <a:pt x="402181" y="63973"/>
                </a:lnTo>
                <a:lnTo>
                  <a:pt x="388262" y="50074"/>
                </a:lnTo>
                <a:lnTo>
                  <a:pt x="374159" y="64157"/>
                </a:lnTo>
                <a:lnTo>
                  <a:pt x="367430" y="59370"/>
                </a:lnTo>
                <a:cubicBezTo>
                  <a:pt x="354065" y="49890"/>
                  <a:pt x="339040" y="43630"/>
                  <a:pt x="322817" y="40961"/>
                </a:cubicBezTo>
                <a:lnTo>
                  <a:pt x="314613" y="39580"/>
                </a:lnTo>
                <a:lnTo>
                  <a:pt x="314613" y="19698"/>
                </a:lnTo>
                <a:close/>
                <a:moveTo>
                  <a:pt x="275346" y="0"/>
                </a:moveTo>
                <a:lnTo>
                  <a:pt x="334339" y="0"/>
                </a:lnTo>
                <a:lnTo>
                  <a:pt x="334339" y="23196"/>
                </a:lnTo>
                <a:cubicBezTo>
                  <a:pt x="347612" y="26325"/>
                  <a:pt x="360240" y="31572"/>
                  <a:pt x="371855" y="38752"/>
                </a:cubicBezTo>
                <a:lnTo>
                  <a:pt x="388262" y="22367"/>
                </a:lnTo>
                <a:lnTo>
                  <a:pt x="429925" y="63973"/>
                </a:lnTo>
                <a:lnTo>
                  <a:pt x="413518" y="80357"/>
                </a:lnTo>
                <a:cubicBezTo>
                  <a:pt x="420708" y="91955"/>
                  <a:pt x="425962" y="104566"/>
                  <a:pt x="429096" y="117820"/>
                </a:cubicBezTo>
                <a:lnTo>
                  <a:pt x="452324" y="117820"/>
                </a:lnTo>
                <a:lnTo>
                  <a:pt x="452324" y="176731"/>
                </a:lnTo>
                <a:lnTo>
                  <a:pt x="429096" y="176731"/>
                </a:lnTo>
                <a:cubicBezTo>
                  <a:pt x="425962" y="190077"/>
                  <a:pt x="420708" y="202596"/>
                  <a:pt x="413518" y="214194"/>
                </a:cubicBezTo>
                <a:lnTo>
                  <a:pt x="429925" y="230578"/>
                </a:lnTo>
                <a:lnTo>
                  <a:pt x="388262" y="272276"/>
                </a:lnTo>
                <a:lnTo>
                  <a:pt x="373514" y="257548"/>
                </a:lnTo>
                <a:cubicBezTo>
                  <a:pt x="373606" y="258468"/>
                  <a:pt x="373790" y="259297"/>
                  <a:pt x="373790" y="260217"/>
                </a:cubicBezTo>
                <a:cubicBezTo>
                  <a:pt x="373790" y="268962"/>
                  <a:pt x="369182" y="276602"/>
                  <a:pt x="362268" y="280928"/>
                </a:cubicBezTo>
                <a:cubicBezTo>
                  <a:pt x="363282" y="283597"/>
                  <a:pt x="363928" y="286543"/>
                  <a:pt x="363928" y="289672"/>
                </a:cubicBezTo>
                <a:cubicBezTo>
                  <a:pt x="363928" y="303203"/>
                  <a:pt x="352959" y="314157"/>
                  <a:pt x="339409" y="314157"/>
                </a:cubicBezTo>
                <a:lnTo>
                  <a:pt x="270553" y="314157"/>
                </a:lnTo>
                <a:cubicBezTo>
                  <a:pt x="257003" y="314157"/>
                  <a:pt x="245942" y="303203"/>
                  <a:pt x="245942" y="289672"/>
                </a:cubicBezTo>
                <a:cubicBezTo>
                  <a:pt x="245942" y="286543"/>
                  <a:pt x="246587" y="283689"/>
                  <a:pt x="247693" y="280928"/>
                </a:cubicBezTo>
                <a:cubicBezTo>
                  <a:pt x="240780" y="276510"/>
                  <a:pt x="236171" y="268962"/>
                  <a:pt x="236171" y="260217"/>
                </a:cubicBezTo>
                <a:cubicBezTo>
                  <a:pt x="236171" y="259205"/>
                  <a:pt x="236356" y="258192"/>
                  <a:pt x="236448" y="257180"/>
                </a:cubicBezTo>
                <a:lnTo>
                  <a:pt x="221331" y="272276"/>
                </a:lnTo>
                <a:lnTo>
                  <a:pt x="179667" y="230578"/>
                </a:lnTo>
                <a:lnTo>
                  <a:pt x="196075" y="214194"/>
                </a:lnTo>
                <a:cubicBezTo>
                  <a:pt x="188885" y="202596"/>
                  <a:pt x="183723" y="190077"/>
                  <a:pt x="180589" y="176731"/>
                </a:cubicBezTo>
                <a:lnTo>
                  <a:pt x="157361" y="176731"/>
                </a:lnTo>
                <a:lnTo>
                  <a:pt x="157361" y="117820"/>
                </a:lnTo>
                <a:lnTo>
                  <a:pt x="180589" y="117820"/>
                </a:lnTo>
                <a:cubicBezTo>
                  <a:pt x="183723" y="104566"/>
                  <a:pt x="188885" y="91955"/>
                  <a:pt x="196075" y="80357"/>
                </a:cubicBezTo>
                <a:lnTo>
                  <a:pt x="179667" y="63973"/>
                </a:lnTo>
                <a:lnTo>
                  <a:pt x="221423" y="22367"/>
                </a:lnTo>
                <a:lnTo>
                  <a:pt x="237830" y="38752"/>
                </a:lnTo>
                <a:cubicBezTo>
                  <a:pt x="249445" y="31572"/>
                  <a:pt x="261980" y="26325"/>
                  <a:pt x="275346" y="23196"/>
                </a:cubicBezTo>
                <a:close/>
              </a:path>
            </a:pathLst>
          </a:custGeom>
          <a:solidFill>
            <a:schemeClr val="bg1"/>
          </a:solidFill>
          <a:ln>
            <a:noFill/>
          </a:ln>
        </p:spPr>
        <p:txBody>
          <a:bodyPr/>
          <a:lstStyle/>
          <a:p>
            <a:endParaRPr lang="zh-CN" altLang="en-US">
              <a:cs typeface="+mn-ea"/>
              <a:sym typeface="+mn-lt"/>
            </a:endParaRPr>
          </a:p>
        </p:txBody>
      </p:sp>
      <p:sp>
        <p:nvSpPr>
          <p:cNvPr id="26" name="矩形 25"/>
          <p:cNvSpPr/>
          <p:nvPr/>
        </p:nvSpPr>
        <p:spPr>
          <a:xfrm>
            <a:off x="7127875" y="3840480"/>
            <a:ext cx="4542790" cy="1753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也有其自身的价值观，</a:t>
            </a:r>
            <a:endParaRPr lang="zh-CN" altLang="en-US" b="1" noProof="0" dirty="0">
              <a:ln>
                <a:noFill/>
              </a:ln>
              <a:solidFill>
                <a:srgbClr val="C00000"/>
              </a:solidFill>
              <a:effectLst/>
              <a:uLnTx/>
              <a:uFillTx/>
              <a:cs typeface="+mn-ea"/>
              <a:sym typeface="+mn-ea"/>
            </a:endParaRPr>
          </a:p>
          <a:p>
            <a:pPr marL="0" marR="0" lvl="0" indent="0" algn="l"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当被统治阶级变得足够强大时，其价值观既体现为对统治阶级的反抗，也体现为被统治阶级对未来利益的主张</a:t>
            </a:r>
            <a:endParaRPr kumimoji="0" lang="zh-CN" altLang="en-US" sz="1800" b="1" i="0" u="none" strike="noStrike" kern="1200" cap="none" spc="0" normalizeH="0" baseline="0" noProof="0" dirty="0">
              <a:ln>
                <a:noFill/>
              </a:ln>
              <a:solidFill>
                <a:srgbClr val="C00000"/>
              </a:solidFill>
              <a:effectLst/>
              <a:uLnTx/>
              <a:uFillTx/>
              <a:cs typeface="+mn-ea"/>
              <a:sym typeface="+mn-lt"/>
            </a:endParaRPr>
          </a:p>
        </p:txBody>
      </p:sp>
      <p:sp>
        <p:nvSpPr>
          <p:cNvPr id="27" name="矩形 26"/>
          <p:cNvSpPr/>
          <p:nvPr/>
        </p:nvSpPr>
        <p:spPr>
          <a:xfrm>
            <a:off x="7127673" y="3000132"/>
            <a:ext cx="2306496" cy="73723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800" b="1" noProof="0" dirty="0">
                <a:ln>
                  <a:noFill/>
                </a:ln>
                <a:solidFill>
                  <a:srgbClr val="C00000"/>
                </a:solidFill>
                <a:effectLst/>
                <a:uLnTx/>
                <a:uFillTx/>
                <a:cs typeface="+mn-ea"/>
                <a:sym typeface="+mn-ea"/>
              </a:rPr>
              <a:t>被统治阶级</a:t>
            </a:r>
            <a:endParaRPr kumimoji="0" lang="zh-CN" altLang="en-US" sz="2800" b="1" i="0" u="none" strike="noStrike" kern="1200" cap="none" spc="0" normalizeH="0" baseline="0" noProof="0" dirty="0">
              <a:ln>
                <a:noFill/>
              </a:ln>
              <a:solidFill>
                <a:srgbClr val="C00000"/>
              </a:solidFill>
              <a:effectLst/>
              <a:uLnTx/>
              <a:uFillTx/>
              <a:cs typeface="+mn-ea"/>
              <a:sym typeface="+mn-lt"/>
            </a:endParaRPr>
          </a:p>
        </p:txBody>
      </p:sp>
      <p:sp>
        <p:nvSpPr>
          <p:cNvPr id="30" name="矩形 29"/>
          <p:cNvSpPr/>
          <p:nvPr/>
        </p:nvSpPr>
        <p:spPr>
          <a:xfrm>
            <a:off x="1413157" y="3840208"/>
            <a:ext cx="3497121" cy="1337945"/>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价值观</a:t>
            </a:r>
            <a:endParaRPr lang="zh-CN" altLang="en-US" b="1" noProof="0" dirty="0">
              <a:ln>
                <a:noFill/>
              </a:ln>
              <a:solidFill>
                <a:srgbClr val="C00000"/>
              </a:solidFill>
              <a:effectLst/>
              <a:uLnTx/>
              <a:uFillTx/>
              <a:cs typeface="+mn-ea"/>
              <a:sym typeface="+mn-ea"/>
            </a:endParaRPr>
          </a:p>
          <a:p>
            <a:pPr marL="0" marR="0" lvl="0" indent="0" algn="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都是统治阶级的价值观，</a:t>
            </a:r>
            <a:endParaRPr lang="zh-CN" altLang="en-US" b="1" noProof="0" dirty="0">
              <a:ln>
                <a:noFill/>
              </a:ln>
              <a:solidFill>
                <a:srgbClr val="C00000"/>
              </a:solidFill>
              <a:effectLst/>
              <a:uLnTx/>
              <a:uFillTx/>
              <a:cs typeface="+mn-ea"/>
              <a:sym typeface="+mn-ea"/>
            </a:endParaRPr>
          </a:p>
          <a:p>
            <a:pPr marL="0" marR="0" lvl="0" indent="0" algn="r" defTabSz="914400" rtl="0" eaLnBrk="1" fontAlgn="auto" latinLnBrk="0" hangingPunct="1">
              <a:lnSpc>
                <a:spcPct val="150000"/>
              </a:lnSpc>
              <a:spcBef>
                <a:spcPts val="0"/>
              </a:spcBef>
              <a:spcAft>
                <a:spcPts val="0"/>
              </a:spcAft>
              <a:buClrTx/>
              <a:buSzTx/>
              <a:buFontTx/>
              <a:buNone/>
              <a:defRPr/>
            </a:pPr>
            <a:r>
              <a:rPr lang="zh-CN" altLang="en-US" b="1" noProof="0" dirty="0">
                <a:ln>
                  <a:noFill/>
                </a:ln>
                <a:solidFill>
                  <a:srgbClr val="C00000"/>
                </a:solidFill>
                <a:effectLst/>
                <a:uLnTx/>
                <a:uFillTx/>
                <a:cs typeface="+mn-ea"/>
                <a:sym typeface="+mn-ea"/>
              </a:rPr>
              <a:t>为统治阶级的统治和利益辩护</a:t>
            </a:r>
            <a:endParaRPr kumimoji="0" lang="zh-CN" altLang="en-US" sz="1800" b="1" i="0" u="none" strike="noStrike" kern="1200" cap="none" spc="0" normalizeH="0" baseline="0" noProof="0" dirty="0">
              <a:ln>
                <a:noFill/>
              </a:ln>
              <a:solidFill>
                <a:srgbClr val="C00000"/>
              </a:solidFill>
              <a:effectLst/>
              <a:uLnTx/>
              <a:uFillTx/>
              <a:cs typeface="+mn-ea"/>
              <a:sym typeface="+mn-lt"/>
            </a:endParaRPr>
          </a:p>
        </p:txBody>
      </p:sp>
      <p:sp>
        <p:nvSpPr>
          <p:cNvPr id="31" name="矩形 30"/>
          <p:cNvSpPr/>
          <p:nvPr/>
        </p:nvSpPr>
        <p:spPr>
          <a:xfrm>
            <a:off x="2411730" y="3000375"/>
            <a:ext cx="2498090" cy="737235"/>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lang="zh-CN" altLang="en-US" sz="2800" b="1" noProof="0" dirty="0">
                <a:ln>
                  <a:noFill/>
                </a:ln>
                <a:solidFill>
                  <a:srgbClr val="C00000"/>
                </a:solidFill>
                <a:effectLst/>
                <a:uLnTx/>
                <a:uFillTx/>
                <a:cs typeface="+mn-ea"/>
                <a:sym typeface="+mn-ea"/>
              </a:rPr>
              <a:t>占统治地位的</a:t>
            </a:r>
            <a:endParaRPr kumimoji="0" lang="zh-CN" altLang="en-US" sz="2800" b="1" i="0" u="none" strike="noStrike" kern="1200" cap="none" spc="0" normalizeH="0" baseline="0" noProof="0" dirty="0">
              <a:ln>
                <a:noFill/>
              </a:ln>
              <a:solidFill>
                <a:srgbClr val="C00000"/>
              </a:solidFill>
              <a:effectLst/>
              <a:uLnTx/>
              <a:uFillTx/>
              <a:cs typeface="+mn-ea"/>
              <a:sym typeface="+mn-ea"/>
            </a:endParaRPr>
          </a:p>
        </p:txBody>
      </p:sp>
      <p:cxnSp>
        <p:nvCxnSpPr>
          <p:cNvPr id="18" name="直接连接符 17"/>
          <p:cNvCxnSpPr/>
          <p:nvPr/>
        </p:nvCxnSpPr>
        <p:spPr>
          <a:xfrm>
            <a:off x="2086966" y="5520373"/>
            <a:ext cx="3356768" cy="0"/>
          </a:xfrm>
          <a:prstGeom prst="line">
            <a:avLst/>
          </a:prstGeom>
          <a:ln w="28575">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127673" y="5520373"/>
            <a:ext cx="3356768" cy="0"/>
          </a:xfrm>
          <a:prstGeom prst="line">
            <a:avLst/>
          </a:prstGeom>
          <a:ln w="28575">
            <a:solidFill>
              <a:srgbClr val="C00000"/>
            </a:solidFill>
            <a:prstDash val="lgDashDot"/>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0" y="2392680"/>
            <a:ext cx="2346960" cy="144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750"/>
                                        <p:tgtEl>
                                          <p:spTgt spid="12"/>
                                        </p:tgtEl>
                                      </p:cBhvr>
                                    </p:animEffect>
                                  </p:childTnLst>
                                </p:cTn>
                              </p:par>
                              <p:par>
                                <p:cTn id="14" presetID="2" presetClass="entr" presetSubtype="4" decel="10000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750" fill="hold"/>
                                        <p:tgtEl>
                                          <p:spTgt spid="3"/>
                                        </p:tgtEl>
                                        <p:attrNameLst>
                                          <p:attrName>ppt_x</p:attrName>
                                        </p:attrNameLst>
                                      </p:cBhvr>
                                      <p:tavLst>
                                        <p:tav tm="0">
                                          <p:val>
                                            <p:strVal val="#ppt_x"/>
                                          </p:val>
                                        </p:tav>
                                        <p:tav tm="100000">
                                          <p:val>
                                            <p:strVal val="#ppt_x"/>
                                          </p:val>
                                        </p:tav>
                                      </p:tavLst>
                                    </p:anim>
                                    <p:anim calcmode="lin" valueType="num">
                                      <p:cBhvr additive="base">
                                        <p:cTn id="17" dur="175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par>
                                <p:cTn id="24" presetID="2" presetClass="entr" presetSubtype="4" decel="10000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750" fill="hold"/>
                                        <p:tgtEl>
                                          <p:spTgt spid="6"/>
                                        </p:tgtEl>
                                        <p:attrNameLst>
                                          <p:attrName>ppt_x</p:attrName>
                                        </p:attrNameLst>
                                      </p:cBhvr>
                                      <p:tavLst>
                                        <p:tav tm="0">
                                          <p:val>
                                            <p:strVal val="#ppt_x"/>
                                          </p:val>
                                        </p:tav>
                                        <p:tav tm="100000">
                                          <p:val>
                                            <p:strVal val="#ppt_x"/>
                                          </p:val>
                                        </p:tav>
                                      </p:tavLst>
                                    </p:anim>
                                    <p:anim calcmode="lin" valueType="num">
                                      <p:cBhvr additive="base">
                                        <p:cTn id="27" dur="17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2" presetClass="entr" presetSubtype="4" decel="10000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1750" fill="hold"/>
                                        <p:tgtEl>
                                          <p:spTgt spid="31"/>
                                        </p:tgtEl>
                                        <p:attrNameLst>
                                          <p:attrName>ppt_x</p:attrName>
                                        </p:attrNameLst>
                                      </p:cBhvr>
                                      <p:tavLst>
                                        <p:tav tm="0">
                                          <p:val>
                                            <p:strVal val="#ppt_x"/>
                                          </p:val>
                                        </p:tav>
                                        <p:tav tm="100000">
                                          <p:val>
                                            <p:strVal val="#ppt_x"/>
                                          </p:val>
                                        </p:tav>
                                      </p:tavLst>
                                    </p:anim>
                                    <p:anim calcmode="lin" valueType="num">
                                      <p:cBhvr additive="base">
                                        <p:cTn id="38" dur="1750" fill="hold"/>
                                        <p:tgtEl>
                                          <p:spTgt spid="31"/>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 presetClass="entr" presetSubtype="4" decel="10000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1750" fill="hold"/>
                                        <p:tgtEl>
                                          <p:spTgt spid="30"/>
                                        </p:tgtEl>
                                        <p:attrNameLst>
                                          <p:attrName>ppt_x</p:attrName>
                                        </p:attrNameLst>
                                      </p:cBhvr>
                                      <p:tavLst>
                                        <p:tav tm="0">
                                          <p:val>
                                            <p:strVal val="#ppt_x"/>
                                          </p:val>
                                        </p:tav>
                                        <p:tav tm="100000">
                                          <p:val>
                                            <p:strVal val="#ppt_x"/>
                                          </p:val>
                                        </p:tav>
                                      </p:tavLst>
                                    </p:anim>
                                    <p:anim calcmode="lin" valueType="num">
                                      <p:cBhvr additive="base">
                                        <p:cTn id="43" dur="175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6500"/>
                            </p:stCondLst>
                            <p:childTnLst>
                              <p:par>
                                <p:cTn id="45" presetID="2" presetClass="entr" presetSubtype="4" decel="10000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1750" fill="hold"/>
                                        <p:tgtEl>
                                          <p:spTgt spid="27"/>
                                        </p:tgtEl>
                                        <p:attrNameLst>
                                          <p:attrName>ppt_x</p:attrName>
                                        </p:attrNameLst>
                                      </p:cBhvr>
                                      <p:tavLst>
                                        <p:tav tm="0">
                                          <p:val>
                                            <p:strVal val="#ppt_x"/>
                                          </p:val>
                                        </p:tav>
                                        <p:tav tm="100000">
                                          <p:val>
                                            <p:strVal val="#ppt_x"/>
                                          </p:val>
                                        </p:tav>
                                      </p:tavLst>
                                    </p:anim>
                                    <p:anim calcmode="lin" valueType="num">
                                      <p:cBhvr additive="base">
                                        <p:cTn id="48" dur="1750" fill="hold"/>
                                        <p:tgtEl>
                                          <p:spTgt spid="27"/>
                                        </p:tgtEl>
                                        <p:attrNameLst>
                                          <p:attrName>ppt_y</p:attrName>
                                        </p:attrNameLst>
                                      </p:cBhvr>
                                      <p:tavLst>
                                        <p:tav tm="0">
                                          <p:val>
                                            <p:strVal val="1+#ppt_h/2"/>
                                          </p:val>
                                        </p:tav>
                                        <p:tav tm="100000">
                                          <p:val>
                                            <p:strVal val="#ppt_y"/>
                                          </p:val>
                                        </p:tav>
                                      </p:tavLst>
                                    </p:anim>
                                  </p:childTnLst>
                                </p:cTn>
                              </p:par>
                            </p:childTnLst>
                          </p:cTn>
                        </p:par>
                        <p:par>
                          <p:cTn id="49" fill="hold">
                            <p:stCondLst>
                              <p:cond delay="8500"/>
                            </p:stCondLst>
                            <p:childTnLst>
                              <p:par>
                                <p:cTn id="50" presetID="2" presetClass="entr" presetSubtype="4" decel="10000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1750" fill="hold"/>
                                        <p:tgtEl>
                                          <p:spTgt spid="26"/>
                                        </p:tgtEl>
                                        <p:attrNameLst>
                                          <p:attrName>ppt_x</p:attrName>
                                        </p:attrNameLst>
                                      </p:cBhvr>
                                      <p:tavLst>
                                        <p:tav tm="0">
                                          <p:val>
                                            <p:strVal val="#ppt_x"/>
                                          </p:val>
                                        </p:tav>
                                        <p:tav tm="100000">
                                          <p:val>
                                            <p:strVal val="#ppt_x"/>
                                          </p:val>
                                        </p:tav>
                                      </p:tavLst>
                                    </p:anim>
                                    <p:anim calcmode="lin" valueType="num">
                                      <p:cBhvr additive="base">
                                        <p:cTn id="53" dur="1750" fill="hold"/>
                                        <p:tgtEl>
                                          <p:spTgt spid="26"/>
                                        </p:tgtEl>
                                        <p:attrNameLst>
                                          <p:attrName>ppt_y</p:attrName>
                                        </p:attrNameLst>
                                      </p:cBhvr>
                                      <p:tavLst>
                                        <p:tav tm="0">
                                          <p:val>
                                            <p:strVal val="1+#ppt_h/2"/>
                                          </p:val>
                                        </p:tav>
                                        <p:tav tm="100000">
                                          <p:val>
                                            <p:strVal val="#ppt_y"/>
                                          </p:val>
                                        </p:tav>
                                      </p:tavLst>
                                    </p:anim>
                                  </p:childTnLst>
                                </p:cTn>
                              </p:par>
                            </p:childTnLst>
                          </p:cTn>
                        </p:par>
                        <p:par>
                          <p:cTn id="54" fill="hold">
                            <p:stCondLst>
                              <p:cond delay="10500"/>
                            </p:stCondLst>
                            <p:childTnLst>
                              <p:par>
                                <p:cTn id="55" presetID="10" presetClass="entr" presetSubtype="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par>
                          <p:cTn id="58" fill="hold">
                            <p:stCondLst>
                              <p:cond delay="11000"/>
                            </p:stCondLst>
                            <p:childTnLst>
                              <p:par>
                                <p:cTn id="59" presetID="10" presetClass="entr" presetSubtype="0"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11500"/>
                            </p:stCondLst>
                            <p:childTnLst>
                              <p:par>
                                <p:cTn id="63" presetID="53" presetClass="entr" presetSubtype="16"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childTnLst>
                          </p:cTn>
                        </p:par>
                        <p:par>
                          <p:cTn id="68" fill="hold">
                            <p:stCondLst>
                              <p:cond delay="120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animEffect transition="in" filter="fade">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P spid="3" grpId="0" bldLvl="0" animBg="1"/>
      <p:bldP spid="6" grpId="0" bldLvl="0" animBg="1"/>
      <p:bldP spid="20" grpId="0" bldLvl="0" animBg="1"/>
      <p:bldP spid="21" grpId="0" bldLvl="0" animBg="1"/>
      <p:bldP spid="22" grpId="0" bldLvl="0" animBg="1"/>
      <p:bldP spid="23" grpId="0" bldLvl="0" animBg="1"/>
      <p:bldP spid="26" grpId="0"/>
      <p:bldP spid="27"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72"/>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10299675" y="1546833"/>
            <a:ext cx="1478406" cy="749929"/>
          </a:xfrm>
          <a:prstGeom prst="rect">
            <a:avLst/>
          </a:prstGeom>
        </p:spPr>
      </p:pic>
      <p:sp>
        <p:nvSpPr>
          <p:cNvPr id="21" name="内容占位符 2"/>
          <p:cNvSpPr txBox="1"/>
          <p:nvPr/>
        </p:nvSpPr>
        <p:spPr>
          <a:xfrm>
            <a:off x="1027114" y="4288154"/>
            <a:ext cx="10618786" cy="1800225"/>
          </a:xfrm>
          <a:prstGeom prst="rect">
            <a:avLst/>
          </a:prstGeom>
          <a:noFill/>
          <a:ln w="9525">
            <a:noFill/>
          </a:ln>
        </p:spPr>
        <p:txBody>
          <a:bodyPr anchor="t"/>
          <a:lstStyle/>
          <a:p>
            <a:pPr algn="just">
              <a:lnSpc>
                <a:spcPts val="2800"/>
              </a:lnSpc>
              <a:spcBef>
                <a:spcPts val="1000"/>
              </a:spcBef>
            </a:pPr>
            <a:r>
              <a:rPr lang="zh-CN" altLang="en-US" sz="2000" dirty="0">
                <a:solidFill>
                  <a:schemeClr val="bg1"/>
                </a:solidFill>
                <a:latin typeface="微软雅黑" panose="020B0503020204020204" pitchFamily="34" charset="-122"/>
                <a:ea typeface="微软雅黑" panose="020B0503020204020204" pitchFamily="34" charset="-122"/>
              </a:rPr>
              <a:t>     </a:t>
            </a:r>
            <a:r>
              <a:rPr lang="zh-CN" altLang="en-US" sz="20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人类社会发展的历史表明，对一个民族，一个国家来说，</a:t>
            </a:r>
            <a:r>
              <a:rPr lang="zh-CN" altLang="en-US" sz="2400"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最持久、最深沉的力量</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是全社会共同认可的核心价值观。核心价值观承载着一个民族，一个国家的</a:t>
            </a:r>
            <a:r>
              <a:rPr lang="zh-CN" altLang="en-US" sz="2400"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精神追求</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，体现着一个社会</a:t>
            </a:r>
            <a:r>
              <a:rPr lang="zh-CN" altLang="en-US" sz="2400" dirty="0">
                <a:solidFill>
                  <a:srgbClr val="C0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评判是非曲直的价值标准</a:t>
            </a:r>
            <a:r>
              <a:rPr lang="zh-CN" alt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endParaRPr lang="en-US" altLang="zh-CN"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r">
              <a:lnSpc>
                <a:spcPts val="2800"/>
              </a:lnSpc>
              <a:spcBef>
                <a:spcPts val="1000"/>
              </a:spcBef>
            </a:pPr>
            <a:r>
              <a:rPr lang="en-US" altLang="zh-CN"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习近平</a:t>
            </a:r>
            <a:endParaRPr lang="zh-CN" altLang="en-US" sz="2400" b="1"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2683827" y="398144"/>
            <a:ext cx="6278880" cy="583565"/>
          </a:xfrm>
          <a:prstGeom prst="rect">
            <a:avLst/>
          </a:prstGeom>
          <a:noFill/>
        </p:spPr>
        <p:txBody>
          <a:bodyPr wrap="none" rtlCol="0">
            <a:spAutoFit/>
          </a:bodyPr>
          <a:lstStyle/>
          <a:p>
            <a:pPr algn="l"/>
            <a:r>
              <a:rPr lang="zh-CN" altLang="en-US" sz="3200" b="1" dirty="0">
                <a:solidFill>
                  <a:srgbClr val="C00000"/>
                </a:solidFill>
              </a:rPr>
              <a:t>一、</a:t>
            </a:r>
            <a:r>
              <a:rPr lang="zh-CN" altLang="en-US" sz="3200" b="1" dirty="0">
                <a:solidFill>
                  <a:srgbClr val="C00000"/>
                </a:solidFill>
                <a:sym typeface="+mn-ea"/>
              </a:rPr>
              <a:t>价值观与社会主义核心价值观</a:t>
            </a:r>
            <a:endParaRPr lang="zh-CN" altLang="en-US" sz="3200" b="1" dirty="0">
              <a:solidFill>
                <a:srgbClr val="C00000"/>
              </a:solidFill>
            </a:endParaRPr>
          </a:p>
        </p:txBody>
      </p:sp>
      <p:grpSp>
        <p:nvGrpSpPr>
          <p:cNvPr id="8" name="组合 7"/>
          <p:cNvGrpSpPr/>
          <p:nvPr/>
        </p:nvGrpSpPr>
        <p:grpSpPr>
          <a:xfrm>
            <a:off x="1555011" y="1529624"/>
            <a:ext cx="8115220" cy="2229299"/>
            <a:chOff x="1731" y="2804"/>
            <a:chExt cx="3280" cy="2307"/>
          </a:xfrm>
        </p:grpSpPr>
        <p:sp>
          <p:nvSpPr>
            <p:cNvPr id="9" name="矩形: 圆角 89"/>
            <p:cNvSpPr/>
            <p:nvPr/>
          </p:nvSpPr>
          <p:spPr>
            <a:xfrm>
              <a:off x="1731" y="2804"/>
              <a:ext cx="3280" cy="2307"/>
            </a:xfrm>
            <a:prstGeom prst="roundRect">
              <a:avLst>
                <a:gd name="adj" fmla="val 4187"/>
              </a:avLst>
            </a:prstGeom>
            <a:solidFill>
              <a:srgbClr val="FFFFFA"/>
            </a:solidFill>
            <a:ln w="15875">
              <a:gradFill flip="none" rotWithShape="1">
                <a:gsLst>
                  <a:gs pos="0">
                    <a:srgbClr val="C00000"/>
                  </a:gs>
                  <a:gs pos="51900">
                    <a:srgbClr val="CA0615">
                      <a:alpha val="0"/>
                    </a:srgbClr>
                  </a:gs>
                  <a:gs pos="100000">
                    <a:srgbClr val="C00000"/>
                  </a:gs>
                </a:gsLst>
                <a:lin ang="13500000" scaled="1"/>
                <a:tileRect/>
              </a:gra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1890" y="3086"/>
              <a:ext cx="2900" cy="1929"/>
            </a:xfrm>
            <a:prstGeom prst="rect">
              <a:avLst/>
            </a:prstGeom>
            <a:noFill/>
          </p:spPr>
          <p:txBody>
            <a:bodyPr wrap="square" rtlCol="0" anchor="t" anchorCtr="0">
              <a:spAutoFit/>
            </a:bodyPr>
            <a:lstStyle/>
            <a:p>
              <a:pPr algn="just">
                <a:lnSpc>
                  <a:spcPct val="120000"/>
                </a:lnSpc>
                <a:spcBef>
                  <a:spcPts val="0"/>
                </a:spcBef>
                <a:spcAft>
                  <a:spcPts val="0"/>
                </a:spcAft>
              </a:pPr>
              <a:r>
                <a:rPr lang="en-US" altLang="zh-CN" sz="2400" b="1" kern="0" spc="120" dirty="0">
                  <a:solidFill>
                    <a:srgbClr val="BA1C28"/>
                  </a:solidFill>
                  <a:latin typeface="微软雅黑" panose="020B0503020204020204" pitchFamily="34" charset="-122"/>
                  <a:ea typeface="微软雅黑" panose="020B0503020204020204" pitchFamily="34" charset="-122"/>
                </a:rPr>
                <a:t>     </a:t>
              </a:r>
              <a:r>
                <a:rPr lang="zh-CN" altLang="en-US" sz="2400" b="1" kern="0" spc="120" dirty="0">
                  <a:solidFill>
                    <a:srgbClr val="BA1C28"/>
                  </a:solidFill>
                  <a:latin typeface="微软雅黑" panose="020B0503020204020204" pitchFamily="34" charset="-122"/>
                  <a:ea typeface="微软雅黑" panose="020B0503020204020204" pitchFamily="34" charset="-122"/>
                </a:rPr>
                <a:t>核心价值观是一定社会形态、社会性质的集中体现，在一个社会的思想观念体系中处于主导地位，体现着社会制度的阶级属性、社会运行的基本原则和社会发展的基本方向</a:t>
              </a:r>
              <a:endParaRPr lang="zh-CN" altLang="en-US" sz="2400" b="1" kern="0" spc="120" dirty="0">
                <a:solidFill>
                  <a:srgbClr val="BA1C28"/>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FULL_TEXT_BEAUTIFY_COPY_ID" val="5"/>
</p:tagLst>
</file>

<file path=ppt/tags/tag64.xml><?xml version="1.0" encoding="utf-8"?>
<p:tagLst xmlns:p="http://schemas.openxmlformats.org/presentationml/2006/main">
  <p:tag name="KSO_WM_FULL_TEXT_BEAUTIFY_COPY_ID" val="4"/>
</p:tagLst>
</file>

<file path=ppt/tags/tag65.xml><?xml version="1.0" encoding="utf-8"?>
<p:tagLst xmlns:p="http://schemas.openxmlformats.org/presentationml/2006/main">
  <p:tag name="KSO_WM_FULL_TEXT_BEAUTIFY_COPY_ID" val="7"/>
</p:tagLst>
</file>

<file path=ppt/tags/tag66.xml><?xml version="1.0" encoding="utf-8"?>
<p:tagLst xmlns:p="http://schemas.openxmlformats.org/presentationml/2006/main">
  <p:tag name="KSO_WM_FULL_TEXT_BEAUTIFY_COPY_ID" val="8"/>
</p:tagLst>
</file>

<file path=ppt/tags/tag67.xml><?xml version="1.0" encoding="utf-8"?>
<p:tagLst xmlns:p="http://schemas.openxmlformats.org/presentationml/2006/main">
  <p:tag name="KSO_WM_FULL_TEXT_BEAUTIFY_COPY_ID" val="150995201"/>
</p:tagLst>
</file>

<file path=ppt/tags/tag68.xml><?xml version="1.0" encoding="utf-8"?>
<p:tagLst xmlns:p="http://schemas.openxmlformats.org/presentationml/2006/main">
  <p:tag name="KSO_WM_UNIT_TABLE_BEAUTIFY" val="smartTable{890d0b4b-7c08-4bd6-b809-7568df64899c}"/>
  <p:tag name="TABLE_ENDDRAG_ORIGIN_RECT" val="563*173"/>
  <p:tag name="TABLE_ENDDRAG_RECT" val="177*253*563*17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9021</Words>
  <Application>WPS 演示</Application>
  <PresentationFormat>宽屏</PresentationFormat>
  <Paragraphs>977</Paragraphs>
  <Slides>78</Slides>
  <Notes>71</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78</vt:i4>
      </vt:variant>
    </vt:vector>
  </HeadingPairs>
  <TitlesOfParts>
    <vt:vector size="96" baseType="lpstr">
      <vt:lpstr>Arial</vt:lpstr>
      <vt:lpstr>宋体</vt:lpstr>
      <vt:lpstr>Wingdings</vt:lpstr>
      <vt:lpstr>微软雅黑</vt:lpstr>
      <vt:lpstr>Wingdings</vt:lpstr>
      <vt:lpstr>华文中宋</vt:lpstr>
      <vt:lpstr>华文行楷</vt:lpstr>
      <vt:lpstr>Calibri</vt:lpstr>
      <vt:lpstr>Lato Light</vt:lpstr>
      <vt:lpstr>Segoe Print</vt:lpstr>
      <vt:lpstr>Times New Roman</vt:lpstr>
      <vt:lpstr>Arial Unicode MS</vt:lpstr>
      <vt:lpstr>等线</vt:lpstr>
      <vt:lpstr>楷体</vt:lpstr>
      <vt:lpstr>Roboto</vt:lpstr>
      <vt:lpstr>黑体</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豆(๑¯ω¯๑)豆</cp:lastModifiedBy>
  <cp:revision>93</cp:revision>
  <dcterms:created xsi:type="dcterms:W3CDTF">2020-05-26T11:11:00Z</dcterms:created>
  <dcterms:modified xsi:type="dcterms:W3CDTF">2021-12-16T02:37:40Z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86FC53997165454ABA3875B5B094F11F</vt:lpwstr>
  </property>
</Properties>
</file>