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heme/theme3.xml" ContentType="application/vnd.openxmlformats-officedocument.theme+xml"/>
  <Override PartName="/ppt/theme/theme4.xml" ContentType="application/vnd.openxmlformats-officedocument.theme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68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69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70.xml" ContentType="application/vnd.openxmlformats-officedocument.presentationml.tags+xml"/>
  <Override PartName="/ppt/notesSlides/notesSlide14.xml" ContentType="application/vnd.openxmlformats-officedocument.presentationml.notesSlide+xml"/>
  <Override PartName="/ppt/tags/tag71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72.xml" ContentType="application/vnd.openxmlformats-officedocument.presentationml.tags+xml"/>
  <Override PartName="/ppt/notesSlides/notesSlide17.xml" ContentType="application/vnd.openxmlformats-officedocument.presentationml.notesSlide+xml"/>
  <Override PartName="/ppt/tags/tag73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tags/tag74.xml" ContentType="application/vnd.openxmlformats-officedocument.presentationml.tags+xml"/>
  <Override PartName="/ppt/notesSlides/notesSlide21.xml" ContentType="application/vnd.openxmlformats-officedocument.presentationml.notesSlide+xml"/>
  <Override PartName="/ppt/tags/tag75.xml" ContentType="application/vnd.openxmlformats-officedocument.presentationml.tags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tags/tag76.xml" ContentType="application/vnd.openxmlformats-officedocument.presentationml.tags+xml"/>
  <Override PartName="/ppt/notesSlides/notesSlide24.xml" ContentType="application/vnd.openxmlformats-officedocument.presentationml.notesSlide+xml"/>
  <Override PartName="/ppt/tags/tag77.xml" ContentType="application/vnd.openxmlformats-officedocument.presentationml.tags+xml"/>
  <Override PartName="/ppt/notesSlides/notesSlide25.xml" ContentType="application/vnd.openxmlformats-officedocument.presentationml.notesSlide+xml"/>
  <Override PartName="/ppt/tags/tag78.xml" ContentType="application/vnd.openxmlformats-officedocument.presentationml.tags+xml"/>
  <Override PartName="/ppt/notesSlides/notesSlide26.xml" ContentType="application/vnd.openxmlformats-officedocument.presentationml.notesSlide+xml"/>
  <Override PartName="/ppt/tags/tag7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3" r:id="rId2"/>
  </p:sldMasterIdLst>
  <p:notesMasterIdLst>
    <p:notesMasterId r:id="rId35"/>
  </p:notesMasterIdLst>
  <p:handoutMasterIdLst>
    <p:handoutMasterId r:id="rId36"/>
  </p:handoutMasterIdLst>
  <p:sldIdLst>
    <p:sldId id="257" r:id="rId3"/>
    <p:sldId id="266" r:id="rId4"/>
    <p:sldId id="264" r:id="rId5"/>
    <p:sldId id="1198" r:id="rId6"/>
    <p:sldId id="265" r:id="rId7"/>
    <p:sldId id="267" r:id="rId8"/>
    <p:sldId id="1204" r:id="rId9"/>
    <p:sldId id="1205" r:id="rId10"/>
    <p:sldId id="1206" r:id="rId11"/>
    <p:sldId id="1202" r:id="rId12"/>
    <p:sldId id="1203" r:id="rId13"/>
    <p:sldId id="1207" r:id="rId14"/>
    <p:sldId id="1208" r:id="rId15"/>
    <p:sldId id="1209" r:id="rId16"/>
    <p:sldId id="269" r:id="rId17"/>
    <p:sldId id="1210" r:id="rId18"/>
    <p:sldId id="270" r:id="rId19"/>
    <p:sldId id="1211" r:id="rId20"/>
    <p:sldId id="274" r:id="rId21"/>
    <p:sldId id="271" r:id="rId22"/>
    <p:sldId id="1214" r:id="rId23"/>
    <p:sldId id="275" r:id="rId24"/>
    <p:sldId id="272" r:id="rId25"/>
    <p:sldId id="1213" r:id="rId26"/>
    <p:sldId id="1085" r:id="rId27"/>
    <p:sldId id="273" r:id="rId28"/>
    <p:sldId id="277" r:id="rId29"/>
    <p:sldId id="1219" r:id="rId30"/>
    <p:sldId id="278" r:id="rId31"/>
    <p:sldId id="279" r:id="rId32"/>
    <p:sldId id="280" r:id="rId33"/>
    <p:sldId id="2263" r:id="rId3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40">
          <p15:clr>
            <a:srgbClr val="A4A3A4"/>
          </p15:clr>
        </p15:guide>
        <p15:guide id="2" orient="horz" pos="509">
          <p15:clr>
            <a:srgbClr val="A4A3A4"/>
          </p15:clr>
        </p15:guide>
        <p15:guide id="3" orient="horz" pos="4004">
          <p15:clr>
            <a:srgbClr val="A4A3A4"/>
          </p15:clr>
        </p15:guide>
        <p15:guide id="4" pos="416">
          <p15:clr>
            <a:srgbClr val="A4A3A4"/>
          </p15:clr>
        </p15:guide>
        <p15:guide id="5" pos="7242">
          <p15:clr>
            <a:srgbClr val="A4A3A4"/>
          </p15:clr>
        </p15:guide>
        <p15:guide id="6" pos="383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404040"/>
    <a:srgbClr val="FFFFFF"/>
    <a:srgbClr val="FCF9F4"/>
    <a:srgbClr val="627B85"/>
    <a:srgbClr val="730603"/>
    <a:srgbClr val="EE4536"/>
    <a:srgbClr val="F18623"/>
    <a:srgbClr val="B6DA2B"/>
    <a:srgbClr val="5A9A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14" autoAdjust="0"/>
    <p:restoredTop sz="85887" autoAdjust="0"/>
  </p:normalViewPr>
  <p:slideViewPr>
    <p:cSldViewPr snapToGrid="0" showGuides="1">
      <p:cViewPr varScale="1">
        <p:scale>
          <a:sx n="62" d="100"/>
          <a:sy n="62" d="100"/>
        </p:scale>
        <p:origin x="1014" y="66"/>
      </p:cViewPr>
      <p:guideLst>
        <p:guide orient="horz" pos="2140"/>
        <p:guide orient="horz" pos="509"/>
        <p:guide orient="horz" pos="4004"/>
        <p:guide pos="416"/>
        <p:guide pos="7242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5" d="100"/>
        <a:sy n="12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2021/9/7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631921-B74A-48ED-9222-A766AC3C83A5}" type="datetimeFigureOut">
              <a:rPr lang="zh-CN" altLang="en-US" smtClean="0"/>
              <a:t>2021/9/7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F358D1-25CA-490B-900C-BEAF66E1826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95235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/>
            <a:endParaRPr lang="zh-CN" altLang="en-US" dirty="0"/>
          </a:p>
        </p:txBody>
      </p:sp>
      <p:sp>
        <p:nvSpPr>
          <p:cNvPr id="95236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>
              <a:buFont typeface="Arial" panose="020B0604020202020204" pitchFamily="34" charset="0"/>
            </a:pPr>
            <a:fld id="{9A0DB2DC-4C9A-4742-B13C-FB6460FD3503}" type="slidenum">
              <a:rPr lang="zh-CN" altLang="en-US" sz="1200" dirty="0"/>
              <a:t>15</a:t>
            </a:fld>
            <a:endParaRPr lang="zh-CN" altLang="en-US" sz="1200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96259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/>
            <a:endParaRPr lang="zh-CN" altLang="en-US" dirty="0"/>
          </a:p>
        </p:txBody>
      </p:sp>
      <p:sp>
        <p:nvSpPr>
          <p:cNvPr id="96260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>
              <a:buFont typeface="Arial" panose="020B0604020202020204" pitchFamily="34" charset="0"/>
            </a:pPr>
            <a:fld id="{9A0DB2DC-4C9A-4742-B13C-FB6460FD3503}" type="slidenum">
              <a:rPr lang="zh-CN" altLang="en-US" sz="1200" dirty="0"/>
              <a:t>17</a:t>
            </a:fld>
            <a:endParaRPr lang="zh-CN" altLang="en-US" sz="1200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96259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/>
            <a:endParaRPr lang="zh-CN" altLang="en-US" dirty="0"/>
          </a:p>
        </p:txBody>
      </p:sp>
      <p:sp>
        <p:nvSpPr>
          <p:cNvPr id="96260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>
              <a:buFont typeface="Arial" panose="020B0604020202020204" pitchFamily="34" charset="0"/>
            </a:pPr>
            <a:fld id="{9A0DB2DC-4C9A-4742-B13C-FB6460FD3503}" type="slidenum">
              <a:rPr lang="zh-CN" altLang="en-US" sz="1200" dirty="0"/>
              <a:t>19</a:t>
            </a:fld>
            <a:endParaRPr lang="zh-CN" altLang="en-US" sz="1200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97283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/>
            <a:endParaRPr lang="zh-CN" altLang="en-US" dirty="0"/>
          </a:p>
        </p:txBody>
      </p:sp>
      <p:sp>
        <p:nvSpPr>
          <p:cNvPr id="97284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>
              <a:buFont typeface="Arial" panose="020B0604020202020204" pitchFamily="34" charset="0"/>
            </a:pPr>
            <a:fld id="{9A0DB2DC-4C9A-4742-B13C-FB6460FD3503}" type="slidenum">
              <a:rPr lang="zh-CN" altLang="en-US" sz="1200" dirty="0"/>
              <a:t>20</a:t>
            </a:fld>
            <a:endParaRPr lang="zh-CN" altLang="en-US" sz="1200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97283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/>
            <a:endParaRPr lang="zh-CN" altLang="en-US" dirty="0"/>
          </a:p>
        </p:txBody>
      </p:sp>
      <p:sp>
        <p:nvSpPr>
          <p:cNvPr id="97284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>
              <a:buFont typeface="Arial" panose="020B0604020202020204" pitchFamily="34" charset="0"/>
            </a:pPr>
            <a:fld id="{9A0DB2DC-4C9A-4742-B13C-FB6460FD3503}" type="slidenum">
              <a:rPr lang="zh-CN" altLang="en-US" sz="1200" dirty="0"/>
              <a:t>22</a:t>
            </a:fld>
            <a:endParaRPr lang="zh-CN" altLang="en-US" sz="1200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98307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/>
            <a:endParaRPr lang="zh-CN" altLang="en-US" dirty="0"/>
          </a:p>
        </p:txBody>
      </p:sp>
      <p:sp>
        <p:nvSpPr>
          <p:cNvPr id="98308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>
              <a:buFont typeface="Arial" panose="020B0604020202020204" pitchFamily="34" charset="0"/>
            </a:pPr>
            <a:fld id="{9A0DB2DC-4C9A-4742-B13C-FB6460FD3503}" type="slidenum">
              <a:rPr lang="zh-CN" altLang="en-US" sz="1200" dirty="0"/>
              <a:t>23</a:t>
            </a:fld>
            <a:endParaRPr lang="zh-CN" altLang="en-US" sz="1200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F358D1-25CA-490B-900C-BEAF66E18263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99331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/>
            <a:endParaRPr lang="zh-CN" altLang="en-US" dirty="0"/>
          </a:p>
        </p:txBody>
      </p:sp>
      <p:sp>
        <p:nvSpPr>
          <p:cNvPr id="99332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>
              <a:buFont typeface="Arial" panose="020B0604020202020204" pitchFamily="34" charset="0"/>
            </a:pPr>
            <a:fld id="{9A0DB2DC-4C9A-4742-B13C-FB6460FD3503}" type="slidenum">
              <a:rPr lang="zh-CN" altLang="en-US" sz="1200" dirty="0"/>
              <a:t>26</a:t>
            </a:fld>
            <a:endParaRPr lang="zh-CN" altLang="en-US" sz="1200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99331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/>
            <a:endParaRPr lang="zh-CN" altLang="en-US" dirty="0"/>
          </a:p>
        </p:txBody>
      </p:sp>
      <p:sp>
        <p:nvSpPr>
          <p:cNvPr id="99332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>
              <a:buFont typeface="Arial" panose="020B0604020202020204" pitchFamily="34" charset="0"/>
            </a:pPr>
            <a:fld id="{9A0DB2DC-4C9A-4742-B13C-FB6460FD3503}" type="slidenum">
              <a:rPr lang="zh-CN" altLang="en-US" sz="1200" dirty="0"/>
              <a:t>27</a:t>
            </a:fld>
            <a:endParaRPr lang="zh-CN" altLang="en-US" sz="1200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99331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/>
            <a:endParaRPr lang="zh-CN" altLang="en-US" dirty="0"/>
          </a:p>
        </p:txBody>
      </p:sp>
      <p:sp>
        <p:nvSpPr>
          <p:cNvPr id="99332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>
              <a:buFont typeface="Arial" panose="020B0604020202020204" pitchFamily="34" charset="0"/>
            </a:pPr>
            <a:fld id="{9A0DB2DC-4C9A-4742-B13C-FB6460FD3503}" type="slidenum">
              <a:rPr lang="zh-CN" altLang="en-US" sz="1200" dirty="0"/>
              <a:t>29</a:t>
            </a:fld>
            <a:endParaRPr lang="zh-CN" altLang="en-US" sz="1200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99331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/>
            <a:endParaRPr lang="zh-CN" altLang="en-US" dirty="0"/>
          </a:p>
        </p:txBody>
      </p:sp>
      <p:sp>
        <p:nvSpPr>
          <p:cNvPr id="99332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>
              <a:buFont typeface="Arial" panose="020B0604020202020204" pitchFamily="34" charset="0"/>
            </a:pPr>
            <a:fld id="{9A0DB2DC-4C9A-4742-B13C-FB6460FD3503}" type="slidenum">
              <a:rPr lang="zh-CN" altLang="en-US" sz="1200" dirty="0"/>
              <a:t>30</a:t>
            </a:fld>
            <a:endParaRPr lang="zh-CN" altLang="en-US" sz="1200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99331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/>
            <a:endParaRPr lang="zh-CN" altLang="en-US" dirty="0"/>
          </a:p>
        </p:txBody>
      </p:sp>
      <p:sp>
        <p:nvSpPr>
          <p:cNvPr id="99332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>
              <a:buFont typeface="Arial" panose="020B0604020202020204" pitchFamily="34" charset="0"/>
            </a:pPr>
            <a:fld id="{9A0DB2DC-4C9A-4742-B13C-FB6460FD3503}" type="slidenum">
              <a:rPr lang="zh-CN" altLang="en-US" sz="1200" dirty="0"/>
              <a:t>31</a:t>
            </a:fld>
            <a:endParaRPr lang="zh-CN" altLang="en-US" sz="1200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F358D1-25CA-490B-900C-BEAF66E18263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F358D1-25CA-490B-900C-BEAF66E18263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3" Type="http://schemas.openxmlformats.org/officeDocument/2006/relationships/tags" Target="../tags/tag30.xml"/><Relationship Id="rId7" Type="http://schemas.openxmlformats.org/officeDocument/2006/relationships/tags" Target="../tags/tag34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9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39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4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" Type="http://schemas.openxmlformats.org/officeDocument/2006/relationships/tags" Target="../tags/tag46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53.xml"/><Relationship Id="rId4" Type="http://schemas.openxmlformats.org/officeDocument/2006/relationships/tags" Target="../tags/tag5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57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62.xml"/><Relationship Id="rId4" Type="http://schemas.openxmlformats.org/officeDocument/2006/relationships/tags" Target="../tags/tag6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7"/>
          <p:cNvSpPr/>
          <p:nvPr userDrawn="1"/>
        </p:nvSpPr>
        <p:spPr bwMode="auto">
          <a:xfrm>
            <a:off x="353456" y="210869"/>
            <a:ext cx="277256" cy="443337"/>
          </a:xfrm>
          <a:custGeom>
            <a:avLst/>
            <a:gdLst>
              <a:gd name="T0" fmla="*/ 4 w 399"/>
              <a:gd name="T1" fmla="*/ 92 h 608"/>
              <a:gd name="T2" fmla="*/ 96 w 399"/>
              <a:gd name="T3" fmla="*/ 0 h 608"/>
              <a:gd name="T4" fmla="*/ 399 w 399"/>
              <a:gd name="T5" fmla="*/ 304 h 608"/>
              <a:gd name="T6" fmla="*/ 96 w 399"/>
              <a:gd name="T7" fmla="*/ 608 h 608"/>
              <a:gd name="T8" fmla="*/ 0 w 399"/>
              <a:gd name="T9" fmla="*/ 512 h 608"/>
              <a:gd name="T10" fmla="*/ 212 w 399"/>
              <a:gd name="T11" fmla="*/ 300 h 608"/>
              <a:gd name="T12" fmla="*/ 4 w 399"/>
              <a:gd name="T13" fmla="*/ 92 h 6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99" h="608">
                <a:moveTo>
                  <a:pt x="4" y="92"/>
                </a:moveTo>
                <a:lnTo>
                  <a:pt x="96" y="0"/>
                </a:lnTo>
                <a:lnTo>
                  <a:pt x="399" y="304"/>
                </a:lnTo>
                <a:lnTo>
                  <a:pt x="96" y="608"/>
                </a:lnTo>
                <a:lnTo>
                  <a:pt x="0" y="512"/>
                </a:lnTo>
                <a:lnTo>
                  <a:pt x="212" y="300"/>
                </a:lnTo>
                <a:lnTo>
                  <a:pt x="4" y="92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2400" dirty="0">
              <a:solidFill>
                <a:srgbClr val="3FB79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Freeform 17"/>
          <p:cNvSpPr/>
          <p:nvPr userDrawn="1"/>
        </p:nvSpPr>
        <p:spPr bwMode="auto">
          <a:xfrm>
            <a:off x="630712" y="210869"/>
            <a:ext cx="277256" cy="443337"/>
          </a:xfrm>
          <a:custGeom>
            <a:avLst/>
            <a:gdLst>
              <a:gd name="T0" fmla="*/ 4 w 399"/>
              <a:gd name="T1" fmla="*/ 92 h 608"/>
              <a:gd name="T2" fmla="*/ 96 w 399"/>
              <a:gd name="T3" fmla="*/ 0 h 608"/>
              <a:gd name="T4" fmla="*/ 399 w 399"/>
              <a:gd name="T5" fmla="*/ 304 h 608"/>
              <a:gd name="T6" fmla="*/ 96 w 399"/>
              <a:gd name="T7" fmla="*/ 608 h 608"/>
              <a:gd name="T8" fmla="*/ 0 w 399"/>
              <a:gd name="T9" fmla="*/ 512 h 608"/>
              <a:gd name="T10" fmla="*/ 212 w 399"/>
              <a:gd name="T11" fmla="*/ 300 h 608"/>
              <a:gd name="T12" fmla="*/ 4 w 399"/>
              <a:gd name="T13" fmla="*/ 92 h 6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99" h="608">
                <a:moveTo>
                  <a:pt x="4" y="92"/>
                </a:moveTo>
                <a:lnTo>
                  <a:pt x="96" y="0"/>
                </a:lnTo>
                <a:lnTo>
                  <a:pt x="399" y="304"/>
                </a:lnTo>
                <a:lnTo>
                  <a:pt x="96" y="608"/>
                </a:lnTo>
                <a:lnTo>
                  <a:pt x="0" y="512"/>
                </a:lnTo>
                <a:lnTo>
                  <a:pt x="212" y="300"/>
                </a:lnTo>
                <a:lnTo>
                  <a:pt x="4" y="92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2400" dirty="0">
              <a:solidFill>
                <a:srgbClr val="3FB79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Freeform 17"/>
          <p:cNvSpPr/>
          <p:nvPr userDrawn="1"/>
        </p:nvSpPr>
        <p:spPr bwMode="auto">
          <a:xfrm>
            <a:off x="76200" y="210869"/>
            <a:ext cx="277256" cy="443337"/>
          </a:xfrm>
          <a:custGeom>
            <a:avLst/>
            <a:gdLst>
              <a:gd name="T0" fmla="*/ 4 w 399"/>
              <a:gd name="T1" fmla="*/ 92 h 608"/>
              <a:gd name="T2" fmla="*/ 96 w 399"/>
              <a:gd name="T3" fmla="*/ 0 h 608"/>
              <a:gd name="T4" fmla="*/ 399 w 399"/>
              <a:gd name="T5" fmla="*/ 304 h 608"/>
              <a:gd name="T6" fmla="*/ 96 w 399"/>
              <a:gd name="T7" fmla="*/ 608 h 608"/>
              <a:gd name="T8" fmla="*/ 0 w 399"/>
              <a:gd name="T9" fmla="*/ 512 h 608"/>
              <a:gd name="T10" fmla="*/ 212 w 399"/>
              <a:gd name="T11" fmla="*/ 300 h 608"/>
              <a:gd name="T12" fmla="*/ 4 w 399"/>
              <a:gd name="T13" fmla="*/ 92 h 6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99" h="608">
                <a:moveTo>
                  <a:pt x="4" y="92"/>
                </a:moveTo>
                <a:lnTo>
                  <a:pt x="96" y="0"/>
                </a:lnTo>
                <a:lnTo>
                  <a:pt x="399" y="304"/>
                </a:lnTo>
                <a:lnTo>
                  <a:pt x="96" y="608"/>
                </a:lnTo>
                <a:lnTo>
                  <a:pt x="0" y="512"/>
                </a:lnTo>
                <a:lnTo>
                  <a:pt x="212" y="300"/>
                </a:lnTo>
                <a:lnTo>
                  <a:pt x="4" y="92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2400" dirty="0">
              <a:solidFill>
                <a:srgbClr val="3FB79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1503" y="0"/>
            <a:ext cx="1150497" cy="815340"/>
          </a:xfrm>
          <a:prstGeom prst="rect">
            <a:avLst/>
          </a:prstGeom>
        </p:spPr>
      </p:pic>
    </p:spTree>
  </p:cSld>
  <p:clrMapOvr>
    <a:masterClrMapping/>
  </p:clrMapOvr>
  <p:transition spd="slow">
    <p:push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1" i="0" u="none" strike="noStrike" kern="1200" cap="none" spc="20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2021/9/7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2021/9/7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2021/9/7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 defTabSz="914400" eaLnBrk="1" fontAlgn="auto" latinLnBrk="0" hangingPunct="1">
              <a:buFont typeface="Arial" panose="020B0604020202020204" pitchFamily="34" charset="0"/>
              <a:buNone/>
              <a:tabLst>
                <a:tab pos="1609725" algn="l"/>
                <a:tab pos="1609725" algn="l"/>
                <a:tab pos="1609725" algn="l"/>
                <a:tab pos="1609725" algn="l"/>
              </a:tabLst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eaLnBrk="1" fontAlgn="auto" latinLnBrk="0" hangingPunct="1">
              <a:buFont typeface="Arial" panose="020B0604020202020204" pitchFamily="34" charset="0"/>
              <a:buChar char="●"/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eaLnBrk="1" fontAlgn="auto" latinLnBrk="0" hangingPunct="1"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eaLnBrk="1" fontAlgn="auto" latinLnBrk="0" hangingPunct="1"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2021/9/7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8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 eaLnBrk="1" fontAlgn="auto" latinLnBrk="0" hangingPunct="1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685800" indent="-228600" defTabSz="914400" eaLnBrk="1" fontAlgn="auto" latinLnBrk="0" hangingPunct="1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2pPr>
            <a:lvl3pPr marL="1143000" indent="-228600" eaLnBrk="1" fontAlgn="auto" latinLnBrk="0" hangingPunct="1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3pPr>
            <a:lvl4pPr marL="1600200" indent="-228600" eaLnBrk="1" fontAlgn="auto" latinLnBrk="0" hangingPunct="1">
              <a:lnSpc>
                <a:spcPct val="120000"/>
              </a:lnSpc>
              <a:spcAft>
                <a:spcPts val="300"/>
              </a:spcAft>
              <a:buFont typeface="Wingdings" panose="05000000000000000000" charset="0"/>
              <a:buChar char="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4pPr>
            <a:lvl5pPr marL="2057400" indent="-228600" eaLnBrk="1" fontAlgn="auto" latinLnBrk="0" hangingPunct="1">
              <a:lnSpc>
                <a:spcPct val="120000"/>
              </a:lnSpc>
              <a:spcAft>
                <a:spcPts val="300"/>
              </a:spcAft>
              <a:buFont typeface="Arial" panose="020B0604020202020204" pitchFamily="34" charset="0"/>
              <a:buChar char="•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2021/9/7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2021/9/7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>
            <a:lvl1pPr marL="228600" indent="-228600" eaLnBrk="1" fontAlgn="auto" latinLnBrk="0" hangingPunct="1">
              <a:lnSpc>
                <a:spcPct val="130000"/>
              </a:lnSpc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685800" indent="-228600" defTabSz="9144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2pPr>
            <a:lvl3pPr marL="1143000" indent="-2286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3pPr>
            <a:lvl4pPr marL="1600200" indent="-228600" eaLnBrk="1" fontAlgn="auto" latinLnBrk="0" hangingPunct="1">
              <a:lnSpc>
                <a:spcPct val="120000"/>
              </a:lnSpc>
              <a:buFont typeface="Wingdings" panose="05000000000000000000" charset="0"/>
              <a:buChar char="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4pPr>
            <a:lvl5pPr marL="2057400" indent="-2286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•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2021/9/7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60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7"/>
          <p:cNvSpPr/>
          <p:nvPr userDrawn="1"/>
        </p:nvSpPr>
        <p:spPr bwMode="auto">
          <a:xfrm>
            <a:off x="353456" y="210869"/>
            <a:ext cx="277256" cy="443337"/>
          </a:xfrm>
          <a:custGeom>
            <a:avLst/>
            <a:gdLst>
              <a:gd name="T0" fmla="*/ 4 w 399"/>
              <a:gd name="T1" fmla="*/ 92 h 608"/>
              <a:gd name="T2" fmla="*/ 96 w 399"/>
              <a:gd name="T3" fmla="*/ 0 h 608"/>
              <a:gd name="T4" fmla="*/ 399 w 399"/>
              <a:gd name="T5" fmla="*/ 304 h 608"/>
              <a:gd name="T6" fmla="*/ 96 w 399"/>
              <a:gd name="T7" fmla="*/ 608 h 608"/>
              <a:gd name="T8" fmla="*/ 0 w 399"/>
              <a:gd name="T9" fmla="*/ 512 h 608"/>
              <a:gd name="T10" fmla="*/ 212 w 399"/>
              <a:gd name="T11" fmla="*/ 300 h 608"/>
              <a:gd name="T12" fmla="*/ 4 w 399"/>
              <a:gd name="T13" fmla="*/ 92 h 6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99" h="608">
                <a:moveTo>
                  <a:pt x="4" y="92"/>
                </a:moveTo>
                <a:lnTo>
                  <a:pt x="96" y="0"/>
                </a:lnTo>
                <a:lnTo>
                  <a:pt x="399" y="304"/>
                </a:lnTo>
                <a:lnTo>
                  <a:pt x="96" y="608"/>
                </a:lnTo>
                <a:lnTo>
                  <a:pt x="0" y="512"/>
                </a:lnTo>
                <a:lnTo>
                  <a:pt x="212" y="300"/>
                </a:lnTo>
                <a:lnTo>
                  <a:pt x="4" y="92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2400" dirty="0">
              <a:solidFill>
                <a:srgbClr val="3FB79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Freeform 17"/>
          <p:cNvSpPr/>
          <p:nvPr userDrawn="1"/>
        </p:nvSpPr>
        <p:spPr bwMode="auto">
          <a:xfrm>
            <a:off x="630712" y="210869"/>
            <a:ext cx="277256" cy="443337"/>
          </a:xfrm>
          <a:custGeom>
            <a:avLst/>
            <a:gdLst>
              <a:gd name="T0" fmla="*/ 4 w 399"/>
              <a:gd name="T1" fmla="*/ 92 h 608"/>
              <a:gd name="T2" fmla="*/ 96 w 399"/>
              <a:gd name="T3" fmla="*/ 0 h 608"/>
              <a:gd name="T4" fmla="*/ 399 w 399"/>
              <a:gd name="T5" fmla="*/ 304 h 608"/>
              <a:gd name="T6" fmla="*/ 96 w 399"/>
              <a:gd name="T7" fmla="*/ 608 h 608"/>
              <a:gd name="T8" fmla="*/ 0 w 399"/>
              <a:gd name="T9" fmla="*/ 512 h 608"/>
              <a:gd name="T10" fmla="*/ 212 w 399"/>
              <a:gd name="T11" fmla="*/ 300 h 608"/>
              <a:gd name="T12" fmla="*/ 4 w 399"/>
              <a:gd name="T13" fmla="*/ 92 h 6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99" h="608">
                <a:moveTo>
                  <a:pt x="4" y="92"/>
                </a:moveTo>
                <a:lnTo>
                  <a:pt x="96" y="0"/>
                </a:lnTo>
                <a:lnTo>
                  <a:pt x="399" y="304"/>
                </a:lnTo>
                <a:lnTo>
                  <a:pt x="96" y="608"/>
                </a:lnTo>
                <a:lnTo>
                  <a:pt x="0" y="512"/>
                </a:lnTo>
                <a:lnTo>
                  <a:pt x="212" y="300"/>
                </a:lnTo>
                <a:lnTo>
                  <a:pt x="4" y="92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2400" dirty="0">
              <a:solidFill>
                <a:srgbClr val="3FB79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Freeform 17"/>
          <p:cNvSpPr/>
          <p:nvPr userDrawn="1"/>
        </p:nvSpPr>
        <p:spPr bwMode="auto">
          <a:xfrm>
            <a:off x="76200" y="210869"/>
            <a:ext cx="277256" cy="443337"/>
          </a:xfrm>
          <a:custGeom>
            <a:avLst/>
            <a:gdLst>
              <a:gd name="T0" fmla="*/ 4 w 399"/>
              <a:gd name="T1" fmla="*/ 92 h 608"/>
              <a:gd name="T2" fmla="*/ 96 w 399"/>
              <a:gd name="T3" fmla="*/ 0 h 608"/>
              <a:gd name="T4" fmla="*/ 399 w 399"/>
              <a:gd name="T5" fmla="*/ 304 h 608"/>
              <a:gd name="T6" fmla="*/ 96 w 399"/>
              <a:gd name="T7" fmla="*/ 608 h 608"/>
              <a:gd name="T8" fmla="*/ 0 w 399"/>
              <a:gd name="T9" fmla="*/ 512 h 608"/>
              <a:gd name="T10" fmla="*/ 212 w 399"/>
              <a:gd name="T11" fmla="*/ 300 h 608"/>
              <a:gd name="T12" fmla="*/ 4 w 399"/>
              <a:gd name="T13" fmla="*/ 92 h 6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99" h="608">
                <a:moveTo>
                  <a:pt x="4" y="92"/>
                </a:moveTo>
                <a:lnTo>
                  <a:pt x="96" y="0"/>
                </a:lnTo>
                <a:lnTo>
                  <a:pt x="399" y="304"/>
                </a:lnTo>
                <a:lnTo>
                  <a:pt x="96" y="608"/>
                </a:lnTo>
                <a:lnTo>
                  <a:pt x="0" y="512"/>
                </a:lnTo>
                <a:lnTo>
                  <a:pt x="212" y="300"/>
                </a:lnTo>
                <a:lnTo>
                  <a:pt x="4" y="92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2400" dirty="0">
              <a:solidFill>
                <a:srgbClr val="3FB79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1503" y="0"/>
            <a:ext cx="1150497" cy="815340"/>
          </a:xfrm>
          <a:prstGeom prst="rect">
            <a:avLst/>
          </a:prstGeom>
        </p:spPr>
      </p:pic>
      <p:grpSp>
        <p:nvGrpSpPr>
          <p:cNvPr id="11" name="组合 10"/>
          <p:cNvGrpSpPr/>
          <p:nvPr userDrawn="1"/>
        </p:nvGrpSpPr>
        <p:grpSpPr>
          <a:xfrm>
            <a:off x="8422797" y="247871"/>
            <a:ext cx="2812612" cy="369332"/>
            <a:chOff x="9276237" y="6395484"/>
            <a:chExt cx="2812612" cy="369332"/>
          </a:xfrm>
        </p:grpSpPr>
        <p:sp>
          <p:nvSpPr>
            <p:cNvPr id="15" name="矩形 14"/>
            <p:cNvSpPr/>
            <p:nvPr userDrawn="1"/>
          </p:nvSpPr>
          <p:spPr>
            <a:xfrm>
              <a:off x="9343491" y="6395484"/>
              <a:ext cx="272382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8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思想道德修养与法律基础</a:t>
              </a:r>
            </a:p>
          </p:txBody>
        </p:sp>
        <p:sp>
          <p:nvSpPr>
            <p:cNvPr id="16" name="矩形 15"/>
            <p:cNvSpPr/>
            <p:nvPr userDrawn="1"/>
          </p:nvSpPr>
          <p:spPr>
            <a:xfrm>
              <a:off x="9276237" y="6423154"/>
              <a:ext cx="45719" cy="313992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  <p:sp>
          <p:nvSpPr>
            <p:cNvPr id="17" name="矩形 16"/>
            <p:cNvSpPr/>
            <p:nvPr userDrawn="1"/>
          </p:nvSpPr>
          <p:spPr>
            <a:xfrm>
              <a:off x="12043130" y="6423154"/>
              <a:ext cx="45719" cy="313992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</p:grpSp>
    </p:spTree>
  </p:cSld>
  <p:clrMapOvr>
    <a:masterClrMapping/>
  </p:clrMapOvr>
  <p:transition spd="slow">
    <p:push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18551-1D4C-4D82-BA6D-CF5EDF50C7BA}" type="datetimeFigureOut">
              <a:rPr lang="zh-CN" altLang="en-US" smtClean="0"/>
              <a:t>2021/9/7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C43F72-0C3C-4678-857F-E5FCB8D738E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2" name="图片 71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401620" y="153584"/>
            <a:ext cx="2093003" cy="1374102"/>
          </a:xfrm>
          <a:prstGeom prst="rect">
            <a:avLst/>
          </a:prstGeom>
        </p:spPr>
      </p:pic>
      <p:pic>
        <p:nvPicPr>
          <p:cNvPr id="73" name="图片 72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191" t="35074" r="44754" b="49668"/>
          <a:stretch>
            <a:fillRect/>
          </a:stretch>
        </p:blipFill>
        <p:spPr>
          <a:xfrm rot="20569044" flipH="1">
            <a:off x="9684385" y="1729105"/>
            <a:ext cx="1478280" cy="774700"/>
          </a:xfrm>
          <a:prstGeom prst="rect">
            <a:avLst/>
          </a:prstGeom>
        </p:spPr>
      </p:pic>
      <p:pic>
        <p:nvPicPr>
          <p:cNvPr id="6" name="图片 5" descr="059c4f682f1c2903a5f7eb732374c18副本"/>
          <p:cNvPicPr>
            <a:picLocks noChangeAspect="1"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9967595" y="0"/>
            <a:ext cx="2049145" cy="195135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2CC8A2F-6E6F-4516-B86B-A9F7965E0BE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辽宁金融职业学院</a:t>
            </a:r>
          </a:p>
        </p:txBody>
      </p:sp>
    </p:spTree>
    <p:extLst>
      <p:ext uri="{BB962C8B-B14F-4D97-AF65-F5344CB8AC3E}">
        <p14:creationId xmlns:p14="http://schemas.microsoft.com/office/powerpoint/2010/main" val="529304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vortex dir="r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 b="1" i="0" spc="30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 eaLnBrk="1" fontAlgn="auto" latinLnBrk="0" hangingPunct="1">
              <a:lnSpc>
                <a:spcPct val="110000"/>
              </a:lnSpc>
              <a:buNone/>
              <a:defRPr sz="2400" u="none" strike="noStrike" kern="1200" cap="none" spc="20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2021/9/7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kumimoji="0" lang="zh-CN" altLang="en-US" sz="18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  <a:lvl6pPr marL="2286000" indent="0">
              <a:buNone/>
              <a:defRPr/>
            </a:lvl6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2021/9/7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 b="1" i="0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Tx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 eaLnBrk="1" fontAlgn="auto" latinLnBrk="0" hangingPunct="1">
              <a:lnSpc>
                <a:spcPct val="130000"/>
              </a:lnSpc>
              <a:buNone/>
              <a:defRPr kumimoji="0" lang="zh-CN" altLang="en-US" sz="1800" b="0" i="0" u="none" strike="noStrike" kern="1200" cap="none" spc="150" normalizeH="0" baseline="0" noProof="1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2021/9/7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>
            <a:lvl1pPr marL="228600" indent="-228600" eaLnBrk="1" fontAlgn="auto" latinLnBrk="0" hangingPunct="1">
              <a:lnSpc>
                <a:spcPct val="130000"/>
              </a:lnSpc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685800" indent="-228600" defTabSz="9144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eaLnBrk="1" fontAlgn="auto" latinLnBrk="0" hangingPunct="1">
              <a:lnSpc>
                <a:spcPct val="120000"/>
              </a:lnSpc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eaLnBrk="1" fontAlgn="auto" latinLnBrk="0" hangingPunct="1">
              <a:lnSpc>
                <a:spcPct val="120000"/>
              </a:lnSpc>
              <a:defRPr sz="1400"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2021/9/7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tags" Target="../tags/tag1.xml"/><Relationship Id="rId18" Type="http://schemas.openxmlformats.org/officeDocument/2006/relationships/tags" Target="../tags/tag6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7.xml"/><Relationship Id="rId16" Type="http://schemas.openxmlformats.org/officeDocument/2006/relationships/tags" Target="../tags/tag4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15.xml"/><Relationship Id="rId19" Type="http://schemas.openxmlformats.org/officeDocument/2006/relationships/image" Target="../media/image6.jpeg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2" r="5562"/>
          <a:stretch>
            <a:fillRect/>
          </a:stretch>
        </p:blipFill>
        <p:spPr>
          <a:xfrm>
            <a:off x="0" y="0"/>
            <a:ext cx="12192000" cy="6865695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0" y="1213267"/>
            <a:ext cx="12192000" cy="565242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86000">
                <a:schemeClr val="bg1">
                  <a:alpha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65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2021/9/7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pic>
        <p:nvPicPr>
          <p:cNvPr id="7" name="图片 6" descr="a0aa17624486fc087cea1889e0789b2"/>
          <p:cNvPicPr>
            <a:picLocks noChangeAspect="1"/>
          </p:cNvPicPr>
          <p:nvPr userDrawn="1"/>
        </p:nvPicPr>
        <p:blipFill>
          <a:blip r:embed="rId19" cstate="print"/>
          <a:stretch>
            <a:fillRect/>
          </a:stretch>
        </p:blipFill>
        <p:spPr>
          <a:xfrm>
            <a:off x="10194290" y="27305"/>
            <a:ext cx="1785620" cy="1866900"/>
          </a:xfrm>
          <a:prstGeom prst="rect">
            <a:avLst/>
          </a:prstGeom>
        </p:spPr>
      </p:pic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65.xml"/><Relationship Id="rId7" Type="http://schemas.openxmlformats.org/officeDocument/2006/relationships/notesSlide" Target="../notesSlides/notesSlide1.xml"/><Relationship Id="rId2" Type="http://schemas.openxmlformats.org/officeDocument/2006/relationships/tags" Target="../tags/tag64.xml"/><Relationship Id="rId1" Type="http://schemas.openxmlformats.org/officeDocument/2006/relationships/tags" Target="../tags/tag63.xml"/><Relationship Id="rId6" Type="http://schemas.openxmlformats.org/officeDocument/2006/relationships/slideLayout" Target="../slideLayouts/slideLayout3.xml"/><Relationship Id="rId5" Type="http://schemas.openxmlformats.org/officeDocument/2006/relationships/tags" Target="../tags/tag67.xml"/><Relationship Id="rId4" Type="http://schemas.openxmlformats.org/officeDocument/2006/relationships/tags" Target="../tags/tag6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68.xml"/><Relationship Id="rId6" Type="http://schemas.microsoft.com/office/2007/relationships/hdphoto" Target="../media/hdphoto3.wdp"/><Relationship Id="rId5" Type="http://schemas.openxmlformats.org/officeDocument/2006/relationships/image" Target="../media/image8.png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69.xml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70.xml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71.xml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72.xml"/><Relationship Id="rId4" Type="http://schemas.openxmlformats.org/officeDocument/2006/relationships/image" Target="../media/image3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73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74.xml"/><Relationship Id="rId4" Type="http://schemas.openxmlformats.org/officeDocument/2006/relationships/image" Target="../media/image3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75.xml"/><Relationship Id="rId4" Type="http://schemas.openxmlformats.org/officeDocument/2006/relationships/image" Target="../media/image3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9.png"/><Relationship Id="rId4" Type="http://schemas.openxmlformats.org/officeDocument/2006/relationships/hyperlink" Target="&#35270;&#39057;/4-3-3%20&#37101;&#29626;&#65306;&#19977;&#20195;&#27835;&#27801;&#20154;39&#24180;&#23558;&#27801;&#28448;&#21464;&#32511;&#27954;.mp4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7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3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7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7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7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Relationship Id="rId5" Type="http://schemas.microsoft.com/office/2007/relationships/hdphoto" Target="../media/hdphoto5.wdp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7.jpeg"/><Relationship Id="rId4" Type="http://schemas.openxmlformats.org/officeDocument/2006/relationships/hyperlink" Target="https://baijiahao.baidu.com/s?id=1701132780484952267&amp;wfr=spider&amp;for=pc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9.png"/><Relationship Id="rId4" Type="http://schemas.openxmlformats.org/officeDocument/2006/relationships/hyperlink" Target="&#35270;&#39057;/4-3-2%20&#29579;&#31179;&#23159;&#65306;&#29992;&#29983;&#21629;&#35889;&#20889;&#25206;&#36139;&#20048;&#31456;.mp4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2476520" y="3063445"/>
            <a:ext cx="7649210" cy="2522855"/>
            <a:chOff x="2029138" y="3045826"/>
            <a:chExt cx="7649210" cy="2522855"/>
          </a:xfrm>
        </p:grpSpPr>
        <p:sp>
          <p:nvSpPr>
            <p:cNvPr id="5" name="矩形 4"/>
            <p:cNvSpPr/>
            <p:nvPr>
              <p:custDataLst>
                <p:tags r:id="rId4"/>
              </p:custDataLst>
            </p:nvPr>
          </p:nvSpPr>
          <p:spPr>
            <a:xfrm>
              <a:off x="2045013" y="3045826"/>
              <a:ext cx="7633335" cy="1539240"/>
            </a:xfrm>
            <a:prstGeom prst="rect">
              <a:avLst/>
            </a:prstGeom>
            <a:gradFill>
              <a:gsLst>
                <a:gs pos="1000">
                  <a:srgbClr val="FF0000">
                    <a:alpha val="58000"/>
                  </a:srgbClr>
                </a:gs>
                <a:gs pos="100000">
                  <a:srgbClr val="C00000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" name="矩形 3"/>
            <p:cNvSpPr/>
            <p:nvPr>
              <p:custDataLst>
                <p:tags r:id="rId5"/>
              </p:custDataLst>
            </p:nvPr>
          </p:nvSpPr>
          <p:spPr>
            <a:xfrm>
              <a:off x="2029138" y="3107421"/>
              <a:ext cx="7548880" cy="2461260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3200" b="1" dirty="0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+mn-ea"/>
                </a:rPr>
                <a:t>第四章   明确价值要求  践行价值准则</a:t>
              </a:r>
            </a:p>
            <a:p>
              <a:pPr algn="ctr">
                <a:lnSpc>
                  <a:spcPct val="150000"/>
                </a:lnSpc>
              </a:pPr>
              <a:r>
                <a:rPr lang="zh-CN" altLang="en-US" sz="28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华文中宋" panose="02010600040101010101" pitchFamily="2" charset="-122"/>
                  <a:ea typeface="华文中宋" panose="02010600040101010101" pitchFamily="2" charset="-122"/>
                </a:rPr>
                <a:t>第三节  积极践行社会主义核心价值观</a:t>
              </a:r>
            </a:p>
            <a:p>
              <a:pPr algn="ctr"/>
              <a:endParaRPr lang="zh-CN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  <a:p>
              <a:pPr algn="ctr"/>
              <a:endParaRPr lang="zh-CN" altLang="en-US" sz="3200" b="1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endParaRPr>
            </a:p>
          </p:txBody>
        </p:sp>
      </p:grpSp>
      <p:cxnSp>
        <p:nvCxnSpPr>
          <p:cNvPr id="7" name="直接连接符 6"/>
          <p:cNvCxnSpPr/>
          <p:nvPr>
            <p:custDataLst>
              <p:tags r:id="rId2"/>
            </p:custDataLst>
          </p:nvPr>
        </p:nvCxnSpPr>
        <p:spPr>
          <a:xfrm>
            <a:off x="1370965" y="3772125"/>
            <a:ext cx="1121212" cy="0"/>
          </a:xfrm>
          <a:prstGeom prst="line">
            <a:avLst/>
          </a:prstGeom>
          <a:ln w="38100">
            <a:solidFill>
              <a:srgbClr val="C0000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>
            <p:custDataLst>
              <p:tags r:id="rId3"/>
            </p:custDataLst>
          </p:nvPr>
        </p:nvCxnSpPr>
        <p:spPr>
          <a:xfrm flipH="1">
            <a:off x="10082836" y="3722268"/>
            <a:ext cx="827208" cy="0"/>
          </a:xfrm>
          <a:prstGeom prst="line">
            <a:avLst/>
          </a:prstGeom>
          <a:ln w="38100">
            <a:solidFill>
              <a:srgbClr val="C0000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12">
            <a:extLst>
              <a:ext uri="{FF2B5EF4-FFF2-40B4-BE49-F238E27FC236}">
                <a16:creationId xmlns:a16="http://schemas.microsoft.com/office/drawing/2014/main" id="{20E8822D-D61A-40B5-B9D5-2BA4B13620E0}"/>
              </a:ext>
            </a:extLst>
          </p:cNvPr>
          <p:cNvSpPr txBox="1"/>
          <p:nvPr/>
        </p:nvSpPr>
        <p:spPr>
          <a:xfrm>
            <a:off x="2881630" y="429895"/>
            <a:ext cx="6829425" cy="488315"/>
          </a:xfrm>
          <a:prstGeom prst="rect">
            <a:avLst/>
          </a:prstGeom>
          <a:noFill/>
        </p:spPr>
        <p:txBody>
          <a:bodyPr wrap="square" rtlCol="0">
            <a:prstTxWarp prst="textPlain">
              <a:avLst>
                <a:gd name="adj" fmla="val 49855"/>
              </a:avLst>
            </a:prstTxWarp>
            <a:spAutoFit/>
          </a:bodyPr>
          <a:lstStyle/>
          <a:p>
            <a:r>
              <a:rPr lang="zh-CN" altLang="en-US" sz="2400" dirty="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行楷" panose="02010800040101010101" charset="-122"/>
                <a:ea typeface="华文行楷" panose="02010800040101010101" charset="-122"/>
              </a:rPr>
              <a:t>全国高职高专院校思政课集体备课专委会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4AFCB00A-33AD-4F2E-99BC-5482BE43D058}"/>
              </a:ext>
            </a:extLst>
          </p:cNvPr>
          <p:cNvSpPr/>
          <p:nvPr/>
        </p:nvSpPr>
        <p:spPr>
          <a:xfrm>
            <a:off x="2307710" y="1387065"/>
            <a:ext cx="7816562" cy="1107996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altLang="zh-CN" sz="6600" b="1" dirty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行楷" panose="02010800040101010101" charset="-122"/>
                <a:ea typeface="华文行楷" panose="02010800040101010101" charset="-122"/>
              </a:rPr>
              <a:t>《</a:t>
            </a:r>
            <a:r>
              <a:rPr lang="zh-CN" altLang="en-US" sz="6600" b="1" dirty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行楷" panose="02010800040101010101" charset="-122"/>
                <a:ea typeface="华文行楷" panose="02010800040101010101" charset="-122"/>
              </a:rPr>
              <a:t>思想道德与法治</a:t>
            </a:r>
            <a:r>
              <a:rPr lang="en-US" altLang="zh-CN" sz="6600" b="1" dirty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行楷" panose="02010800040101010101" charset="-122"/>
                <a:ea typeface="华文行楷" panose="02010800040101010101" charset="-122"/>
              </a:rPr>
              <a:t>》</a:t>
            </a:r>
            <a:endParaRPr lang="zh-CN" altLang="en-US" sz="6600" b="1" dirty="0"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行楷" panose="02010800040101010101" charset="-122"/>
              <a:ea typeface="华文行楷" panose="02010800040101010101" charset="-122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cover dir="d"/>
      </p:transition>
    </mc:Choice>
    <mc:Fallback xmlns="">
      <p:transition spd="slow">
        <p:cover dir="d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组合 17"/>
          <p:cNvGrpSpPr/>
          <p:nvPr/>
        </p:nvGrpSpPr>
        <p:grpSpPr bwMode="auto">
          <a:xfrm>
            <a:off x="6290468" y="2558688"/>
            <a:ext cx="5570538" cy="3744912"/>
            <a:chOff x="283142" y="2745228"/>
            <a:chExt cx="5570538" cy="3743804"/>
          </a:xfrm>
        </p:grpSpPr>
        <p:sp>
          <p:nvSpPr>
            <p:cNvPr id="26" name="圆角矩形 4"/>
            <p:cNvSpPr/>
            <p:nvPr/>
          </p:nvSpPr>
          <p:spPr bwMode="auto">
            <a:xfrm>
              <a:off x="283142" y="2745228"/>
              <a:ext cx="5570538" cy="3743804"/>
            </a:xfrm>
            <a:prstGeom prst="roundRect">
              <a:avLst>
                <a:gd name="adj" fmla="val 7254"/>
              </a:avLst>
            </a:prstGeom>
            <a:solidFill>
              <a:srgbClr val="CC9900">
                <a:alpha val="26000"/>
              </a:srgbClr>
            </a:solidFill>
            <a:ln w="19050" cap="flat" cmpd="sng" algn="ctr">
              <a:solidFill>
                <a:srgbClr val="CC9900"/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rgbClr val="FFFFFF"/>
                </a:solidFill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27" name="矩形 25"/>
            <p:cNvSpPr>
              <a:spLocks noChangeArrowheads="1"/>
            </p:cNvSpPr>
            <p:nvPr/>
          </p:nvSpPr>
          <p:spPr bwMode="auto">
            <a:xfrm>
              <a:off x="354003" y="2803108"/>
              <a:ext cx="5428817" cy="36280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algn="just" eaLnBrk="1" hangingPunct="1">
                <a:lnSpc>
                  <a:spcPts val="4000"/>
                </a:lnSpc>
              </a:pPr>
              <a:r>
                <a:rPr lang="en-US" altLang="zh-CN" sz="2400" dirty="0">
                  <a:solidFill>
                    <a:srgbClr val="0D0D0D"/>
                  </a:solidFill>
                  <a:latin typeface="微软雅黑" panose="020B0503020204020204" pitchFamily="34" charset="-122"/>
                </a:rPr>
                <a:t>1</a:t>
              </a:r>
              <a:r>
                <a:rPr lang="zh-CN" altLang="en-US" sz="2400" dirty="0">
                  <a:solidFill>
                    <a:srgbClr val="0D0D0D"/>
                  </a:solidFill>
                  <a:latin typeface="微软雅黑" panose="020B0503020204020204" pitchFamily="34" charset="-122"/>
                </a:rPr>
                <a:t>、回顾现象发现，像人物</a:t>
              </a:r>
              <a:r>
                <a:rPr lang="en-US" altLang="zh-CN" sz="2400" dirty="0">
                  <a:solidFill>
                    <a:srgbClr val="0D0D0D"/>
                  </a:solidFill>
                  <a:latin typeface="微软雅黑" panose="020B0503020204020204" pitchFamily="34" charset="-122"/>
                </a:rPr>
                <a:t>A</a:t>
              </a:r>
              <a:r>
                <a:rPr lang="zh-CN" altLang="en-US" sz="2400" dirty="0">
                  <a:solidFill>
                    <a:srgbClr val="0D0D0D"/>
                  </a:solidFill>
                  <a:latin typeface="微软雅黑" panose="020B0503020204020204" pitchFamily="34" charset="-122"/>
                </a:rPr>
                <a:t>这样的年轻干部腐败案例近年来并不鲜见。这些青年人大多拥有高学历、高能力，年纪轻轻就是单位的业务骨干，颇受领导重视和同事认可。但正是因为没有抵住内心的贪欲，踏上了腐败这条“不归路”，毁掉了自己的大好前途和青春年华。</a:t>
              </a:r>
            </a:p>
          </p:txBody>
        </p:sp>
      </p:grpSp>
      <p:grpSp>
        <p:nvGrpSpPr>
          <p:cNvPr id="31" name="组合 1"/>
          <p:cNvGrpSpPr/>
          <p:nvPr/>
        </p:nvGrpSpPr>
        <p:grpSpPr bwMode="auto">
          <a:xfrm>
            <a:off x="484187" y="2559130"/>
            <a:ext cx="1627188" cy="2395538"/>
            <a:chOff x="8172680" y="2319795"/>
            <a:chExt cx="1626830" cy="2397459"/>
          </a:xfrm>
        </p:grpSpPr>
        <p:cxnSp>
          <p:nvCxnSpPr>
            <p:cNvPr id="32" name="直接连接符 4"/>
            <p:cNvCxnSpPr/>
            <p:nvPr/>
          </p:nvCxnSpPr>
          <p:spPr bwMode="auto">
            <a:xfrm flipV="1">
              <a:off x="8172680" y="2319795"/>
              <a:ext cx="0" cy="2397459"/>
            </a:xfrm>
            <a:prstGeom prst="line">
              <a:avLst/>
            </a:prstGeom>
            <a:noFill/>
            <a:ln w="12700">
              <a:solidFill>
                <a:srgbClr val="595959"/>
              </a:solidFill>
              <a:miter lim="800000"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3" name="íṧľïḋé"/>
            <p:cNvSpPr txBox="1"/>
            <p:nvPr/>
          </p:nvSpPr>
          <p:spPr>
            <a:xfrm>
              <a:off x="8172680" y="2388753"/>
              <a:ext cx="1626830" cy="465599"/>
            </a:xfrm>
            <a:prstGeom prst="rect">
              <a:avLst/>
            </a:prstGeom>
            <a:solidFill>
              <a:srgbClr val="B48900"/>
            </a:solidFill>
          </p:spPr>
          <p:txBody>
            <a:bodyPr wrap="none"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4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/>
                  <a:ea typeface="微软雅黑" panose="020B0503020204020204" pitchFamily="34" charset="-122"/>
                  <a:sym typeface="+mn-ea"/>
                </a:rPr>
                <a:t>讨论</a:t>
              </a:r>
            </a:p>
          </p:txBody>
        </p:sp>
      </p:grpSp>
      <p:sp>
        <p:nvSpPr>
          <p:cNvPr id="34" name="矩形 7"/>
          <p:cNvSpPr>
            <a:spLocks noChangeArrowheads="1"/>
          </p:cNvSpPr>
          <p:nvPr/>
        </p:nvSpPr>
        <p:spPr bwMode="auto">
          <a:xfrm>
            <a:off x="684212" y="3210005"/>
            <a:ext cx="57340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just">
              <a:lnSpc>
                <a:spcPct val="150000"/>
              </a:lnSpc>
              <a:buClr>
                <a:srgbClr val="967200"/>
              </a:buClr>
              <a:buFont typeface="Arial" panose="020B0604020202020204" pitchFamily="34" charset="0"/>
              <a:buChar char="•"/>
            </a:pPr>
            <a:r>
              <a:rPr lang="zh-CN" altLang="en-US" sz="2400" dirty="0">
                <a:solidFill>
                  <a:srgbClr val="191919"/>
                </a:solidFill>
                <a:latin typeface="微软雅黑" panose="020B0503020204020204" pitchFamily="34" charset="-122"/>
              </a:rPr>
              <a:t>对于人物</a:t>
            </a:r>
            <a:r>
              <a:rPr lang="en-US" altLang="zh-CN" sz="2400" dirty="0">
                <a:solidFill>
                  <a:srgbClr val="191919"/>
                </a:solidFill>
                <a:latin typeface="微软雅黑" panose="020B0503020204020204" pitchFamily="34" charset="-122"/>
              </a:rPr>
              <a:t>A</a:t>
            </a:r>
            <a:r>
              <a:rPr lang="zh-CN" altLang="en-US" sz="2400" dirty="0">
                <a:solidFill>
                  <a:srgbClr val="191919"/>
                </a:solidFill>
                <a:latin typeface="微软雅黑" panose="020B0503020204020204" pitchFamily="34" charset="-122"/>
              </a:rPr>
              <a:t>和人物</a:t>
            </a:r>
            <a:r>
              <a:rPr lang="en-US" altLang="zh-CN" sz="2400" dirty="0">
                <a:solidFill>
                  <a:srgbClr val="191919"/>
                </a:solidFill>
                <a:latin typeface="微软雅黑" panose="020B0503020204020204" pitchFamily="34" charset="-122"/>
              </a:rPr>
              <a:t>B</a:t>
            </a:r>
            <a:r>
              <a:rPr lang="zh-CN" altLang="en-US" sz="2400" dirty="0">
                <a:solidFill>
                  <a:srgbClr val="191919"/>
                </a:solidFill>
                <a:latin typeface="微软雅黑" panose="020B0503020204020204" pitchFamily="34" charset="-122"/>
              </a:rPr>
              <a:t>，你如何评价？</a:t>
            </a:r>
          </a:p>
          <a:p>
            <a:pPr algn="just">
              <a:lnSpc>
                <a:spcPct val="150000"/>
              </a:lnSpc>
              <a:buClr>
                <a:srgbClr val="967200"/>
              </a:buClr>
              <a:buFont typeface="Arial" panose="020B0604020202020204" pitchFamily="34" charset="0"/>
              <a:buChar char="•"/>
            </a:pPr>
            <a:r>
              <a:rPr lang="zh-CN" altLang="en-US" sz="2400" dirty="0">
                <a:solidFill>
                  <a:srgbClr val="191919"/>
                </a:solidFill>
                <a:latin typeface="微软雅黑" panose="020B0503020204020204" pitchFamily="34" charset="-122"/>
              </a:rPr>
              <a:t>人物</a:t>
            </a:r>
            <a:r>
              <a:rPr lang="en-US" altLang="zh-CN" sz="2400" dirty="0">
                <a:solidFill>
                  <a:srgbClr val="191919"/>
                </a:solidFill>
                <a:latin typeface="微软雅黑" panose="020B0503020204020204" pitchFamily="34" charset="-122"/>
              </a:rPr>
              <a:t>A</a:t>
            </a:r>
            <a:r>
              <a:rPr lang="zh-CN" altLang="en-US" sz="2400" dirty="0">
                <a:solidFill>
                  <a:srgbClr val="191919"/>
                </a:solidFill>
                <a:latin typeface="微软雅黑" panose="020B0503020204020204" pitchFamily="34" charset="-122"/>
              </a:rPr>
              <a:t>的贪腐事件告诉了我们什么？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81315" y="1580556"/>
            <a:ext cx="1018501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 b="1" dirty="0">
                <a:solidFill>
                  <a:srgbClr val="C00000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（二）大学生的成长成才和全面发展，离不开正确价值观的引领</a:t>
            </a:r>
            <a:endParaRPr lang="zh-CN" altLang="en-US" sz="26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组合 17"/>
          <p:cNvGrpSpPr/>
          <p:nvPr/>
        </p:nvGrpSpPr>
        <p:grpSpPr bwMode="auto">
          <a:xfrm>
            <a:off x="6290468" y="2558688"/>
            <a:ext cx="5570538" cy="3744912"/>
            <a:chOff x="283142" y="2745228"/>
            <a:chExt cx="5570538" cy="3743804"/>
          </a:xfrm>
        </p:grpSpPr>
        <p:sp>
          <p:nvSpPr>
            <p:cNvPr id="26" name="圆角矩形 4"/>
            <p:cNvSpPr/>
            <p:nvPr/>
          </p:nvSpPr>
          <p:spPr bwMode="auto">
            <a:xfrm>
              <a:off x="283142" y="2745228"/>
              <a:ext cx="5570538" cy="3743804"/>
            </a:xfrm>
            <a:prstGeom prst="roundRect">
              <a:avLst>
                <a:gd name="adj" fmla="val 7254"/>
              </a:avLst>
            </a:prstGeom>
            <a:solidFill>
              <a:srgbClr val="CC9900">
                <a:alpha val="26000"/>
              </a:srgbClr>
            </a:solidFill>
            <a:ln w="19050" cap="flat" cmpd="sng" algn="ctr">
              <a:solidFill>
                <a:srgbClr val="CC9900"/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rgbClr val="FFFFFF"/>
                </a:solidFill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27" name="矩形 25"/>
            <p:cNvSpPr>
              <a:spLocks noChangeArrowheads="1"/>
            </p:cNvSpPr>
            <p:nvPr/>
          </p:nvSpPr>
          <p:spPr bwMode="auto">
            <a:xfrm>
              <a:off x="354003" y="2803108"/>
              <a:ext cx="5428817" cy="36269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algn="just" eaLnBrk="1" hangingPunct="1">
                <a:lnSpc>
                  <a:spcPts val="4000"/>
                </a:lnSpc>
              </a:pPr>
              <a:r>
                <a:rPr lang="en-US" altLang="zh-CN" sz="2400" dirty="0">
                  <a:solidFill>
                    <a:srgbClr val="0D0D0D"/>
                  </a:solidFill>
                  <a:latin typeface="微软雅黑" panose="020B0503020204020204" pitchFamily="34" charset="-122"/>
                </a:rPr>
                <a:t>2</a:t>
              </a:r>
              <a:r>
                <a:rPr lang="zh-CN" altLang="en-US" sz="2400" dirty="0">
                  <a:solidFill>
                    <a:srgbClr val="0D0D0D"/>
                  </a:solidFill>
                  <a:latin typeface="微软雅黑" panose="020B0503020204020204" pitchFamily="34" charset="-122"/>
                </a:rPr>
                <a:t>、衣服的扣子扣错了，大不了解开重来；人生的扣子一旦扣错，便再无机会，即使从头再来，代价已然付出。今天大家看似稚嫩的双肩，明天就将扛起国家进步、民族复兴的重担。人生的第一粒扣子怎么扣，青年时代的第一步怎么走，是每一位青年都必须答好的人生考题。</a:t>
              </a:r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81315" y="1580556"/>
            <a:ext cx="1018501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 b="1" dirty="0">
                <a:solidFill>
                  <a:srgbClr val="C00000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（二）大学生的成长成才和全面发展，离不开正确价值观的引领</a:t>
            </a:r>
            <a:endParaRPr lang="zh-CN" altLang="en-US" sz="26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3" name="组合 1"/>
          <p:cNvGrpSpPr/>
          <p:nvPr/>
        </p:nvGrpSpPr>
        <p:grpSpPr bwMode="auto">
          <a:xfrm>
            <a:off x="484187" y="2559130"/>
            <a:ext cx="1627188" cy="2395538"/>
            <a:chOff x="8172680" y="2319795"/>
            <a:chExt cx="1626830" cy="2397459"/>
          </a:xfrm>
        </p:grpSpPr>
        <p:cxnSp>
          <p:nvCxnSpPr>
            <p:cNvPr id="14" name="直接连接符 4"/>
            <p:cNvCxnSpPr/>
            <p:nvPr/>
          </p:nvCxnSpPr>
          <p:spPr bwMode="auto">
            <a:xfrm flipV="1">
              <a:off x="8172680" y="2319795"/>
              <a:ext cx="0" cy="2397459"/>
            </a:xfrm>
            <a:prstGeom prst="line">
              <a:avLst/>
            </a:prstGeom>
            <a:noFill/>
            <a:ln w="12700">
              <a:solidFill>
                <a:srgbClr val="595959"/>
              </a:solidFill>
              <a:miter lim="800000"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9" name="íṧľïḋé"/>
            <p:cNvSpPr txBox="1"/>
            <p:nvPr/>
          </p:nvSpPr>
          <p:spPr>
            <a:xfrm>
              <a:off x="8172680" y="2388753"/>
              <a:ext cx="1626830" cy="465599"/>
            </a:xfrm>
            <a:prstGeom prst="rect">
              <a:avLst/>
            </a:prstGeom>
            <a:solidFill>
              <a:srgbClr val="B48900"/>
            </a:solidFill>
          </p:spPr>
          <p:txBody>
            <a:bodyPr wrap="none"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4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/>
                  <a:ea typeface="微软雅黑" panose="020B0503020204020204" pitchFamily="34" charset="-122"/>
                  <a:sym typeface="+mn-ea"/>
                </a:rPr>
                <a:t>讨论</a:t>
              </a:r>
            </a:p>
          </p:txBody>
        </p:sp>
      </p:grpSp>
      <p:sp>
        <p:nvSpPr>
          <p:cNvPr id="20" name="矩形 7"/>
          <p:cNvSpPr>
            <a:spLocks noChangeArrowheads="1"/>
          </p:cNvSpPr>
          <p:nvPr/>
        </p:nvSpPr>
        <p:spPr bwMode="auto">
          <a:xfrm>
            <a:off x="684212" y="3210005"/>
            <a:ext cx="57340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just">
              <a:lnSpc>
                <a:spcPct val="150000"/>
              </a:lnSpc>
              <a:buClr>
                <a:srgbClr val="967200"/>
              </a:buClr>
              <a:buFont typeface="Arial" panose="020B0604020202020204" pitchFamily="34" charset="0"/>
              <a:buChar char="•"/>
            </a:pPr>
            <a:r>
              <a:rPr lang="zh-CN" altLang="en-US" sz="2400" dirty="0">
                <a:solidFill>
                  <a:srgbClr val="191919"/>
                </a:solidFill>
                <a:latin typeface="微软雅黑" panose="020B0503020204020204" pitchFamily="34" charset="-122"/>
              </a:rPr>
              <a:t>对于人物</a:t>
            </a:r>
            <a:r>
              <a:rPr lang="en-US" altLang="zh-CN" sz="2400" dirty="0">
                <a:solidFill>
                  <a:srgbClr val="191919"/>
                </a:solidFill>
                <a:latin typeface="微软雅黑" panose="020B0503020204020204" pitchFamily="34" charset="-122"/>
              </a:rPr>
              <a:t>A</a:t>
            </a:r>
            <a:r>
              <a:rPr lang="zh-CN" altLang="en-US" sz="2400" dirty="0">
                <a:solidFill>
                  <a:srgbClr val="191919"/>
                </a:solidFill>
                <a:latin typeface="微软雅黑" panose="020B0503020204020204" pitchFamily="34" charset="-122"/>
              </a:rPr>
              <a:t>和人物</a:t>
            </a:r>
            <a:r>
              <a:rPr lang="en-US" altLang="zh-CN" sz="2400" dirty="0">
                <a:solidFill>
                  <a:srgbClr val="191919"/>
                </a:solidFill>
                <a:latin typeface="微软雅黑" panose="020B0503020204020204" pitchFamily="34" charset="-122"/>
              </a:rPr>
              <a:t>B</a:t>
            </a:r>
            <a:r>
              <a:rPr lang="zh-CN" altLang="en-US" sz="2400" dirty="0">
                <a:solidFill>
                  <a:srgbClr val="191919"/>
                </a:solidFill>
                <a:latin typeface="微软雅黑" panose="020B0503020204020204" pitchFamily="34" charset="-122"/>
              </a:rPr>
              <a:t>，你如何评价？</a:t>
            </a:r>
          </a:p>
          <a:p>
            <a:pPr algn="just">
              <a:lnSpc>
                <a:spcPct val="150000"/>
              </a:lnSpc>
              <a:buClr>
                <a:srgbClr val="967200"/>
              </a:buClr>
              <a:buFont typeface="Arial" panose="020B0604020202020204" pitchFamily="34" charset="0"/>
              <a:buChar char="•"/>
            </a:pPr>
            <a:r>
              <a:rPr lang="zh-CN" altLang="en-US" sz="2400" dirty="0">
                <a:solidFill>
                  <a:srgbClr val="191919"/>
                </a:solidFill>
                <a:latin typeface="微软雅黑" panose="020B0503020204020204" pitchFamily="34" charset="-122"/>
              </a:rPr>
              <a:t>人物</a:t>
            </a:r>
            <a:r>
              <a:rPr lang="en-US" altLang="zh-CN" sz="2400" dirty="0">
                <a:solidFill>
                  <a:srgbClr val="191919"/>
                </a:solidFill>
                <a:latin typeface="微软雅黑" panose="020B0503020204020204" pitchFamily="34" charset="-122"/>
              </a:rPr>
              <a:t>A</a:t>
            </a:r>
            <a:r>
              <a:rPr lang="zh-CN" altLang="en-US" sz="2400" dirty="0">
                <a:solidFill>
                  <a:srgbClr val="191919"/>
                </a:solidFill>
                <a:latin typeface="微软雅黑" panose="020B0503020204020204" pitchFamily="34" charset="-122"/>
              </a:rPr>
              <a:t>的贪腐事件告诉了我们什么？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81315" y="1580556"/>
            <a:ext cx="1018501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 b="1" dirty="0">
                <a:solidFill>
                  <a:srgbClr val="C00000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（二）大学生的成长成才和全面发展，离不开正确价值观的引领</a:t>
            </a:r>
            <a:endParaRPr lang="zh-CN" altLang="en-US" sz="26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8" name="Picture 2" descr="https://timgsa.baidu.com/timg?image&amp;quality=80&amp;size=b9999_10000&amp;sec=1592564302340&amp;di=717e1855a5a05f1a9986c29dc1e5aeb4&amp;imgtype=0&amp;src=http%3A%2F%2Fpic148.nipic.com%2Ffile%2F20171203%2F26416095_215957921775_2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514" y="3407053"/>
            <a:ext cx="10289949" cy="3444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矩形 13"/>
          <p:cNvSpPr>
            <a:spLocks noChangeArrowheads="1"/>
          </p:cNvSpPr>
          <p:nvPr/>
        </p:nvSpPr>
        <p:spPr bwMode="auto">
          <a:xfrm>
            <a:off x="4786461" y="2280778"/>
            <a:ext cx="7002265" cy="1896801"/>
          </a:xfrm>
          <a:prstGeom prst="rect">
            <a:avLst/>
          </a:prstGeom>
          <a:noFill/>
          <a:ln w="9525">
            <a:solidFill>
              <a:srgbClr val="CC9900"/>
            </a:solidFill>
            <a:prstDash val="dash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indent="62420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just">
              <a:lnSpc>
                <a:spcPts val="3600"/>
              </a:lnSpc>
              <a:spcBef>
                <a:spcPct val="0"/>
              </a:spcBef>
              <a:buFontTx/>
              <a:buNone/>
            </a:pPr>
            <a:r>
              <a:rPr lang="zh-CN" altLang="en-US" sz="2200" b="1" dirty="0">
                <a:solidFill>
                  <a:srgbClr val="CC9900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正确的价值观能够引导大学生</a:t>
            </a:r>
            <a:r>
              <a:rPr lang="zh-CN" altLang="en-US" sz="2200" b="1" dirty="0">
                <a:solidFill>
                  <a:srgbClr val="C00000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把人生价值追求融入国家和民族事业</a:t>
            </a:r>
            <a:r>
              <a:rPr lang="zh-CN" altLang="en-US" sz="2200" b="1" dirty="0">
                <a:solidFill>
                  <a:srgbClr val="CC9900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，始终站在人民大众立场，同人民一道拼搏、同祖国一道前进，服务人民、奉献社会，努力成为中国特色社会主义事业的</a:t>
            </a:r>
            <a:r>
              <a:rPr lang="zh-CN" altLang="en-US" sz="2200" b="1" dirty="0">
                <a:solidFill>
                  <a:srgbClr val="C00000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合格建设者和可靠接班人</a:t>
            </a:r>
            <a:r>
              <a:rPr lang="zh-CN" altLang="en-US" sz="2200" b="1" dirty="0">
                <a:solidFill>
                  <a:srgbClr val="CC9900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81315" y="1580556"/>
            <a:ext cx="629135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 b="1" dirty="0">
                <a:solidFill>
                  <a:srgbClr val="C00000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（</a:t>
            </a:r>
            <a:r>
              <a:rPr lang="zh-CN" altLang="en-US" sz="2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三</a:t>
            </a:r>
            <a:r>
              <a:rPr lang="zh-CN" altLang="en-US" sz="2600" b="1" dirty="0">
                <a:solidFill>
                  <a:srgbClr val="C00000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）核心价值观的养成绝非一日之功</a:t>
            </a:r>
            <a:endParaRPr lang="zh-CN" altLang="en-US" sz="26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604148" y="2363370"/>
            <a:ext cx="6626645" cy="336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647700" algn="just">
              <a:lnSpc>
                <a:spcPct val="150000"/>
              </a:lnSpc>
              <a:buClrTx/>
              <a:buSzTx/>
              <a:buFontTx/>
            </a:pPr>
            <a:r>
              <a:rPr lang="zh-CN" altLang="en-US" sz="2400" b="1" dirty="0">
                <a:latin typeface="华文仿宋" panose="02010600040101010101" pitchFamily="2" charset="-122"/>
                <a:ea typeface="华文仿宋" panose="02010600040101010101" pitchFamily="2" charset="-122"/>
              </a:rPr>
              <a:t>大学生要坚持由易到难、由近及远，从现在做起，从自己做起，</a:t>
            </a:r>
            <a:r>
              <a:rPr lang="zh-CN" altLang="en-US" sz="2400" b="1" dirty="0">
                <a:solidFill>
                  <a:srgbClr val="FF0000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努力把核心价值观的要求</a:t>
            </a:r>
            <a:r>
              <a:rPr lang="zh-CN" altLang="en-US" sz="2400" b="1" dirty="0">
                <a:solidFill>
                  <a:srgbClr val="E62E25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变成日常的行为准则</a:t>
            </a:r>
            <a:r>
              <a:rPr lang="zh-CN" altLang="en-US" sz="2400" b="1" dirty="0">
                <a:latin typeface="华文仿宋" panose="02010600040101010101" pitchFamily="2" charset="-122"/>
                <a:ea typeface="华文仿宋" panose="02010600040101010101" pitchFamily="2" charset="-122"/>
              </a:rPr>
              <a:t>，</a:t>
            </a:r>
            <a:r>
              <a:rPr lang="zh-CN" altLang="en-US" sz="2400" b="1" dirty="0">
                <a:solidFill>
                  <a:srgbClr val="FF0000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形成</a:t>
            </a:r>
            <a:r>
              <a:rPr lang="zh-CN" altLang="en-US" sz="2400" b="1" dirty="0">
                <a:solidFill>
                  <a:srgbClr val="E62E25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自觉奉行的信念理念</a:t>
            </a:r>
            <a:r>
              <a:rPr lang="zh-CN" altLang="en-US" sz="2400" b="1" dirty="0">
                <a:latin typeface="华文仿宋" panose="02010600040101010101" pitchFamily="2" charset="-122"/>
                <a:ea typeface="华文仿宋" panose="02010600040101010101" pitchFamily="2" charset="-122"/>
              </a:rPr>
              <a:t>，并身体力行大力将其</a:t>
            </a:r>
            <a:r>
              <a:rPr lang="zh-CN" altLang="en-US" sz="2400" b="1" dirty="0">
                <a:solidFill>
                  <a:srgbClr val="FF0000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推广到全社会去</a:t>
            </a:r>
            <a:r>
              <a:rPr lang="zh-CN" altLang="en-US" sz="2400" b="1" dirty="0">
                <a:latin typeface="华文仿宋" panose="02010600040101010101" pitchFamily="2" charset="-122"/>
                <a:ea typeface="华文仿宋" panose="02010600040101010101" pitchFamily="2" charset="-122"/>
              </a:rPr>
              <a:t>，为实现国家富强、民族振兴、人民幸福的中国梦</a:t>
            </a:r>
            <a:r>
              <a:rPr lang="zh-CN" altLang="en-US" sz="2400" b="1" dirty="0">
                <a:solidFill>
                  <a:srgbClr val="E62E25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凝聚强大的青春能量</a:t>
            </a:r>
            <a:r>
              <a:rPr lang="zh-CN" altLang="en-US" sz="2400" b="1" dirty="0">
                <a:latin typeface="华文仿宋" panose="02010600040101010101" pitchFamily="2" charset="-122"/>
                <a:ea typeface="华文仿宋" panose="02010600040101010101" pitchFamily="2" charset="-122"/>
              </a:rPr>
              <a:t>。</a:t>
            </a:r>
            <a:endParaRPr lang="zh-CN" sz="2400" b="1" dirty="0">
              <a:solidFill>
                <a:srgbClr val="000000"/>
              </a:solidFill>
              <a:latin typeface="华文仿宋" panose="02010600040101010101" pitchFamily="2" charset="-122"/>
              <a:ea typeface="华文仿宋" panose="02010600040101010101" pitchFamily="2" charset="-122"/>
              <a:cs typeface="楷体" panose="02010609060101010101" charset="-122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6734" y="0"/>
            <a:ext cx="4165200" cy="23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https://timgsa.baidu.com/timg?image&amp;quality=80&amp;size=b9999_10000&amp;sec=1534802722477&amp;di=ab0ca6f370249a232ee83eefc0097711&amp;imgtype=0&amp;src=http%3A%2F%2Fa0.att.hudong.com%2F21%2F01%2F20300542392970143514016098487_s.jpg">
            <a:extLst>
              <a:ext uri="{FF2B5EF4-FFF2-40B4-BE49-F238E27FC236}">
                <a16:creationId xmlns:a16="http://schemas.microsoft.com/office/drawing/2014/main" id="{A24A7518-3270-446A-A6DC-BDF4DC0880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83551" y="2363370"/>
            <a:ext cx="4248383" cy="449463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1"/>
          <p:cNvSpPr txBox="1"/>
          <p:nvPr/>
        </p:nvSpPr>
        <p:spPr>
          <a:xfrm>
            <a:off x="6256542" y="3055053"/>
            <a:ext cx="5172222" cy="2278271"/>
          </a:xfrm>
          <a:prstGeom prst="rect">
            <a:avLst/>
          </a:prstGeom>
          <a:solidFill>
            <a:srgbClr val="FFC000">
              <a:alpha val="61000"/>
            </a:srgbClr>
          </a:solidFill>
          <a:ln w="9525"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80000" tIns="180000" rIns="180000" bIns="180000">
            <a:spAutoFit/>
          </a:bodyPr>
          <a:lstStyle/>
          <a:p>
            <a:pPr indent="622300" algn="just">
              <a:lnSpc>
                <a:spcPct val="120000"/>
              </a:lnSpc>
              <a:spcBef>
                <a:spcPts val="1400"/>
              </a:spcBef>
              <a:defRPr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“一种价值观要真正发挥作用，必须融入社会生活，让人们在实践中感知它、领悟它。”</a:t>
            </a:r>
          </a:p>
          <a:p>
            <a:pPr algn="just">
              <a:lnSpc>
                <a:spcPct val="120000"/>
              </a:lnSpc>
              <a:spcBef>
                <a:spcPts val="1400"/>
              </a:spcBef>
              <a:defRPr/>
            </a:pP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——《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习近平谈治国理政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卷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1026941" y="4742069"/>
            <a:ext cx="4428000" cy="1606465"/>
          </a:xfrm>
          <a:prstGeom prst="rect">
            <a:avLst/>
          </a:prstGeom>
          <a:solidFill>
            <a:srgbClr val="BA671F">
              <a:alpha val="70000"/>
            </a:srgbClr>
          </a:solidFill>
        </p:spPr>
        <p:txBody>
          <a:bodyPr wrap="square">
            <a:spAutoFit/>
          </a:bodyPr>
          <a:lstStyle/>
          <a:p>
            <a:pPr algn="just">
              <a:lnSpc>
                <a:spcPts val="3000"/>
              </a:lnSpc>
            </a:pPr>
            <a:r>
              <a:rPr lang="zh-CN" altLang="en-US" sz="2000" dirty="0">
                <a:solidFill>
                  <a:schemeClr val="bg1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图：坐落于美国华盛顿康涅狄格大街的“政治与散文书店”推介</a:t>
            </a:r>
            <a:r>
              <a:rPr lang="en-US" altLang="zh-CN" sz="2000" dirty="0">
                <a:solidFill>
                  <a:schemeClr val="bg1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《</a:t>
            </a:r>
            <a:r>
              <a:rPr lang="zh-CN" altLang="en-US" sz="2000" dirty="0">
                <a:solidFill>
                  <a:schemeClr val="bg1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习近平谈治国理政</a:t>
            </a:r>
            <a:r>
              <a:rPr lang="en-US" altLang="zh-CN" sz="2000" dirty="0">
                <a:solidFill>
                  <a:schemeClr val="bg1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》</a:t>
            </a:r>
            <a:r>
              <a:rPr lang="zh-CN" altLang="en-US" sz="2000" dirty="0">
                <a:solidFill>
                  <a:schemeClr val="bg1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，该书</a:t>
            </a:r>
            <a:r>
              <a:rPr lang="zh-CN" altLang="en-US" sz="2000" b="0" i="0" dirty="0">
                <a:solidFill>
                  <a:schemeClr val="bg1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已</a:t>
            </a:r>
            <a:r>
              <a:rPr lang="zh-CN" altLang="en-US" sz="2000" dirty="0">
                <a:solidFill>
                  <a:schemeClr val="bg1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在世界各地发行，正在产生越来越大的影响。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941" y="1848001"/>
            <a:ext cx="4428000" cy="28853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  <a:headEnd/>
            <a:tailEnd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文本框 1">
            <a:extLst>
              <a:ext uri="{FF2B5EF4-FFF2-40B4-BE49-F238E27FC236}">
                <a16:creationId xmlns:a16="http://schemas.microsoft.com/office/drawing/2014/main" id="{3FF83C59-4A4A-4FB1-AA60-ABD540AD890E}"/>
              </a:ext>
            </a:extLst>
          </p:cNvPr>
          <p:cNvSpPr txBox="1"/>
          <p:nvPr/>
        </p:nvSpPr>
        <p:spPr>
          <a:xfrm>
            <a:off x="2638629" y="631053"/>
            <a:ext cx="7235825" cy="68199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eaLnBrk="0" hangingPunct="0">
              <a:lnSpc>
                <a:spcPct val="120000"/>
              </a:lnSpc>
              <a:spcBef>
                <a:spcPts val="1400"/>
              </a:spcBef>
            </a:pPr>
            <a:r>
              <a:rPr lang="zh-CN" alt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二、把社会主义核心价值观落细落小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文本框 99"/>
          <p:cNvSpPr txBox="1"/>
          <p:nvPr/>
        </p:nvSpPr>
        <p:spPr>
          <a:xfrm>
            <a:off x="582613" y="2205673"/>
            <a:ext cx="4524375" cy="175323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457200" indent="-45720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培育和弘扬社会主义核心价值观，要下好落细、落小、落实的功夫。</a:t>
            </a:r>
          </a:p>
        </p:txBody>
      </p:sp>
      <p:pic>
        <p:nvPicPr>
          <p:cNvPr id="68615" name="Picture 2" descr="https://timgsa.baidu.com/timg?image&amp;quality=80&amp;size=b9999_10000&amp;sec=1533875408843&amp;di=b556d3b4f6cb3f26772271399d88a576&amp;imgtype=0&amp;src=http%3A%2F%2Fhimg2.huanqiu.com%2Fattachment2010%2F2017%2F0126%2F20170126092143641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1525" y="1920875"/>
            <a:ext cx="5521325" cy="28035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2" name="图片 7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401620" y="153584"/>
            <a:ext cx="2093003" cy="137410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2"/>
          <p:cNvGrpSpPr/>
          <p:nvPr/>
        </p:nvGrpSpPr>
        <p:grpSpPr bwMode="auto">
          <a:xfrm>
            <a:off x="1414463" y="3191239"/>
            <a:ext cx="3725862" cy="2717800"/>
            <a:chOff x="1111250" y="3759200"/>
            <a:chExt cx="3725863" cy="2717800"/>
          </a:xfrm>
        </p:grpSpPr>
        <p:sp>
          <p:nvSpPr>
            <p:cNvPr id="11" name="文本框 10"/>
            <p:cNvSpPr txBox="1">
              <a:spLocks noChangeArrowheads="1"/>
            </p:cNvSpPr>
            <p:nvPr/>
          </p:nvSpPr>
          <p:spPr bwMode="auto">
            <a:xfrm>
              <a:off x="1111250" y="3787775"/>
              <a:ext cx="800100" cy="581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>
                <a:lnSpc>
                  <a:spcPct val="15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400">
                  <a:latin typeface="微软雅黑" panose="020B0503020204020204" pitchFamily="34" charset="-122"/>
                </a:rPr>
                <a:t>勤学</a:t>
              </a:r>
            </a:p>
          </p:txBody>
        </p:sp>
        <p:sp>
          <p:nvSpPr>
            <p:cNvPr id="13" name="文本框 11"/>
            <p:cNvSpPr txBox="1">
              <a:spLocks noChangeArrowheads="1"/>
            </p:cNvSpPr>
            <p:nvPr/>
          </p:nvSpPr>
          <p:spPr bwMode="auto">
            <a:xfrm>
              <a:off x="3997325" y="3787775"/>
              <a:ext cx="800100" cy="581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>
                <a:lnSpc>
                  <a:spcPct val="15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400">
                  <a:latin typeface="微软雅黑" panose="020B0503020204020204" pitchFamily="34" charset="-122"/>
                </a:rPr>
                <a:t>修德</a:t>
              </a:r>
            </a:p>
          </p:txBody>
        </p:sp>
        <p:sp>
          <p:nvSpPr>
            <p:cNvPr id="14" name="文本框 12"/>
            <p:cNvSpPr txBox="1">
              <a:spLocks noChangeArrowheads="1"/>
            </p:cNvSpPr>
            <p:nvPr/>
          </p:nvSpPr>
          <p:spPr bwMode="auto">
            <a:xfrm>
              <a:off x="1135063" y="5691188"/>
              <a:ext cx="800100" cy="581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>
                <a:lnSpc>
                  <a:spcPct val="15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400">
                  <a:latin typeface="微软雅黑" panose="020B0503020204020204" pitchFamily="34" charset="-122"/>
                </a:rPr>
                <a:t>笃实</a:t>
              </a:r>
            </a:p>
          </p:txBody>
        </p:sp>
        <p:sp>
          <p:nvSpPr>
            <p:cNvPr id="18" name="文本框 13"/>
            <p:cNvSpPr txBox="1">
              <a:spLocks noChangeArrowheads="1"/>
            </p:cNvSpPr>
            <p:nvPr/>
          </p:nvSpPr>
          <p:spPr bwMode="auto">
            <a:xfrm>
              <a:off x="4037013" y="5691188"/>
              <a:ext cx="800100" cy="581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>
                <a:lnSpc>
                  <a:spcPct val="15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400">
                  <a:latin typeface="微软雅黑" panose="020B0503020204020204" pitchFamily="34" charset="-122"/>
                </a:rPr>
                <a:t>明辨</a:t>
              </a: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2584450" y="4719637"/>
              <a:ext cx="800100" cy="83185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zh-CN" altLang="en-US" sz="2400" b="1" dirty="0">
                  <a:solidFill>
                    <a:schemeClr val="accent1">
                      <a:lumMod val="75000"/>
                    </a:schemeClr>
                  </a:solidFill>
                  <a:latin typeface="等线" panose="02010600030101010101" pitchFamily="2" charset="-122"/>
                  <a:ea typeface="等线" panose="02010600030101010101" pitchFamily="2" charset="-122"/>
                </a:rPr>
                <a:t>怎么</a:t>
              </a:r>
              <a:endParaRPr lang="en-US" altLang="zh-CN" sz="2400" b="1" dirty="0">
                <a:solidFill>
                  <a:schemeClr val="accent1">
                    <a:lumMod val="75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</a:endParaRPr>
            </a:p>
            <a:p>
              <a:pPr algn="ctr">
                <a:defRPr/>
              </a:pPr>
              <a:r>
                <a:rPr lang="zh-CN" altLang="en-US" sz="2400" b="1" dirty="0">
                  <a:solidFill>
                    <a:schemeClr val="accent1">
                      <a:lumMod val="75000"/>
                    </a:schemeClr>
                  </a:solidFill>
                  <a:latin typeface="等线" panose="02010600030101010101" pitchFamily="2" charset="-122"/>
                  <a:ea typeface="等线" panose="02010600030101010101" pitchFamily="2" charset="-122"/>
                </a:rPr>
                <a:t>做</a:t>
              </a:r>
            </a:p>
          </p:txBody>
        </p:sp>
        <p:grpSp>
          <p:nvGrpSpPr>
            <p:cNvPr id="20" name="Group 1"/>
            <p:cNvGrpSpPr/>
            <p:nvPr/>
          </p:nvGrpSpPr>
          <p:grpSpPr bwMode="auto">
            <a:xfrm>
              <a:off x="1617663" y="3759200"/>
              <a:ext cx="2732087" cy="2717800"/>
              <a:chOff x="8318688" y="3010047"/>
              <a:chExt cx="7746536" cy="7701449"/>
            </a:xfrm>
          </p:grpSpPr>
          <p:sp>
            <p:nvSpPr>
              <p:cNvPr id="21" name="Freeform 5"/>
              <p:cNvSpPr/>
              <p:nvPr/>
            </p:nvSpPr>
            <p:spPr bwMode="auto">
              <a:xfrm rot="18887665">
                <a:off x="12541710" y="5649491"/>
                <a:ext cx="3067984" cy="3979048"/>
              </a:xfrm>
              <a:custGeom>
                <a:avLst/>
                <a:gdLst>
                  <a:gd name="T0" fmla="*/ 1647 w 3205"/>
                  <a:gd name="T1" fmla="*/ 3272 h 4162"/>
                  <a:gd name="T2" fmla="*/ 1307 w 3205"/>
                  <a:gd name="T3" fmla="*/ 3026 h 4162"/>
                  <a:gd name="T4" fmla="*/ 1309 w 3205"/>
                  <a:gd name="T5" fmla="*/ 2758 h 4162"/>
                  <a:gd name="T6" fmla="*/ 1323 w 3205"/>
                  <a:gd name="T7" fmla="*/ 2632 h 4162"/>
                  <a:gd name="T8" fmla="*/ 1343 w 3205"/>
                  <a:gd name="T9" fmla="*/ 2560 h 4162"/>
                  <a:gd name="T10" fmla="*/ 1375 w 3205"/>
                  <a:gd name="T11" fmla="*/ 2502 h 4162"/>
                  <a:gd name="T12" fmla="*/ 1421 w 3205"/>
                  <a:gd name="T13" fmla="*/ 2452 h 4162"/>
                  <a:gd name="T14" fmla="*/ 1483 w 3205"/>
                  <a:gd name="T15" fmla="*/ 2412 h 4162"/>
                  <a:gd name="T16" fmla="*/ 1665 w 3205"/>
                  <a:gd name="T17" fmla="*/ 2332 h 4162"/>
                  <a:gd name="T18" fmla="*/ 1805 w 3205"/>
                  <a:gd name="T19" fmla="*/ 2274 h 4162"/>
                  <a:gd name="T20" fmla="*/ 2017 w 3205"/>
                  <a:gd name="T21" fmla="*/ 2166 h 4162"/>
                  <a:gd name="T22" fmla="*/ 2225 w 3205"/>
                  <a:gd name="T23" fmla="*/ 2032 h 4162"/>
                  <a:gd name="T24" fmla="*/ 2425 w 3205"/>
                  <a:gd name="T25" fmla="*/ 1872 h 4162"/>
                  <a:gd name="T26" fmla="*/ 2613 w 3205"/>
                  <a:gd name="T27" fmla="*/ 1684 h 4162"/>
                  <a:gd name="T28" fmla="*/ 2783 w 3205"/>
                  <a:gd name="T29" fmla="*/ 1470 h 4162"/>
                  <a:gd name="T30" fmla="*/ 2931 w 3205"/>
                  <a:gd name="T31" fmla="*/ 1230 h 4162"/>
                  <a:gd name="T32" fmla="*/ 3053 w 3205"/>
                  <a:gd name="T33" fmla="*/ 964 h 4162"/>
                  <a:gd name="T34" fmla="*/ 3141 w 3205"/>
                  <a:gd name="T35" fmla="*/ 670 h 4162"/>
                  <a:gd name="T36" fmla="*/ 3181 w 3205"/>
                  <a:gd name="T37" fmla="*/ 458 h 4162"/>
                  <a:gd name="T38" fmla="*/ 3199 w 3205"/>
                  <a:gd name="T39" fmla="*/ 292 h 4162"/>
                  <a:gd name="T40" fmla="*/ 3205 w 3205"/>
                  <a:gd name="T41" fmla="*/ 120 h 4162"/>
                  <a:gd name="T42" fmla="*/ 2199 w 3205"/>
                  <a:gd name="T43" fmla="*/ 0 h 4162"/>
                  <a:gd name="T44" fmla="*/ 2205 w 3205"/>
                  <a:gd name="T45" fmla="*/ 142 h 4162"/>
                  <a:gd name="T46" fmla="*/ 2187 w 3205"/>
                  <a:gd name="T47" fmla="*/ 350 h 4162"/>
                  <a:gd name="T48" fmla="*/ 2139 w 3205"/>
                  <a:gd name="T49" fmla="*/ 550 h 4162"/>
                  <a:gd name="T50" fmla="*/ 2065 w 3205"/>
                  <a:gd name="T51" fmla="*/ 740 h 4162"/>
                  <a:gd name="T52" fmla="*/ 1965 w 3205"/>
                  <a:gd name="T53" fmla="*/ 916 h 4162"/>
                  <a:gd name="T54" fmla="*/ 1843 w 3205"/>
                  <a:gd name="T55" fmla="*/ 1074 h 4162"/>
                  <a:gd name="T56" fmla="*/ 1701 w 3205"/>
                  <a:gd name="T57" fmla="*/ 1212 h 4162"/>
                  <a:gd name="T58" fmla="*/ 1541 w 3205"/>
                  <a:gd name="T59" fmla="*/ 1330 h 4162"/>
                  <a:gd name="T60" fmla="*/ 1367 w 3205"/>
                  <a:gd name="T61" fmla="*/ 1422 h 4162"/>
                  <a:gd name="T62" fmla="*/ 1181 w 3205"/>
                  <a:gd name="T63" fmla="*/ 1486 h 4162"/>
                  <a:gd name="T64" fmla="*/ 985 w 3205"/>
                  <a:gd name="T65" fmla="*/ 1518 h 4162"/>
                  <a:gd name="T66" fmla="*/ 877 w 3205"/>
                  <a:gd name="T67" fmla="*/ 1532 h 4162"/>
                  <a:gd name="T68" fmla="*/ 782 w 3205"/>
                  <a:gd name="T69" fmla="*/ 1556 h 4162"/>
                  <a:gd name="T70" fmla="*/ 698 w 3205"/>
                  <a:gd name="T71" fmla="*/ 1588 h 4162"/>
                  <a:gd name="T72" fmla="*/ 624 w 3205"/>
                  <a:gd name="T73" fmla="*/ 1628 h 4162"/>
                  <a:gd name="T74" fmla="*/ 560 w 3205"/>
                  <a:gd name="T75" fmla="*/ 1676 h 4162"/>
                  <a:gd name="T76" fmla="*/ 506 w 3205"/>
                  <a:gd name="T77" fmla="*/ 1732 h 4162"/>
                  <a:gd name="T78" fmla="*/ 448 w 3205"/>
                  <a:gd name="T79" fmla="*/ 1818 h 4162"/>
                  <a:gd name="T80" fmla="*/ 384 w 3205"/>
                  <a:gd name="T81" fmla="*/ 1968 h 4162"/>
                  <a:gd name="T82" fmla="*/ 348 w 3205"/>
                  <a:gd name="T83" fmla="*/ 2142 h 4162"/>
                  <a:gd name="T84" fmla="*/ 330 w 3205"/>
                  <a:gd name="T85" fmla="*/ 2338 h 4162"/>
                  <a:gd name="T86" fmla="*/ 326 w 3205"/>
                  <a:gd name="T87" fmla="*/ 2626 h 4162"/>
                  <a:gd name="T88" fmla="*/ 338 w 3205"/>
                  <a:gd name="T89" fmla="*/ 3104 h 4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3205" h="4162">
                    <a:moveTo>
                      <a:pt x="0" y="3272"/>
                    </a:moveTo>
                    <a:lnTo>
                      <a:pt x="794" y="4162"/>
                    </a:lnTo>
                    <a:lnTo>
                      <a:pt x="1647" y="3272"/>
                    </a:lnTo>
                    <a:lnTo>
                      <a:pt x="1307" y="3272"/>
                    </a:lnTo>
                    <a:lnTo>
                      <a:pt x="1307" y="3272"/>
                    </a:lnTo>
                    <a:lnTo>
                      <a:pt x="1307" y="3026"/>
                    </a:lnTo>
                    <a:lnTo>
                      <a:pt x="1307" y="2924"/>
                    </a:lnTo>
                    <a:lnTo>
                      <a:pt x="1307" y="2836"/>
                    </a:lnTo>
                    <a:lnTo>
                      <a:pt x="1309" y="2758"/>
                    </a:lnTo>
                    <a:lnTo>
                      <a:pt x="1315" y="2690"/>
                    </a:lnTo>
                    <a:lnTo>
                      <a:pt x="1319" y="2660"/>
                    </a:lnTo>
                    <a:lnTo>
                      <a:pt x="1323" y="2632"/>
                    </a:lnTo>
                    <a:lnTo>
                      <a:pt x="1329" y="2606"/>
                    </a:lnTo>
                    <a:lnTo>
                      <a:pt x="1335" y="2582"/>
                    </a:lnTo>
                    <a:lnTo>
                      <a:pt x="1343" y="2560"/>
                    </a:lnTo>
                    <a:lnTo>
                      <a:pt x="1353" y="2538"/>
                    </a:lnTo>
                    <a:lnTo>
                      <a:pt x="1363" y="2520"/>
                    </a:lnTo>
                    <a:lnTo>
                      <a:pt x="1375" y="2502"/>
                    </a:lnTo>
                    <a:lnTo>
                      <a:pt x="1389" y="2484"/>
                    </a:lnTo>
                    <a:lnTo>
                      <a:pt x="1403" y="2468"/>
                    </a:lnTo>
                    <a:lnTo>
                      <a:pt x="1421" y="2452"/>
                    </a:lnTo>
                    <a:lnTo>
                      <a:pt x="1439" y="2438"/>
                    </a:lnTo>
                    <a:lnTo>
                      <a:pt x="1461" y="2424"/>
                    </a:lnTo>
                    <a:lnTo>
                      <a:pt x="1483" y="2412"/>
                    </a:lnTo>
                    <a:lnTo>
                      <a:pt x="1535" y="2384"/>
                    </a:lnTo>
                    <a:lnTo>
                      <a:pt x="1595" y="2358"/>
                    </a:lnTo>
                    <a:lnTo>
                      <a:pt x="1665" y="2332"/>
                    </a:lnTo>
                    <a:lnTo>
                      <a:pt x="1665" y="2332"/>
                    </a:lnTo>
                    <a:lnTo>
                      <a:pt x="1735" y="2304"/>
                    </a:lnTo>
                    <a:lnTo>
                      <a:pt x="1805" y="2274"/>
                    </a:lnTo>
                    <a:lnTo>
                      <a:pt x="1875" y="2242"/>
                    </a:lnTo>
                    <a:lnTo>
                      <a:pt x="1947" y="2206"/>
                    </a:lnTo>
                    <a:lnTo>
                      <a:pt x="2017" y="2166"/>
                    </a:lnTo>
                    <a:lnTo>
                      <a:pt x="2087" y="2124"/>
                    </a:lnTo>
                    <a:lnTo>
                      <a:pt x="2155" y="2080"/>
                    </a:lnTo>
                    <a:lnTo>
                      <a:pt x="2225" y="2032"/>
                    </a:lnTo>
                    <a:lnTo>
                      <a:pt x="2293" y="1982"/>
                    </a:lnTo>
                    <a:lnTo>
                      <a:pt x="2359" y="1928"/>
                    </a:lnTo>
                    <a:lnTo>
                      <a:pt x="2425" y="1872"/>
                    </a:lnTo>
                    <a:lnTo>
                      <a:pt x="2489" y="1812"/>
                    </a:lnTo>
                    <a:lnTo>
                      <a:pt x="2553" y="1750"/>
                    </a:lnTo>
                    <a:lnTo>
                      <a:pt x="2613" y="1684"/>
                    </a:lnTo>
                    <a:lnTo>
                      <a:pt x="2673" y="1616"/>
                    </a:lnTo>
                    <a:lnTo>
                      <a:pt x="2729" y="1544"/>
                    </a:lnTo>
                    <a:lnTo>
                      <a:pt x="2783" y="1470"/>
                    </a:lnTo>
                    <a:lnTo>
                      <a:pt x="2835" y="1394"/>
                    </a:lnTo>
                    <a:lnTo>
                      <a:pt x="2885" y="1314"/>
                    </a:lnTo>
                    <a:lnTo>
                      <a:pt x="2931" y="1230"/>
                    </a:lnTo>
                    <a:lnTo>
                      <a:pt x="2975" y="1144"/>
                    </a:lnTo>
                    <a:lnTo>
                      <a:pt x="3015" y="1056"/>
                    </a:lnTo>
                    <a:lnTo>
                      <a:pt x="3053" y="964"/>
                    </a:lnTo>
                    <a:lnTo>
                      <a:pt x="3087" y="868"/>
                    </a:lnTo>
                    <a:lnTo>
                      <a:pt x="3117" y="770"/>
                    </a:lnTo>
                    <a:lnTo>
                      <a:pt x="3141" y="670"/>
                    </a:lnTo>
                    <a:lnTo>
                      <a:pt x="3163" y="566"/>
                    </a:lnTo>
                    <a:lnTo>
                      <a:pt x="3173" y="512"/>
                    </a:lnTo>
                    <a:lnTo>
                      <a:pt x="3181" y="458"/>
                    </a:lnTo>
                    <a:lnTo>
                      <a:pt x="3189" y="404"/>
                    </a:lnTo>
                    <a:lnTo>
                      <a:pt x="3193" y="348"/>
                    </a:lnTo>
                    <a:lnTo>
                      <a:pt x="3199" y="292"/>
                    </a:lnTo>
                    <a:lnTo>
                      <a:pt x="3203" y="236"/>
                    </a:lnTo>
                    <a:lnTo>
                      <a:pt x="3205" y="178"/>
                    </a:lnTo>
                    <a:lnTo>
                      <a:pt x="3205" y="120"/>
                    </a:lnTo>
                    <a:lnTo>
                      <a:pt x="3205" y="60"/>
                    </a:lnTo>
                    <a:lnTo>
                      <a:pt x="3205" y="0"/>
                    </a:lnTo>
                    <a:lnTo>
                      <a:pt x="2199" y="0"/>
                    </a:lnTo>
                    <a:lnTo>
                      <a:pt x="2199" y="0"/>
                    </a:lnTo>
                    <a:lnTo>
                      <a:pt x="2205" y="72"/>
                    </a:lnTo>
                    <a:lnTo>
                      <a:pt x="2205" y="142"/>
                    </a:lnTo>
                    <a:lnTo>
                      <a:pt x="2203" y="212"/>
                    </a:lnTo>
                    <a:lnTo>
                      <a:pt x="2197" y="282"/>
                    </a:lnTo>
                    <a:lnTo>
                      <a:pt x="2187" y="350"/>
                    </a:lnTo>
                    <a:lnTo>
                      <a:pt x="2175" y="418"/>
                    </a:lnTo>
                    <a:lnTo>
                      <a:pt x="2159" y="486"/>
                    </a:lnTo>
                    <a:lnTo>
                      <a:pt x="2139" y="550"/>
                    </a:lnTo>
                    <a:lnTo>
                      <a:pt x="2117" y="616"/>
                    </a:lnTo>
                    <a:lnTo>
                      <a:pt x="2093" y="678"/>
                    </a:lnTo>
                    <a:lnTo>
                      <a:pt x="2065" y="740"/>
                    </a:lnTo>
                    <a:lnTo>
                      <a:pt x="2035" y="800"/>
                    </a:lnTo>
                    <a:lnTo>
                      <a:pt x="2001" y="858"/>
                    </a:lnTo>
                    <a:lnTo>
                      <a:pt x="1965" y="916"/>
                    </a:lnTo>
                    <a:lnTo>
                      <a:pt x="1927" y="970"/>
                    </a:lnTo>
                    <a:lnTo>
                      <a:pt x="1885" y="1022"/>
                    </a:lnTo>
                    <a:lnTo>
                      <a:pt x="1843" y="1074"/>
                    </a:lnTo>
                    <a:lnTo>
                      <a:pt x="1797" y="1122"/>
                    </a:lnTo>
                    <a:lnTo>
                      <a:pt x="1751" y="1168"/>
                    </a:lnTo>
                    <a:lnTo>
                      <a:pt x="1701" y="1212"/>
                    </a:lnTo>
                    <a:lnTo>
                      <a:pt x="1649" y="1254"/>
                    </a:lnTo>
                    <a:lnTo>
                      <a:pt x="1597" y="1294"/>
                    </a:lnTo>
                    <a:lnTo>
                      <a:pt x="1541" y="1330"/>
                    </a:lnTo>
                    <a:lnTo>
                      <a:pt x="1485" y="1364"/>
                    </a:lnTo>
                    <a:lnTo>
                      <a:pt x="1427" y="1394"/>
                    </a:lnTo>
                    <a:lnTo>
                      <a:pt x="1367" y="1422"/>
                    </a:lnTo>
                    <a:lnTo>
                      <a:pt x="1307" y="1446"/>
                    </a:lnTo>
                    <a:lnTo>
                      <a:pt x="1245" y="1468"/>
                    </a:lnTo>
                    <a:lnTo>
                      <a:pt x="1181" y="1486"/>
                    </a:lnTo>
                    <a:lnTo>
                      <a:pt x="1117" y="1500"/>
                    </a:lnTo>
                    <a:lnTo>
                      <a:pt x="1051" y="1510"/>
                    </a:lnTo>
                    <a:lnTo>
                      <a:pt x="985" y="1518"/>
                    </a:lnTo>
                    <a:lnTo>
                      <a:pt x="985" y="1518"/>
                    </a:lnTo>
                    <a:lnTo>
                      <a:pt x="911" y="1526"/>
                    </a:lnTo>
                    <a:lnTo>
                      <a:pt x="877" y="1532"/>
                    </a:lnTo>
                    <a:lnTo>
                      <a:pt x="843" y="1540"/>
                    </a:lnTo>
                    <a:lnTo>
                      <a:pt x="811" y="1548"/>
                    </a:lnTo>
                    <a:lnTo>
                      <a:pt x="782" y="1556"/>
                    </a:lnTo>
                    <a:lnTo>
                      <a:pt x="752" y="1566"/>
                    </a:lnTo>
                    <a:lnTo>
                      <a:pt x="724" y="1576"/>
                    </a:lnTo>
                    <a:lnTo>
                      <a:pt x="698" y="1588"/>
                    </a:lnTo>
                    <a:lnTo>
                      <a:pt x="672" y="1600"/>
                    </a:lnTo>
                    <a:lnTo>
                      <a:pt x="648" y="1614"/>
                    </a:lnTo>
                    <a:lnTo>
                      <a:pt x="624" y="1628"/>
                    </a:lnTo>
                    <a:lnTo>
                      <a:pt x="602" y="1644"/>
                    </a:lnTo>
                    <a:lnTo>
                      <a:pt x="580" y="1660"/>
                    </a:lnTo>
                    <a:lnTo>
                      <a:pt x="560" y="1676"/>
                    </a:lnTo>
                    <a:lnTo>
                      <a:pt x="542" y="1694"/>
                    </a:lnTo>
                    <a:lnTo>
                      <a:pt x="524" y="1712"/>
                    </a:lnTo>
                    <a:lnTo>
                      <a:pt x="506" y="1732"/>
                    </a:lnTo>
                    <a:lnTo>
                      <a:pt x="490" y="1752"/>
                    </a:lnTo>
                    <a:lnTo>
                      <a:pt x="476" y="1774"/>
                    </a:lnTo>
                    <a:lnTo>
                      <a:pt x="448" y="1818"/>
                    </a:lnTo>
                    <a:lnTo>
                      <a:pt x="424" y="1864"/>
                    </a:lnTo>
                    <a:lnTo>
                      <a:pt x="402" y="1914"/>
                    </a:lnTo>
                    <a:lnTo>
                      <a:pt x="384" y="1968"/>
                    </a:lnTo>
                    <a:lnTo>
                      <a:pt x="370" y="2024"/>
                    </a:lnTo>
                    <a:lnTo>
                      <a:pt x="358" y="2082"/>
                    </a:lnTo>
                    <a:lnTo>
                      <a:pt x="348" y="2142"/>
                    </a:lnTo>
                    <a:lnTo>
                      <a:pt x="340" y="2206"/>
                    </a:lnTo>
                    <a:lnTo>
                      <a:pt x="334" y="2270"/>
                    </a:lnTo>
                    <a:lnTo>
                      <a:pt x="330" y="2338"/>
                    </a:lnTo>
                    <a:lnTo>
                      <a:pt x="326" y="2406"/>
                    </a:lnTo>
                    <a:lnTo>
                      <a:pt x="326" y="2478"/>
                    </a:lnTo>
                    <a:lnTo>
                      <a:pt x="326" y="2626"/>
                    </a:lnTo>
                    <a:lnTo>
                      <a:pt x="330" y="2780"/>
                    </a:lnTo>
                    <a:lnTo>
                      <a:pt x="334" y="2940"/>
                    </a:lnTo>
                    <a:lnTo>
                      <a:pt x="338" y="3104"/>
                    </a:lnTo>
                    <a:lnTo>
                      <a:pt x="340" y="3272"/>
                    </a:lnTo>
                    <a:lnTo>
                      <a:pt x="0" y="3272"/>
                    </a:lnTo>
                    <a:close/>
                  </a:path>
                </a:pathLst>
              </a:custGeom>
              <a:solidFill>
                <a:srgbClr val="A8CDD7"/>
              </a:solidFill>
              <a:ln>
                <a:noFill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d-ID" kern="0">
                  <a:solidFill>
                    <a:prstClr val="black"/>
                  </a:solidFill>
                  <a:latin typeface="等线" panose="02010600030101010101" pitchFamily="2" charset="-122"/>
                </a:endParaRPr>
              </a:p>
            </p:txBody>
          </p:sp>
          <p:sp>
            <p:nvSpPr>
              <p:cNvPr id="22" name="Freeform 7"/>
              <p:cNvSpPr/>
              <p:nvPr/>
            </p:nvSpPr>
            <p:spPr bwMode="auto">
              <a:xfrm rot="18887665">
                <a:off x="10995823" y="3461234"/>
                <a:ext cx="3976683" cy="3074308"/>
              </a:xfrm>
              <a:custGeom>
                <a:avLst/>
                <a:gdLst>
                  <a:gd name="T0" fmla="*/ 3269 w 4159"/>
                  <a:gd name="T1" fmla="*/ 1564 h 3212"/>
                  <a:gd name="T2" fmla="*/ 3023 w 4159"/>
                  <a:gd name="T3" fmla="*/ 1904 h 3212"/>
                  <a:gd name="T4" fmla="*/ 2755 w 4159"/>
                  <a:gd name="T5" fmla="*/ 1900 h 3212"/>
                  <a:gd name="T6" fmla="*/ 2629 w 4159"/>
                  <a:gd name="T7" fmla="*/ 1888 h 3212"/>
                  <a:gd name="T8" fmla="*/ 2557 w 4159"/>
                  <a:gd name="T9" fmla="*/ 1866 h 3212"/>
                  <a:gd name="T10" fmla="*/ 2499 w 4159"/>
                  <a:gd name="T11" fmla="*/ 1836 h 3212"/>
                  <a:gd name="T12" fmla="*/ 2449 w 4159"/>
                  <a:gd name="T13" fmla="*/ 1790 h 3212"/>
                  <a:gd name="T14" fmla="*/ 2407 w 4159"/>
                  <a:gd name="T15" fmla="*/ 1728 h 3212"/>
                  <a:gd name="T16" fmla="*/ 2329 w 4159"/>
                  <a:gd name="T17" fmla="*/ 1544 h 3212"/>
                  <a:gd name="T18" fmla="*/ 2273 w 4159"/>
                  <a:gd name="T19" fmla="*/ 1406 h 3212"/>
                  <a:gd name="T20" fmla="*/ 2169 w 4159"/>
                  <a:gd name="T21" fmla="*/ 1196 h 3212"/>
                  <a:gd name="T22" fmla="*/ 2041 w 4159"/>
                  <a:gd name="T23" fmla="*/ 990 h 3212"/>
                  <a:gd name="T24" fmla="*/ 1889 w 4159"/>
                  <a:gd name="T25" fmla="*/ 794 h 3212"/>
                  <a:gd name="T26" fmla="*/ 1711 w 4159"/>
                  <a:gd name="T27" fmla="*/ 608 h 3212"/>
                  <a:gd name="T28" fmla="*/ 1503 w 4159"/>
                  <a:gd name="T29" fmla="*/ 440 h 3212"/>
                  <a:gd name="T30" fmla="*/ 1267 w 4159"/>
                  <a:gd name="T31" fmla="*/ 294 h 3212"/>
                  <a:gd name="T32" fmla="*/ 999 w 4159"/>
                  <a:gd name="T33" fmla="*/ 172 h 3212"/>
                  <a:gd name="T34" fmla="*/ 701 w 4159"/>
                  <a:gd name="T35" fmla="*/ 80 h 3212"/>
                  <a:gd name="T36" fmla="*/ 367 w 4159"/>
                  <a:gd name="T37" fmla="*/ 20 h 3212"/>
                  <a:gd name="T38" fmla="*/ 0 w 4159"/>
                  <a:gd name="T39" fmla="*/ 0 h 3212"/>
                  <a:gd name="T40" fmla="*/ 72 w 4159"/>
                  <a:gd name="T41" fmla="*/ 992 h 3212"/>
                  <a:gd name="T42" fmla="*/ 281 w 4159"/>
                  <a:gd name="T43" fmla="*/ 1000 h 3212"/>
                  <a:gd name="T44" fmla="*/ 483 w 4159"/>
                  <a:gd name="T45" fmla="*/ 1040 h 3212"/>
                  <a:gd name="T46" fmla="*/ 675 w 4159"/>
                  <a:gd name="T47" fmla="*/ 1108 h 3212"/>
                  <a:gd name="T48" fmla="*/ 853 w 4159"/>
                  <a:gd name="T49" fmla="*/ 1202 h 3212"/>
                  <a:gd name="T50" fmla="*/ 1015 w 4159"/>
                  <a:gd name="T51" fmla="*/ 1318 h 3212"/>
                  <a:gd name="T52" fmla="*/ 1159 w 4159"/>
                  <a:gd name="T53" fmla="*/ 1456 h 3212"/>
                  <a:gd name="T54" fmla="*/ 1283 w 4159"/>
                  <a:gd name="T55" fmla="*/ 1610 h 3212"/>
                  <a:gd name="T56" fmla="*/ 1385 w 4159"/>
                  <a:gd name="T57" fmla="*/ 1782 h 3212"/>
                  <a:gd name="T58" fmla="*/ 1459 w 4159"/>
                  <a:gd name="T59" fmla="*/ 1966 h 3212"/>
                  <a:gd name="T60" fmla="*/ 1507 w 4159"/>
                  <a:gd name="T61" fmla="*/ 2158 h 3212"/>
                  <a:gd name="T62" fmla="*/ 1525 w 4159"/>
                  <a:gd name="T63" fmla="*/ 2298 h 3212"/>
                  <a:gd name="T64" fmla="*/ 1549 w 4159"/>
                  <a:gd name="T65" fmla="*/ 2398 h 3212"/>
                  <a:gd name="T66" fmla="*/ 1579 w 4159"/>
                  <a:gd name="T67" fmla="*/ 2486 h 3212"/>
                  <a:gd name="T68" fmla="*/ 1619 w 4159"/>
                  <a:gd name="T69" fmla="*/ 2564 h 3212"/>
                  <a:gd name="T70" fmla="*/ 1665 w 4159"/>
                  <a:gd name="T71" fmla="*/ 2630 h 3212"/>
                  <a:gd name="T72" fmla="*/ 1719 w 4159"/>
                  <a:gd name="T73" fmla="*/ 2688 h 3212"/>
                  <a:gd name="T74" fmla="*/ 1779 w 4159"/>
                  <a:gd name="T75" fmla="*/ 2736 h 3212"/>
                  <a:gd name="T76" fmla="*/ 1921 w 4159"/>
                  <a:gd name="T77" fmla="*/ 2808 h 3212"/>
                  <a:gd name="T78" fmla="*/ 2087 w 4159"/>
                  <a:gd name="T79" fmla="*/ 2854 h 3212"/>
                  <a:gd name="T80" fmla="*/ 2273 w 4159"/>
                  <a:gd name="T81" fmla="*/ 2878 h 3212"/>
                  <a:gd name="T82" fmla="*/ 2479 w 4159"/>
                  <a:gd name="T83" fmla="*/ 2886 h 3212"/>
                  <a:gd name="T84" fmla="*/ 2937 w 4159"/>
                  <a:gd name="T85" fmla="*/ 2878 h 3212"/>
                  <a:gd name="T86" fmla="*/ 3269 w 4159"/>
                  <a:gd name="T87" fmla="*/ 3212 h 3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4159" h="3212">
                    <a:moveTo>
                      <a:pt x="3269" y="3212"/>
                    </a:moveTo>
                    <a:lnTo>
                      <a:pt x="4159" y="2416"/>
                    </a:lnTo>
                    <a:lnTo>
                      <a:pt x="3269" y="1564"/>
                    </a:lnTo>
                    <a:lnTo>
                      <a:pt x="3269" y="1904"/>
                    </a:lnTo>
                    <a:lnTo>
                      <a:pt x="3269" y="1904"/>
                    </a:lnTo>
                    <a:lnTo>
                      <a:pt x="3023" y="1904"/>
                    </a:lnTo>
                    <a:lnTo>
                      <a:pt x="2921" y="1904"/>
                    </a:lnTo>
                    <a:lnTo>
                      <a:pt x="2833" y="1904"/>
                    </a:lnTo>
                    <a:lnTo>
                      <a:pt x="2755" y="1900"/>
                    </a:lnTo>
                    <a:lnTo>
                      <a:pt x="2687" y="1896"/>
                    </a:lnTo>
                    <a:lnTo>
                      <a:pt x="2657" y="1892"/>
                    </a:lnTo>
                    <a:lnTo>
                      <a:pt x="2629" y="1888"/>
                    </a:lnTo>
                    <a:lnTo>
                      <a:pt x="2603" y="1882"/>
                    </a:lnTo>
                    <a:lnTo>
                      <a:pt x="2579" y="1874"/>
                    </a:lnTo>
                    <a:lnTo>
                      <a:pt x="2557" y="1866"/>
                    </a:lnTo>
                    <a:lnTo>
                      <a:pt x="2535" y="1858"/>
                    </a:lnTo>
                    <a:lnTo>
                      <a:pt x="2517" y="1848"/>
                    </a:lnTo>
                    <a:lnTo>
                      <a:pt x="2499" y="1836"/>
                    </a:lnTo>
                    <a:lnTo>
                      <a:pt x="2481" y="1822"/>
                    </a:lnTo>
                    <a:lnTo>
                      <a:pt x="2465" y="1806"/>
                    </a:lnTo>
                    <a:lnTo>
                      <a:pt x="2449" y="1790"/>
                    </a:lnTo>
                    <a:lnTo>
                      <a:pt x="2435" y="1770"/>
                    </a:lnTo>
                    <a:lnTo>
                      <a:pt x="2421" y="1750"/>
                    </a:lnTo>
                    <a:lnTo>
                      <a:pt x="2407" y="1728"/>
                    </a:lnTo>
                    <a:lnTo>
                      <a:pt x="2381" y="1676"/>
                    </a:lnTo>
                    <a:lnTo>
                      <a:pt x="2355" y="1616"/>
                    </a:lnTo>
                    <a:lnTo>
                      <a:pt x="2329" y="1544"/>
                    </a:lnTo>
                    <a:lnTo>
                      <a:pt x="2329" y="1544"/>
                    </a:lnTo>
                    <a:lnTo>
                      <a:pt x="2301" y="1474"/>
                    </a:lnTo>
                    <a:lnTo>
                      <a:pt x="2273" y="1406"/>
                    </a:lnTo>
                    <a:lnTo>
                      <a:pt x="2241" y="1336"/>
                    </a:lnTo>
                    <a:lnTo>
                      <a:pt x="2205" y="1266"/>
                    </a:lnTo>
                    <a:lnTo>
                      <a:pt x="2169" y="1196"/>
                    </a:lnTo>
                    <a:lnTo>
                      <a:pt x="2129" y="1126"/>
                    </a:lnTo>
                    <a:lnTo>
                      <a:pt x="2087" y="1058"/>
                    </a:lnTo>
                    <a:lnTo>
                      <a:pt x="2041" y="990"/>
                    </a:lnTo>
                    <a:lnTo>
                      <a:pt x="1993" y="924"/>
                    </a:lnTo>
                    <a:lnTo>
                      <a:pt x="1943" y="858"/>
                    </a:lnTo>
                    <a:lnTo>
                      <a:pt x="1889" y="794"/>
                    </a:lnTo>
                    <a:lnTo>
                      <a:pt x="1833" y="730"/>
                    </a:lnTo>
                    <a:lnTo>
                      <a:pt x="1773" y="668"/>
                    </a:lnTo>
                    <a:lnTo>
                      <a:pt x="1711" y="608"/>
                    </a:lnTo>
                    <a:lnTo>
                      <a:pt x="1645" y="550"/>
                    </a:lnTo>
                    <a:lnTo>
                      <a:pt x="1575" y="494"/>
                    </a:lnTo>
                    <a:lnTo>
                      <a:pt x="1503" y="440"/>
                    </a:lnTo>
                    <a:lnTo>
                      <a:pt x="1429" y="390"/>
                    </a:lnTo>
                    <a:lnTo>
                      <a:pt x="1349" y="340"/>
                    </a:lnTo>
                    <a:lnTo>
                      <a:pt x="1267" y="294"/>
                    </a:lnTo>
                    <a:lnTo>
                      <a:pt x="1181" y="250"/>
                    </a:lnTo>
                    <a:lnTo>
                      <a:pt x="1093" y="210"/>
                    </a:lnTo>
                    <a:lnTo>
                      <a:pt x="999" y="172"/>
                    </a:lnTo>
                    <a:lnTo>
                      <a:pt x="903" y="138"/>
                    </a:lnTo>
                    <a:lnTo>
                      <a:pt x="803" y="106"/>
                    </a:lnTo>
                    <a:lnTo>
                      <a:pt x="701" y="80"/>
                    </a:lnTo>
                    <a:lnTo>
                      <a:pt x="593" y="56"/>
                    </a:lnTo>
                    <a:lnTo>
                      <a:pt x="483" y="36"/>
                    </a:lnTo>
                    <a:lnTo>
                      <a:pt x="367" y="20"/>
                    </a:lnTo>
                    <a:lnTo>
                      <a:pt x="249" y="10"/>
                    </a:lnTo>
                    <a:lnTo>
                      <a:pt x="125" y="2"/>
                    </a:lnTo>
                    <a:lnTo>
                      <a:pt x="0" y="0"/>
                    </a:lnTo>
                    <a:lnTo>
                      <a:pt x="0" y="998"/>
                    </a:lnTo>
                    <a:lnTo>
                      <a:pt x="0" y="998"/>
                    </a:lnTo>
                    <a:lnTo>
                      <a:pt x="72" y="992"/>
                    </a:lnTo>
                    <a:lnTo>
                      <a:pt x="141" y="992"/>
                    </a:lnTo>
                    <a:lnTo>
                      <a:pt x="211" y="994"/>
                    </a:lnTo>
                    <a:lnTo>
                      <a:pt x="281" y="1000"/>
                    </a:lnTo>
                    <a:lnTo>
                      <a:pt x="349" y="1010"/>
                    </a:lnTo>
                    <a:lnTo>
                      <a:pt x="417" y="1024"/>
                    </a:lnTo>
                    <a:lnTo>
                      <a:pt x="483" y="1040"/>
                    </a:lnTo>
                    <a:lnTo>
                      <a:pt x="547" y="1060"/>
                    </a:lnTo>
                    <a:lnTo>
                      <a:pt x="611" y="1082"/>
                    </a:lnTo>
                    <a:lnTo>
                      <a:pt x="675" y="1108"/>
                    </a:lnTo>
                    <a:lnTo>
                      <a:pt x="735" y="1136"/>
                    </a:lnTo>
                    <a:lnTo>
                      <a:pt x="795" y="1168"/>
                    </a:lnTo>
                    <a:lnTo>
                      <a:pt x="853" y="1202"/>
                    </a:lnTo>
                    <a:lnTo>
                      <a:pt x="909" y="1238"/>
                    </a:lnTo>
                    <a:lnTo>
                      <a:pt x="963" y="1276"/>
                    </a:lnTo>
                    <a:lnTo>
                      <a:pt x="1015" y="1318"/>
                    </a:lnTo>
                    <a:lnTo>
                      <a:pt x="1065" y="1362"/>
                    </a:lnTo>
                    <a:lnTo>
                      <a:pt x="1113" y="1408"/>
                    </a:lnTo>
                    <a:lnTo>
                      <a:pt x="1159" y="1456"/>
                    </a:lnTo>
                    <a:lnTo>
                      <a:pt x="1203" y="1506"/>
                    </a:lnTo>
                    <a:lnTo>
                      <a:pt x="1245" y="1558"/>
                    </a:lnTo>
                    <a:lnTo>
                      <a:pt x="1283" y="1610"/>
                    </a:lnTo>
                    <a:lnTo>
                      <a:pt x="1319" y="1666"/>
                    </a:lnTo>
                    <a:lnTo>
                      <a:pt x="1353" y="1724"/>
                    </a:lnTo>
                    <a:lnTo>
                      <a:pt x="1385" y="1782"/>
                    </a:lnTo>
                    <a:lnTo>
                      <a:pt x="1413" y="1842"/>
                    </a:lnTo>
                    <a:lnTo>
                      <a:pt x="1437" y="1902"/>
                    </a:lnTo>
                    <a:lnTo>
                      <a:pt x="1459" y="1966"/>
                    </a:lnTo>
                    <a:lnTo>
                      <a:pt x="1479" y="2028"/>
                    </a:lnTo>
                    <a:lnTo>
                      <a:pt x="1493" y="2094"/>
                    </a:lnTo>
                    <a:lnTo>
                      <a:pt x="1507" y="2158"/>
                    </a:lnTo>
                    <a:lnTo>
                      <a:pt x="1515" y="2226"/>
                    </a:lnTo>
                    <a:lnTo>
                      <a:pt x="1515" y="2226"/>
                    </a:lnTo>
                    <a:lnTo>
                      <a:pt x="1525" y="2298"/>
                    </a:lnTo>
                    <a:lnTo>
                      <a:pt x="1533" y="2334"/>
                    </a:lnTo>
                    <a:lnTo>
                      <a:pt x="1539" y="2366"/>
                    </a:lnTo>
                    <a:lnTo>
                      <a:pt x="1549" y="2398"/>
                    </a:lnTo>
                    <a:lnTo>
                      <a:pt x="1557" y="2428"/>
                    </a:lnTo>
                    <a:lnTo>
                      <a:pt x="1569" y="2458"/>
                    </a:lnTo>
                    <a:lnTo>
                      <a:pt x="1579" y="2486"/>
                    </a:lnTo>
                    <a:lnTo>
                      <a:pt x="1591" y="2514"/>
                    </a:lnTo>
                    <a:lnTo>
                      <a:pt x="1605" y="2538"/>
                    </a:lnTo>
                    <a:lnTo>
                      <a:pt x="1619" y="2564"/>
                    </a:lnTo>
                    <a:lnTo>
                      <a:pt x="1633" y="2586"/>
                    </a:lnTo>
                    <a:lnTo>
                      <a:pt x="1649" y="2608"/>
                    </a:lnTo>
                    <a:lnTo>
                      <a:pt x="1665" y="2630"/>
                    </a:lnTo>
                    <a:lnTo>
                      <a:pt x="1681" y="2650"/>
                    </a:lnTo>
                    <a:lnTo>
                      <a:pt x="1699" y="2670"/>
                    </a:lnTo>
                    <a:lnTo>
                      <a:pt x="1719" y="2688"/>
                    </a:lnTo>
                    <a:lnTo>
                      <a:pt x="1739" y="2704"/>
                    </a:lnTo>
                    <a:lnTo>
                      <a:pt x="1759" y="2720"/>
                    </a:lnTo>
                    <a:lnTo>
                      <a:pt x="1779" y="2736"/>
                    </a:lnTo>
                    <a:lnTo>
                      <a:pt x="1823" y="2762"/>
                    </a:lnTo>
                    <a:lnTo>
                      <a:pt x="1871" y="2788"/>
                    </a:lnTo>
                    <a:lnTo>
                      <a:pt x="1921" y="2808"/>
                    </a:lnTo>
                    <a:lnTo>
                      <a:pt x="1973" y="2826"/>
                    </a:lnTo>
                    <a:lnTo>
                      <a:pt x="2029" y="2840"/>
                    </a:lnTo>
                    <a:lnTo>
                      <a:pt x="2087" y="2854"/>
                    </a:lnTo>
                    <a:lnTo>
                      <a:pt x="2147" y="2864"/>
                    </a:lnTo>
                    <a:lnTo>
                      <a:pt x="2209" y="2872"/>
                    </a:lnTo>
                    <a:lnTo>
                      <a:pt x="2273" y="2878"/>
                    </a:lnTo>
                    <a:lnTo>
                      <a:pt x="2339" y="2882"/>
                    </a:lnTo>
                    <a:lnTo>
                      <a:pt x="2409" y="2884"/>
                    </a:lnTo>
                    <a:lnTo>
                      <a:pt x="2479" y="2886"/>
                    </a:lnTo>
                    <a:lnTo>
                      <a:pt x="2625" y="2886"/>
                    </a:lnTo>
                    <a:lnTo>
                      <a:pt x="2779" y="2882"/>
                    </a:lnTo>
                    <a:lnTo>
                      <a:pt x="2937" y="2878"/>
                    </a:lnTo>
                    <a:lnTo>
                      <a:pt x="3101" y="2874"/>
                    </a:lnTo>
                    <a:lnTo>
                      <a:pt x="3269" y="2872"/>
                    </a:lnTo>
                    <a:lnTo>
                      <a:pt x="3269" y="3212"/>
                    </a:lnTo>
                    <a:close/>
                  </a:path>
                </a:pathLst>
              </a:custGeom>
              <a:solidFill>
                <a:srgbClr val="B0CCB0"/>
              </a:solidFill>
              <a:ln>
                <a:noFill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d-ID" kern="0">
                  <a:solidFill>
                    <a:prstClr val="black"/>
                  </a:solidFill>
                  <a:latin typeface="等线" panose="02010600030101010101" pitchFamily="2" charset="-122"/>
                </a:endParaRPr>
              </a:p>
            </p:txBody>
          </p:sp>
          <p:sp>
            <p:nvSpPr>
              <p:cNvPr id="23" name="Freeform 11"/>
              <p:cNvSpPr/>
              <p:nvPr/>
            </p:nvSpPr>
            <p:spPr bwMode="auto">
              <a:xfrm rot="18887665">
                <a:off x="8783218" y="4075007"/>
                <a:ext cx="3067984" cy="3997053"/>
              </a:xfrm>
              <a:custGeom>
                <a:avLst/>
                <a:gdLst>
                  <a:gd name="T0" fmla="*/ 1564 w 3211"/>
                  <a:gd name="T1" fmla="*/ 890 h 4180"/>
                  <a:gd name="T2" fmla="*/ 1904 w 3211"/>
                  <a:gd name="T3" fmla="*/ 1136 h 4180"/>
                  <a:gd name="T4" fmla="*/ 1902 w 3211"/>
                  <a:gd name="T5" fmla="*/ 1404 h 4180"/>
                  <a:gd name="T6" fmla="*/ 1888 w 3211"/>
                  <a:gd name="T7" fmla="*/ 1530 h 4180"/>
                  <a:gd name="T8" fmla="*/ 1868 w 3211"/>
                  <a:gd name="T9" fmla="*/ 1602 h 4180"/>
                  <a:gd name="T10" fmla="*/ 1836 w 3211"/>
                  <a:gd name="T11" fmla="*/ 1662 h 4180"/>
                  <a:gd name="T12" fmla="*/ 1790 w 3211"/>
                  <a:gd name="T13" fmla="*/ 1710 h 4180"/>
                  <a:gd name="T14" fmla="*/ 1728 w 3211"/>
                  <a:gd name="T15" fmla="*/ 1752 h 4180"/>
                  <a:gd name="T16" fmla="*/ 1546 w 3211"/>
                  <a:gd name="T17" fmla="*/ 1830 h 4180"/>
                  <a:gd name="T18" fmla="*/ 1406 w 3211"/>
                  <a:gd name="T19" fmla="*/ 1888 h 4180"/>
                  <a:gd name="T20" fmla="*/ 1194 w 3211"/>
                  <a:gd name="T21" fmla="*/ 1994 h 4180"/>
                  <a:gd name="T22" fmla="*/ 986 w 3211"/>
                  <a:gd name="T23" fmla="*/ 2126 h 4180"/>
                  <a:gd name="T24" fmla="*/ 786 w 3211"/>
                  <a:gd name="T25" fmla="*/ 2284 h 4180"/>
                  <a:gd name="T26" fmla="*/ 598 w 3211"/>
                  <a:gd name="T27" fmla="*/ 2470 h 4180"/>
                  <a:gd name="T28" fmla="*/ 428 w 3211"/>
                  <a:gd name="T29" fmla="*/ 2682 h 4180"/>
                  <a:gd name="T30" fmla="*/ 280 w 3211"/>
                  <a:gd name="T31" fmla="*/ 2924 h 4180"/>
                  <a:gd name="T32" fmla="*/ 158 w 3211"/>
                  <a:gd name="T33" fmla="*/ 3194 h 4180"/>
                  <a:gd name="T34" fmla="*/ 68 w 3211"/>
                  <a:gd name="T35" fmla="*/ 3492 h 4180"/>
                  <a:gd name="T36" fmla="*/ 28 w 3211"/>
                  <a:gd name="T37" fmla="*/ 3708 h 4180"/>
                  <a:gd name="T38" fmla="*/ 8 w 3211"/>
                  <a:gd name="T39" fmla="*/ 3878 h 4180"/>
                  <a:gd name="T40" fmla="*/ 0 w 3211"/>
                  <a:gd name="T41" fmla="*/ 4058 h 4180"/>
                  <a:gd name="T42" fmla="*/ 992 w 3211"/>
                  <a:gd name="T43" fmla="*/ 4180 h 4180"/>
                  <a:gd name="T44" fmla="*/ 986 w 3211"/>
                  <a:gd name="T45" fmla="*/ 4038 h 4180"/>
                  <a:gd name="T46" fmla="*/ 1006 w 3211"/>
                  <a:gd name="T47" fmla="*/ 3830 h 4180"/>
                  <a:gd name="T48" fmla="*/ 1058 w 3211"/>
                  <a:gd name="T49" fmla="*/ 3630 h 4180"/>
                  <a:gd name="T50" fmla="*/ 1136 w 3211"/>
                  <a:gd name="T51" fmla="*/ 3442 h 4180"/>
                  <a:gd name="T52" fmla="*/ 1240 w 3211"/>
                  <a:gd name="T53" fmla="*/ 3268 h 4180"/>
                  <a:gd name="T54" fmla="*/ 1366 w 3211"/>
                  <a:gd name="T55" fmla="*/ 3112 h 4180"/>
                  <a:gd name="T56" fmla="*/ 1512 w 3211"/>
                  <a:gd name="T57" fmla="*/ 2974 h 4180"/>
                  <a:gd name="T58" fmla="*/ 1676 w 3211"/>
                  <a:gd name="T59" fmla="*/ 2858 h 4180"/>
                  <a:gd name="T60" fmla="*/ 1852 w 3211"/>
                  <a:gd name="T61" fmla="*/ 2768 h 4180"/>
                  <a:gd name="T62" fmla="*/ 2040 w 3211"/>
                  <a:gd name="T63" fmla="*/ 2704 h 4180"/>
                  <a:gd name="T64" fmla="*/ 2238 w 3211"/>
                  <a:gd name="T65" fmla="*/ 2672 h 4180"/>
                  <a:gd name="T66" fmla="*/ 2310 w 3211"/>
                  <a:gd name="T67" fmla="*/ 2664 h 4180"/>
                  <a:gd name="T68" fmla="*/ 2409 w 3211"/>
                  <a:gd name="T69" fmla="*/ 2642 h 4180"/>
                  <a:gd name="T70" fmla="*/ 2497 w 3211"/>
                  <a:gd name="T71" fmla="*/ 2612 h 4180"/>
                  <a:gd name="T72" fmla="*/ 2575 w 3211"/>
                  <a:gd name="T73" fmla="*/ 2574 h 4180"/>
                  <a:gd name="T74" fmla="*/ 2641 w 3211"/>
                  <a:gd name="T75" fmla="*/ 2528 h 4180"/>
                  <a:gd name="T76" fmla="*/ 2697 w 3211"/>
                  <a:gd name="T77" fmla="*/ 2472 h 4180"/>
                  <a:gd name="T78" fmla="*/ 2745 w 3211"/>
                  <a:gd name="T79" fmla="*/ 2410 h 4180"/>
                  <a:gd name="T80" fmla="*/ 2815 w 3211"/>
                  <a:gd name="T81" fmla="*/ 2266 h 4180"/>
                  <a:gd name="T82" fmla="*/ 2859 w 3211"/>
                  <a:gd name="T83" fmla="*/ 2094 h 4180"/>
                  <a:gd name="T84" fmla="*/ 2883 w 3211"/>
                  <a:gd name="T85" fmla="*/ 1902 h 4180"/>
                  <a:gd name="T86" fmla="*/ 2889 w 3211"/>
                  <a:gd name="T87" fmla="*/ 1690 h 4180"/>
                  <a:gd name="T88" fmla="*/ 2879 w 3211"/>
                  <a:gd name="T89" fmla="*/ 1224 h 4180"/>
                  <a:gd name="T90" fmla="*/ 3211 w 3211"/>
                  <a:gd name="T91" fmla="*/ 890 h 4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3211" h="4180">
                    <a:moveTo>
                      <a:pt x="3211" y="890"/>
                    </a:moveTo>
                    <a:lnTo>
                      <a:pt x="2417" y="0"/>
                    </a:lnTo>
                    <a:lnTo>
                      <a:pt x="1564" y="890"/>
                    </a:lnTo>
                    <a:lnTo>
                      <a:pt x="1904" y="890"/>
                    </a:lnTo>
                    <a:lnTo>
                      <a:pt x="1904" y="890"/>
                    </a:lnTo>
                    <a:lnTo>
                      <a:pt x="1904" y="1136"/>
                    </a:lnTo>
                    <a:lnTo>
                      <a:pt x="1906" y="1238"/>
                    </a:lnTo>
                    <a:lnTo>
                      <a:pt x="1904" y="1326"/>
                    </a:lnTo>
                    <a:lnTo>
                      <a:pt x="1902" y="1404"/>
                    </a:lnTo>
                    <a:lnTo>
                      <a:pt x="1896" y="1472"/>
                    </a:lnTo>
                    <a:lnTo>
                      <a:pt x="1892" y="1502"/>
                    </a:lnTo>
                    <a:lnTo>
                      <a:pt x="1888" y="1530"/>
                    </a:lnTo>
                    <a:lnTo>
                      <a:pt x="1882" y="1556"/>
                    </a:lnTo>
                    <a:lnTo>
                      <a:pt x="1876" y="1580"/>
                    </a:lnTo>
                    <a:lnTo>
                      <a:pt x="1868" y="1602"/>
                    </a:lnTo>
                    <a:lnTo>
                      <a:pt x="1858" y="1624"/>
                    </a:lnTo>
                    <a:lnTo>
                      <a:pt x="1848" y="1642"/>
                    </a:lnTo>
                    <a:lnTo>
                      <a:pt x="1836" y="1662"/>
                    </a:lnTo>
                    <a:lnTo>
                      <a:pt x="1822" y="1678"/>
                    </a:lnTo>
                    <a:lnTo>
                      <a:pt x="1808" y="1694"/>
                    </a:lnTo>
                    <a:lnTo>
                      <a:pt x="1790" y="1710"/>
                    </a:lnTo>
                    <a:lnTo>
                      <a:pt x="1772" y="1724"/>
                    </a:lnTo>
                    <a:lnTo>
                      <a:pt x="1752" y="1738"/>
                    </a:lnTo>
                    <a:lnTo>
                      <a:pt x="1728" y="1752"/>
                    </a:lnTo>
                    <a:lnTo>
                      <a:pt x="1676" y="1778"/>
                    </a:lnTo>
                    <a:lnTo>
                      <a:pt x="1616" y="1804"/>
                    </a:lnTo>
                    <a:lnTo>
                      <a:pt x="1546" y="1830"/>
                    </a:lnTo>
                    <a:lnTo>
                      <a:pt x="1546" y="1830"/>
                    </a:lnTo>
                    <a:lnTo>
                      <a:pt x="1476" y="1858"/>
                    </a:lnTo>
                    <a:lnTo>
                      <a:pt x="1406" y="1888"/>
                    </a:lnTo>
                    <a:lnTo>
                      <a:pt x="1336" y="1920"/>
                    </a:lnTo>
                    <a:lnTo>
                      <a:pt x="1266" y="1956"/>
                    </a:lnTo>
                    <a:lnTo>
                      <a:pt x="1194" y="1994"/>
                    </a:lnTo>
                    <a:lnTo>
                      <a:pt x="1124" y="2036"/>
                    </a:lnTo>
                    <a:lnTo>
                      <a:pt x="1056" y="2080"/>
                    </a:lnTo>
                    <a:lnTo>
                      <a:pt x="986" y="2126"/>
                    </a:lnTo>
                    <a:lnTo>
                      <a:pt x="920" y="2176"/>
                    </a:lnTo>
                    <a:lnTo>
                      <a:pt x="852" y="2228"/>
                    </a:lnTo>
                    <a:lnTo>
                      <a:pt x="786" y="2284"/>
                    </a:lnTo>
                    <a:lnTo>
                      <a:pt x="722" y="2344"/>
                    </a:lnTo>
                    <a:lnTo>
                      <a:pt x="660" y="2406"/>
                    </a:lnTo>
                    <a:lnTo>
                      <a:pt x="598" y="2470"/>
                    </a:lnTo>
                    <a:lnTo>
                      <a:pt x="540" y="2538"/>
                    </a:lnTo>
                    <a:lnTo>
                      <a:pt x="482" y="2608"/>
                    </a:lnTo>
                    <a:lnTo>
                      <a:pt x="428" y="2682"/>
                    </a:lnTo>
                    <a:lnTo>
                      <a:pt x="376" y="2760"/>
                    </a:lnTo>
                    <a:lnTo>
                      <a:pt x="326" y="2840"/>
                    </a:lnTo>
                    <a:lnTo>
                      <a:pt x="280" y="2924"/>
                    </a:lnTo>
                    <a:lnTo>
                      <a:pt x="236" y="3010"/>
                    </a:lnTo>
                    <a:lnTo>
                      <a:pt x="196" y="3100"/>
                    </a:lnTo>
                    <a:lnTo>
                      <a:pt x="158" y="3194"/>
                    </a:lnTo>
                    <a:lnTo>
                      <a:pt x="124" y="3290"/>
                    </a:lnTo>
                    <a:lnTo>
                      <a:pt x="94" y="3390"/>
                    </a:lnTo>
                    <a:lnTo>
                      <a:pt x="68" y="3492"/>
                    </a:lnTo>
                    <a:lnTo>
                      <a:pt x="46" y="3598"/>
                    </a:lnTo>
                    <a:lnTo>
                      <a:pt x="36" y="3652"/>
                    </a:lnTo>
                    <a:lnTo>
                      <a:pt x="28" y="3708"/>
                    </a:lnTo>
                    <a:lnTo>
                      <a:pt x="20" y="3764"/>
                    </a:lnTo>
                    <a:lnTo>
                      <a:pt x="14" y="3820"/>
                    </a:lnTo>
                    <a:lnTo>
                      <a:pt x="8" y="3878"/>
                    </a:lnTo>
                    <a:lnTo>
                      <a:pt x="4" y="3938"/>
                    </a:lnTo>
                    <a:lnTo>
                      <a:pt x="2" y="3996"/>
                    </a:lnTo>
                    <a:lnTo>
                      <a:pt x="0" y="4058"/>
                    </a:lnTo>
                    <a:lnTo>
                      <a:pt x="0" y="4118"/>
                    </a:lnTo>
                    <a:lnTo>
                      <a:pt x="2" y="4180"/>
                    </a:lnTo>
                    <a:lnTo>
                      <a:pt x="992" y="4180"/>
                    </a:lnTo>
                    <a:lnTo>
                      <a:pt x="992" y="4180"/>
                    </a:lnTo>
                    <a:lnTo>
                      <a:pt x="988" y="4108"/>
                    </a:lnTo>
                    <a:lnTo>
                      <a:pt x="986" y="4038"/>
                    </a:lnTo>
                    <a:lnTo>
                      <a:pt x="990" y="3968"/>
                    </a:lnTo>
                    <a:lnTo>
                      <a:pt x="996" y="3898"/>
                    </a:lnTo>
                    <a:lnTo>
                      <a:pt x="1006" y="3830"/>
                    </a:lnTo>
                    <a:lnTo>
                      <a:pt x="1020" y="3762"/>
                    </a:lnTo>
                    <a:lnTo>
                      <a:pt x="1036" y="3696"/>
                    </a:lnTo>
                    <a:lnTo>
                      <a:pt x="1058" y="3630"/>
                    </a:lnTo>
                    <a:lnTo>
                      <a:pt x="1080" y="3566"/>
                    </a:lnTo>
                    <a:lnTo>
                      <a:pt x="1106" y="3504"/>
                    </a:lnTo>
                    <a:lnTo>
                      <a:pt x="1136" y="3442"/>
                    </a:lnTo>
                    <a:lnTo>
                      <a:pt x="1168" y="3382"/>
                    </a:lnTo>
                    <a:lnTo>
                      <a:pt x="1202" y="3324"/>
                    </a:lnTo>
                    <a:lnTo>
                      <a:pt x="1240" y="3268"/>
                    </a:lnTo>
                    <a:lnTo>
                      <a:pt x="1280" y="3214"/>
                    </a:lnTo>
                    <a:lnTo>
                      <a:pt x="1322" y="3162"/>
                    </a:lnTo>
                    <a:lnTo>
                      <a:pt x="1366" y="3112"/>
                    </a:lnTo>
                    <a:lnTo>
                      <a:pt x="1412" y="3064"/>
                    </a:lnTo>
                    <a:lnTo>
                      <a:pt x="1462" y="3018"/>
                    </a:lnTo>
                    <a:lnTo>
                      <a:pt x="1512" y="2974"/>
                    </a:lnTo>
                    <a:lnTo>
                      <a:pt x="1564" y="2932"/>
                    </a:lnTo>
                    <a:lnTo>
                      <a:pt x="1620" y="2894"/>
                    </a:lnTo>
                    <a:lnTo>
                      <a:pt x="1676" y="2858"/>
                    </a:lnTo>
                    <a:lnTo>
                      <a:pt x="1732" y="2826"/>
                    </a:lnTo>
                    <a:lnTo>
                      <a:pt x="1792" y="2796"/>
                    </a:lnTo>
                    <a:lnTo>
                      <a:pt x="1852" y="2768"/>
                    </a:lnTo>
                    <a:lnTo>
                      <a:pt x="1914" y="2744"/>
                    </a:lnTo>
                    <a:lnTo>
                      <a:pt x="1976" y="2722"/>
                    </a:lnTo>
                    <a:lnTo>
                      <a:pt x="2040" y="2704"/>
                    </a:lnTo>
                    <a:lnTo>
                      <a:pt x="2106" y="2690"/>
                    </a:lnTo>
                    <a:lnTo>
                      <a:pt x="2170" y="2680"/>
                    </a:lnTo>
                    <a:lnTo>
                      <a:pt x="2238" y="2672"/>
                    </a:lnTo>
                    <a:lnTo>
                      <a:pt x="2238" y="2672"/>
                    </a:lnTo>
                    <a:lnTo>
                      <a:pt x="2274" y="2668"/>
                    </a:lnTo>
                    <a:lnTo>
                      <a:pt x="2310" y="2664"/>
                    </a:lnTo>
                    <a:lnTo>
                      <a:pt x="2346" y="2658"/>
                    </a:lnTo>
                    <a:lnTo>
                      <a:pt x="2378" y="2650"/>
                    </a:lnTo>
                    <a:lnTo>
                      <a:pt x="2409" y="2642"/>
                    </a:lnTo>
                    <a:lnTo>
                      <a:pt x="2441" y="2634"/>
                    </a:lnTo>
                    <a:lnTo>
                      <a:pt x="2469" y="2624"/>
                    </a:lnTo>
                    <a:lnTo>
                      <a:pt x="2497" y="2612"/>
                    </a:lnTo>
                    <a:lnTo>
                      <a:pt x="2525" y="2600"/>
                    </a:lnTo>
                    <a:lnTo>
                      <a:pt x="2549" y="2588"/>
                    </a:lnTo>
                    <a:lnTo>
                      <a:pt x="2575" y="2574"/>
                    </a:lnTo>
                    <a:lnTo>
                      <a:pt x="2597" y="2560"/>
                    </a:lnTo>
                    <a:lnTo>
                      <a:pt x="2619" y="2544"/>
                    </a:lnTo>
                    <a:lnTo>
                      <a:pt x="2641" y="2528"/>
                    </a:lnTo>
                    <a:lnTo>
                      <a:pt x="2661" y="2510"/>
                    </a:lnTo>
                    <a:lnTo>
                      <a:pt x="2679" y="2492"/>
                    </a:lnTo>
                    <a:lnTo>
                      <a:pt x="2697" y="2472"/>
                    </a:lnTo>
                    <a:lnTo>
                      <a:pt x="2715" y="2452"/>
                    </a:lnTo>
                    <a:lnTo>
                      <a:pt x="2729" y="2432"/>
                    </a:lnTo>
                    <a:lnTo>
                      <a:pt x="2745" y="2410"/>
                    </a:lnTo>
                    <a:lnTo>
                      <a:pt x="2771" y="2366"/>
                    </a:lnTo>
                    <a:lnTo>
                      <a:pt x="2795" y="2316"/>
                    </a:lnTo>
                    <a:lnTo>
                      <a:pt x="2815" y="2266"/>
                    </a:lnTo>
                    <a:lnTo>
                      <a:pt x="2833" y="2210"/>
                    </a:lnTo>
                    <a:lnTo>
                      <a:pt x="2847" y="2154"/>
                    </a:lnTo>
                    <a:lnTo>
                      <a:pt x="2859" y="2094"/>
                    </a:lnTo>
                    <a:lnTo>
                      <a:pt x="2869" y="2032"/>
                    </a:lnTo>
                    <a:lnTo>
                      <a:pt x="2877" y="1968"/>
                    </a:lnTo>
                    <a:lnTo>
                      <a:pt x="2883" y="1902"/>
                    </a:lnTo>
                    <a:lnTo>
                      <a:pt x="2885" y="1834"/>
                    </a:lnTo>
                    <a:lnTo>
                      <a:pt x="2887" y="1762"/>
                    </a:lnTo>
                    <a:lnTo>
                      <a:pt x="2889" y="1690"/>
                    </a:lnTo>
                    <a:lnTo>
                      <a:pt x="2887" y="1540"/>
                    </a:lnTo>
                    <a:lnTo>
                      <a:pt x="2883" y="1384"/>
                    </a:lnTo>
                    <a:lnTo>
                      <a:pt x="2879" y="1224"/>
                    </a:lnTo>
                    <a:lnTo>
                      <a:pt x="2873" y="1058"/>
                    </a:lnTo>
                    <a:lnTo>
                      <a:pt x="2871" y="890"/>
                    </a:lnTo>
                    <a:lnTo>
                      <a:pt x="3211" y="890"/>
                    </a:lnTo>
                    <a:close/>
                  </a:path>
                </a:pathLst>
              </a:custGeom>
              <a:solidFill>
                <a:srgbClr val="72A376"/>
              </a:solidFill>
              <a:ln>
                <a:noFill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d-ID" kern="0">
                  <a:solidFill>
                    <a:prstClr val="black"/>
                  </a:solidFill>
                  <a:latin typeface="等线" panose="02010600030101010101" pitchFamily="2" charset="-122"/>
                </a:endParaRPr>
              </a:p>
            </p:txBody>
          </p:sp>
          <p:sp>
            <p:nvSpPr>
              <p:cNvPr id="24" name="Freeform 15"/>
              <p:cNvSpPr/>
              <p:nvPr/>
            </p:nvSpPr>
            <p:spPr bwMode="auto">
              <a:xfrm rot="18887665">
                <a:off x="9429390" y="7239997"/>
                <a:ext cx="3918204" cy="3024797"/>
              </a:xfrm>
              <a:custGeom>
                <a:avLst/>
                <a:gdLst>
                  <a:gd name="T0" fmla="*/ 4034 w 4097"/>
                  <a:gd name="T1" fmla="*/ 2212 h 3162"/>
                  <a:gd name="T2" fmla="*/ 3842 w 4097"/>
                  <a:gd name="T3" fmla="*/ 2192 h 3162"/>
                  <a:gd name="T4" fmla="*/ 3654 w 4097"/>
                  <a:gd name="T5" fmla="*/ 2146 h 3162"/>
                  <a:gd name="T6" fmla="*/ 3470 w 4097"/>
                  <a:gd name="T7" fmla="*/ 2074 h 3162"/>
                  <a:gd name="T8" fmla="*/ 3298 w 4097"/>
                  <a:gd name="T9" fmla="*/ 1982 h 3162"/>
                  <a:gd name="T10" fmla="*/ 3138 w 4097"/>
                  <a:gd name="T11" fmla="*/ 1868 h 3162"/>
                  <a:gd name="T12" fmla="*/ 2994 w 4097"/>
                  <a:gd name="T13" fmla="*/ 1736 h 3162"/>
                  <a:gd name="T14" fmla="*/ 2870 w 4097"/>
                  <a:gd name="T15" fmla="*/ 1586 h 3162"/>
                  <a:gd name="T16" fmla="*/ 2770 w 4097"/>
                  <a:gd name="T17" fmla="*/ 1420 h 3162"/>
                  <a:gd name="T18" fmla="*/ 2696 w 4097"/>
                  <a:gd name="T19" fmla="*/ 1242 h 3162"/>
                  <a:gd name="T20" fmla="*/ 2652 w 4097"/>
                  <a:gd name="T21" fmla="*/ 1052 h 3162"/>
                  <a:gd name="T22" fmla="*/ 2636 w 4097"/>
                  <a:gd name="T23" fmla="*/ 914 h 3162"/>
                  <a:gd name="T24" fmla="*/ 2614 w 4097"/>
                  <a:gd name="T25" fmla="*/ 814 h 3162"/>
                  <a:gd name="T26" fmla="*/ 2586 w 4097"/>
                  <a:gd name="T27" fmla="*/ 726 h 3162"/>
                  <a:gd name="T28" fmla="*/ 2548 w 4097"/>
                  <a:gd name="T29" fmla="*/ 648 h 3162"/>
                  <a:gd name="T30" fmla="*/ 2502 w 4097"/>
                  <a:gd name="T31" fmla="*/ 582 h 3162"/>
                  <a:gd name="T32" fmla="*/ 2450 w 4097"/>
                  <a:gd name="T33" fmla="*/ 524 h 3162"/>
                  <a:gd name="T34" fmla="*/ 2388 w 4097"/>
                  <a:gd name="T35" fmla="*/ 476 h 3162"/>
                  <a:gd name="T36" fmla="*/ 2248 w 4097"/>
                  <a:gd name="T37" fmla="*/ 404 h 3162"/>
                  <a:gd name="T38" fmla="*/ 2080 w 4097"/>
                  <a:gd name="T39" fmla="*/ 358 h 3162"/>
                  <a:gd name="T40" fmla="*/ 1892 w 4097"/>
                  <a:gd name="T41" fmla="*/ 334 h 3162"/>
                  <a:gd name="T42" fmla="*/ 1684 w 4097"/>
                  <a:gd name="T43" fmla="*/ 326 h 3162"/>
                  <a:gd name="T44" fmla="*/ 1222 w 4097"/>
                  <a:gd name="T45" fmla="*/ 334 h 3162"/>
                  <a:gd name="T46" fmla="*/ 890 w 4097"/>
                  <a:gd name="T47" fmla="*/ 0 h 3162"/>
                  <a:gd name="T48" fmla="*/ 890 w 4097"/>
                  <a:gd name="T49" fmla="*/ 1308 h 3162"/>
                  <a:gd name="T50" fmla="*/ 1238 w 4097"/>
                  <a:gd name="T51" fmla="*/ 1308 h 3162"/>
                  <a:gd name="T52" fmla="*/ 1472 w 4097"/>
                  <a:gd name="T53" fmla="*/ 1316 h 3162"/>
                  <a:gd name="T54" fmla="*/ 1556 w 4097"/>
                  <a:gd name="T55" fmla="*/ 1330 h 3162"/>
                  <a:gd name="T56" fmla="*/ 1624 w 4097"/>
                  <a:gd name="T57" fmla="*/ 1354 h 3162"/>
                  <a:gd name="T58" fmla="*/ 1678 w 4097"/>
                  <a:gd name="T59" fmla="*/ 1390 h 3162"/>
                  <a:gd name="T60" fmla="*/ 1724 w 4097"/>
                  <a:gd name="T61" fmla="*/ 1442 h 3162"/>
                  <a:gd name="T62" fmla="*/ 1778 w 4097"/>
                  <a:gd name="T63" fmla="*/ 1536 h 3162"/>
                  <a:gd name="T64" fmla="*/ 1830 w 4097"/>
                  <a:gd name="T65" fmla="*/ 1668 h 3162"/>
                  <a:gd name="T66" fmla="*/ 1906 w 4097"/>
                  <a:gd name="T67" fmla="*/ 1846 h 3162"/>
                  <a:gd name="T68" fmla="*/ 2000 w 4097"/>
                  <a:gd name="T69" fmla="*/ 2024 h 3162"/>
                  <a:gd name="T70" fmla="*/ 2112 w 4097"/>
                  <a:gd name="T71" fmla="*/ 2200 h 3162"/>
                  <a:gd name="T72" fmla="*/ 2244 w 4097"/>
                  <a:gd name="T73" fmla="*/ 2370 h 3162"/>
                  <a:gd name="T74" fmla="*/ 2394 w 4097"/>
                  <a:gd name="T75" fmla="*/ 2532 h 3162"/>
                  <a:gd name="T76" fmla="*/ 2560 w 4097"/>
                  <a:gd name="T77" fmla="*/ 2682 h 3162"/>
                  <a:gd name="T78" fmla="*/ 2746 w 4097"/>
                  <a:gd name="T79" fmla="*/ 2820 h 3162"/>
                  <a:gd name="T80" fmla="*/ 2948 w 4097"/>
                  <a:gd name="T81" fmla="*/ 2940 h 3162"/>
                  <a:gd name="T82" fmla="*/ 3170 w 4097"/>
                  <a:gd name="T83" fmla="*/ 3042 h 3162"/>
                  <a:gd name="T84" fmla="*/ 3408 w 4097"/>
                  <a:gd name="T85" fmla="*/ 3122 h 3162"/>
                  <a:gd name="T86" fmla="*/ 3576 w 4097"/>
                  <a:gd name="T87" fmla="*/ 3162 h 3162"/>
                  <a:gd name="T88" fmla="*/ 3586 w 4097"/>
                  <a:gd name="T89" fmla="*/ 2908 h 3162"/>
                  <a:gd name="T90" fmla="*/ 3614 w 4097"/>
                  <a:gd name="T91" fmla="*/ 2718 h 3162"/>
                  <a:gd name="T92" fmla="*/ 3642 w 4097"/>
                  <a:gd name="T93" fmla="*/ 2614 h 3162"/>
                  <a:gd name="T94" fmla="*/ 3682 w 4097"/>
                  <a:gd name="T95" fmla="*/ 2518 h 3162"/>
                  <a:gd name="T96" fmla="*/ 3734 w 4097"/>
                  <a:gd name="T97" fmla="*/ 2434 h 3162"/>
                  <a:gd name="T98" fmla="*/ 3800 w 4097"/>
                  <a:gd name="T99" fmla="*/ 2360 h 3162"/>
                  <a:gd name="T100" fmla="*/ 3882 w 4097"/>
                  <a:gd name="T101" fmla="*/ 2298 h 3162"/>
                  <a:gd name="T102" fmla="*/ 3980 w 4097"/>
                  <a:gd name="T103" fmla="*/ 2248 h 3162"/>
                  <a:gd name="T104" fmla="*/ 4097 w 4097"/>
                  <a:gd name="T105" fmla="*/ 2212 h 3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4097" h="3162">
                    <a:moveTo>
                      <a:pt x="4097" y="2212"/>
                    </a:moveTo>
                    <a:lnTo>
                      <a:pt x="4097" y="2212"/>
                    </a:lnTo>
                    <a:lnTo>
                      <a:pt x="4034" y="2212"/>
                    </a:lnTo>
                    <a:lnTo>
                      <a:pt x="3970" y="2208"/>
                    </a:lnTo>
                    <a:lnTo>
                      <a:pt x="3906" y="2202"/>
                    </a:lnTo>
                    <a:lnTo>
                      <a:pt x="3842" y="2192"/>
                    </a:lnTo>
                    <a:lnTo>
                      <a:pt x="3780" y="2178"/>
                    </a:lnTo>
                    <a:lnTo>
                      <a:pt x="3716" y="2164"/>
                    </a:lnTo>
                    <a:lnTo>
                      <a:pt x="3654" y="2146"/>
                    </a:lnTo>
                    <a:lnTo>
                      <a:pt x="3592" y="2124"/>
                    </a:lnTo>
                    <a:lnTo>
                      <a:pt x="3530" y="2100"/>
                    </a:lnTo>
                    <a:lnTo>
                      <a:pt x="3470" y="2074"/>
                    </a:lnTo>
                    <a:lnTo>
                      <a:pt x="3412" y="2046"/>
                    </a:lnTo>
                    <a:lnTo>
                      <a:pt x="3354" y="2014"/>
                    </a:lnTo>
                    <a:lnTo>
                      <a:pt x="3298" y="1982"/>
                    </a:lnTo>
                    <a:lnTo>
                      <a:pt x="3242" y="1946"/>
                    </a:lnTo>
                    <a:lnTo>
                      <a:pt x="3190" y="1908"/>
                    </a:lnTo>
                    <a:lnTo>
                      <a:pt x="3138" y="1868"/>
                    </a:lnTo>
                    <a:lnTo>
                      <a:pt x="3088" y="1826"/>
                    </a:lnTo>
                    <a:lnTo>
                      <a:pt x="3040" y="1782"/>
                    </a:lnTo>
                    <a:lnTo>
                      <a:pt x="2994" y="1736"/>
                    </a:lnTo>
                    <a:lnTo>
                      <a:pt x="2950" y="1688"/>
                    </a:lnTo>
                    <a:lnTo>
                      <a:pt x="2908" y="1638"/>
                    </a:lnTo>
                    <a:lnTo>
                      <a:pt x="2870" y="1586"/>
                    </a:lnTo>
                    <a:lnTo>
                      <a:pt x="2834" y="1532"/>
                    </a:lnTo>
                    <a:lnTo>
                      <a:pt x="2800" y="1478"/>
                    </a:lnTo>
                    <a:lnTo>
                      <a:pt x="2770" y="1420"/>
                    </a:lnTo>
                    <a:lnTo>
                      <a:pt x="2742" y="1362"/>
                    </a:lnTo>
                    <a:lnTo>
                      <a:pt x="2716" y="1304"/>
                    </a:lnTo>
                    <a:lnTo>
                      <a:pt x="2696" y="1242"/>
                    </a:lnTo>
                    <a:lnTo>
                      <a:pt x="2676" y="1180"/>
                    </a:lnTo>
                    <a:lnTo>
                      <a:pt x="2662" y="1118"/>
                    </a:lnTo>
                    <a:lnTo>
                      <a:pt x="2652" y="1052"/>
                    </a:lnTo>
                    <a:lnTo>
                      <a:pt x="2644" y="988"/>
                    </a:lnTo>
                    <a:lnTo>
                      <a:pt x="2644" y="988"/>
                    </a:lnTo>
                    <a:lnTo>
                      <a:pt x="2636" y="914"/>
                    </a:lnTo>
                    <a:lnTo>
                      <a:pt x="2630" y="880"/>
                    </a:lnTo>
                    <a:lnTo>
                      <a:pt x="2622" y="846"/>
                    </a:lnTo>
                    <a:lnTo>
                      <a:pt x="2614" y="814"/>
                    </a:lnTo>
                    <a:lnTo>
                      <a:pt x="2606" y="784"/>
                    </a:lnTo>
                    <a:lnTo>
                      <a:pt x="2596" y="754"/>
                    </a:lnTo>
                    <a:lnTo>
                      <a:pt x="2586" y="726"/>
                    </a:lnTo>
                    <a:lnTo>
                      <a:pt x="2574" y="698"/>
                    </a:lnTo>
                    <a:lnTo>
                      <a:pt x="2562" y="672"/>
                    </a:lnTo>
                    <a:lnTo>
                      <a:pt x="2548" y="648"/>
                    </a:lnTo>
                    <a:lnTo>
                      <a:pt x="2534" y="624"/>
                    </a:lnTo>
                    <a:lnTo>
                      <a:pt x="2518" y="602"/>
                    </a:lnTo>
                    <a:lnTo>
                      <a:pt x="2502" y="582"/>
                    </a:lnTo>
                    <a:lnTo>
                      <a:pt x="2486" y="562"/>
                    </a:lnTo>
                    <a:lnTo>
                      <a:pt x="2468" y="542"/>
                    </a:lnTo>
                    <a:lnTo>
                      <a:pt x="2450" y="524"/>
                    </a:lnTo>
                    <a:lnTo>
                      <a:pt x="2430" y="508"/>
                    </a:lnTo>
                    <a:lnTo>
                      <a:pt x="2410" y="492"/>
                    </a:lnTo>
                    <a:lnTo>
                      <a:pt x="2388" y="476"/>
                    </a:lnTo>
                    <a:lnTo>
                      <a:pt x="2344" y="448"/>
                    </a:lnTo>
                    <a:lnTo>
                      <a:pt x="2298" y="424"/>
                    </a:lnTo>
                    <a:lnTo>
                      <a:pt x="2248" y="404"/>
                    </a:lnTo>
                    <a:lnTo>
                      <a:pt x="2194" y="386"/>
                    </a:lnTo>
                    <a:lnTo>
                      <a:pt x="2138" y="370"/>
                    </a:lnTo>
                    <a:lnTo>
                      <a:pt x="2080" y="358"/>
                    </a:lnTo>
                    <a:lnTo>
                      <a:pt x="2020" y="348"/>
                    </a:lnTo>
                    <a:lnTo>
                      <a:pt x="1956" y="340"/>
                    </a:lnTo>
                    <a:lnTo>
                      <a:pt x="1892" y="334"/>
                    </a:lnTo>
                    <a:lnTo>
                      <a:pt x="1824" y="330"/>
                    </a:lnTo>
                    <a:lnTo>
                      <a:pt x="1756" y="328"/>
                    </a:lnTo>
                    <a:lnTo>
                      <a:pt x="1684" y="326"/>
                    </a:lnTo>
                    <a:lnTo>
                      <a:pt x="1536" y="326"/>
                    </a:lnTo>
                    <a:lnTo>
                      <a:pt x="1382" y="330"/>
                    </a:lnTo>
                    <a:lnTo>
                      <a:pt x="1222" y="334"/>
                    </a:lnTo>
                    <a:lnTo>
                      <a:pt x="1058" y="338"/>
                    </a:lnTo>
                    <a:lnTo>
                      <a:pt x="890" y="340"/>
                    </a:lnTo>
                    <a:lnTo>
                      <a:pt x="890" y="0"/>
                    </a:lnTo>
                    <a:lnTo>
                      <a:pt x="0" y="796"/>
                    </a:lnTo>
                    <a:lnTo>
                      <a:pt x="890" y="1648"/>
                    </a:lnTo>
                    <a:lnTo>
                      <a:pt x="890" y="1308"/>
                    </a:lnTo>
                    <a:lnTo>
                      <a:pt x="890" y="1308"/>
                    </a:lnTo>
                    <a:lnTo>
                      <a:pt x="1136" y="1308"/>
                    </a:lnTo>
                    <a:lnTo>
                      <a:pt x="1238" y="1308"/>
                    </a:lnTo>
                    <a:lnTo>
                      <a:pt x="1326" y="1310"/>
                    </a:lnTo>
                    <a:lnTo>
                      <a:pt x="1404" y="1312"/>
                    </a:lnTo>
                    <a:lnTo>
                      <a:pt x="1472" y="1316"/>
                    </a:lnTo>
                    <a:lnTo>
                      <a:pt x="1502" y="1320"/>
                    </a:lnTo>
                    <a:lnTo>
                      <a:pt x="1530" y="1326"/>
                    </a:lnTo>
                    <a:lnTo>
                      <a:pt x="1556" y="1330"/>
                    </a:lnTo>
                    <a:lnTo>
                      <a:pt x="1580" y="1338"/>
                    </a:lnTo>
                    <a:lnTo>
                      <a:pt x="1602" y="1346"/>
                    </a:lnTo>
                    <a:lnTo>
                      <a:pt x="1624" y="1354"/>
                    </a:lnTo>
                    <a:lnTo>
                      <a:pt x="1642" y="1366"/>
                    </a:lnTo>
                    <a:lnTo>
                      <a:pt x="1660" y="1378"/>
                    </a:lnTo>
                    <a:lnTo>
                      <a:pt x="1678" y="1390"/>
                    </a:lnTo>
                    <a:lnTo>
                      <a:pt x="1694" y="1406"/>
                    </a:lnTo>
                    <a:lnTo>
                      <a:pt x="1710" y="1422"/>
                    </a:lnTo>
                    <a:lnTo>
                      <a:pt x="1724" y="1442"/>
                    </a:lnTo>
                    <a:lnTo>
                      <a:pt x="1738" y="1462"/>
                    </a:lnTo>
                    <a:lnTo>
                      <a:pt x="1752" y="1484"/>
                    </a:lnTo>
                    <a:lnTo>
                      <a:pt x="1778" y="1536"/>
                    </a:lnTo>
                    <a:lnTo>
                      <a:pt x="1804" y="1598"/>
                    </a:lnTo>
                    <a:lnTo>
                      <a:pt x="1830" y="1668"/>
                    </a:lnTo>
                    <a:lnTo>
                      <a:pt x="1830" y="1668"/>
                    </a:lnTo>
                    <a:lnTo>
                      <a:pt x="1854" y="1728"/>
                    </a:lnTo>
                    <a:lnTo>
                      <a:pt x="1878" y="1786"/>
                    </a:lnTo>
                    <a:lnTo>
                      <a:pt x="1906" y="1846"/>
                    </a:lnTo>
                    <a:lnTo>
                      <a:pt x="1936" y="1906"/>
                    </a:lnTo>
                    <a:lnTo>
                      <a:pt x="1966" y="1966"/>
                    </a:lnTo>
                    <a:lnTo>
                      <a:pt x="2000" y="2024"/>
                    </a:lnTo>
                    <a:lnTo>
                      <a:pt x="2036" y="2084"/>
                    </a:lnTo>
                    <a:lnTo>
                      <a:pt x="2074" y="2142"/>
                    </a:lnTo>
                    <a:lnTo>
                      <a:pt x="2112" y="2200"/>
                    </a:lnTo>
                    <a:lnTo>
                      <a:pt x="2154" y="2258"/>
                    </a:lnTo>
                    <a:lnTo>
                      <a:pt x="2198" y="2314"/>
                    </a:lnTo>
                    <a:lnTo>
                      <a:pt x="2244" y="2370"/>
                    </a:lnTo>
                    <a:lnTo>
                      <a:pt x="2292" y="2424"/>
                    </a:lnTo>
                    <a:lnTo>
                      <a:pt x="2342" y="2478"/>
                    </a:lnTo>
                    <a:lnTo>
                      <a:pt x="2394" y="2532"/>
                    </a:lnTo>
                    <a:lnTo>
                      <a:pt x="2448" y="2584"/>
                    </a:lnTo>
                    <a:lnTo>
                      <a:pt x="2504" y="2634"/>
                    </a:lnTo>
                    <a:lnTo>
                      <a:pt x="2560" y="2682"/>
                    </a:lnTo>
                    <a:lnTo>
                      <a:pt x="2620" y="2730"/>
                    </a:lnTo>
                    <a:lnTo>
                      <a:pt x="2682" y="2776"/>
                    </a:lnTo>
                    <a:lnTo>
                      <a:pt x="2746" y="2820"/>
                    </a:lnTo>
                    <a:lnTo>
                      <a:pt x="2812" y="2862"/>
                    </a:lnTo>
                    <a:lnTo>
                      <a:pt x="2880" y="2902"/>
                    </a:lnTo>
                    <a:lnTo>
                      <a:pt x="2948" y="2940"/>
                    </a:lnTo>
                    <a:lnTo>
                      <a:pt x="3020" y="2976"/>
                    </a:lnTo>
                    <a:lnTo>
                      <a:pt x="3094" y="3010"/>
                    </a:lnTo>
                    <a:lnTo>
                      <a:pt x="3170" y="3042"/>
                    </a:lnTo>
                    <a:lnTo>
                      <a:pt x="3246" y="3072"/>
                    </a:lnTo>
                    <a:lnTo>
                      <a:pt x="3326" y="3098"/>
                    </a:lnTo>
                    <a:lnTo>
                      <a:pt x="3408" y="3122"/>
                    </a:lnTo>
                    <a:lnTo>
                      <a:pt x="3490" y="3144"/>
                    </a:lnTo>
                    <a:lnTo>
                      <a:pt x="3576" y="3162"/>
                    </a:lnTo>
                    <a:lnTo>
                      <a:pt x="3576" y="3162"/>
                    </a:lnTo>
                    <a:lnTo>
                      <a:pt x="3576" y="3076"/>
                    </a:lnTo>
                    <a:lnTo>
                      <a:pt x="3580" y="2990"/>
                    </a:lnTo>
                    <a:lnTo>
                      <a:pt x="3586" y="2908"/>
                    </a:lnTo>
                    <a:lnTo>
                      <a:pt x="3594" y="2830"/>
                    </a:lnTo>
                    <a:lnTo>
                      <a:pt x="3606" y="2754"/>
                    </a:lnTo>
                    <a:lnTo>
                      <a:pt x="3614" y="2718"/>
                    </a:lnTo>
                    <a:lnTo>
                      <a:pt x="3622" y="2682"/>
                    </a:lnTo>
                    <a:lnTo>
                      <a:pt x="3632" y="2646"/>
                    </a:lnTo>
                    <a:lnTo>
                      <a:pt x="3642" y="2614"/>
                    </a:lnTo>
                    <a:lnTo>
                      <a:pt x="3654" y="2580"/>
                    </a:lnTo>
                    <a:lnTo>
                      <a:pt x="3668" y="2548"/>
                    </a:lnTo>
                    <a:lnTo>
                      <a:pt x="3682" y="2518"/>
                    </a:lnTo>
                    <a:lnTo>
                      <a:pt x="3698" y="2488"/>
                    </a:lnTo>
                    <a:lnTo>
                      <a:pt x="3716" y="2460"/>
                    </a:lnTo>
                    <a:lnTo>
                      <a:pt x="3734" y="2434"/>
                    </a:lnTo>
                    <a:lnTo>
                      <a:pt x="3754" y="2408"/>
                    </a:lnTo>
                    <a:lnTo>
                      <a:pt x="3776" y="2382"/>
                    </a:lnTo>
                    <a:lnTo>
                      <a:pt x="3800" y="2360"/>
                    </a:lnTo>
                    <a:lnTo>
                      <a:pt x="3826" y="2338"/>
                    </a:lnTo>
                    <a:lnTo>
                      <a:pt x="3852" y="2316"/>
                    </a:lnTo>
                    <a:lnTo>
                      <a:pt x="3882" y="2298"/>
                    </a:lnTo>
                    <a:lnTo>
                      <a:pt x="3912" y="2280"/>
                    </a:lnTo>
                    <a:lnTo>
                      <a:pt x="3946" y="2264"/>
                    </a:lnTo>
                    <a:lnTo>
                      <a:pt x="3980" y="2248"/>
                    </a:lnTo>
                    <a:lnTo>
                      <a:pt x="4018" y="2234"/>
                    </a:lnTo>
                    <a:lnTo>
                      <a:pt x="4057" y="2222"/>
                    </a:lnTo>
                    <a:lnTo>
                      <a:pt x="4097" y="2212"/>
                    </a:lnTo>
                    <a:close/>
                  </a:path>
                </a:pathLst>
              </a:custGeom>
              <a:solidFill>
                <a:srgbClr val="E8B7B7"/>
              </a:solidFill>
              <a:ln>
                <a:noFill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d-ID" kern="0">
                  <a:solidFill>
                    <a:prstClr val="black"/>
                  </a:solidFill>
                  <a:latin typeface="等线" panose="02010600030101010101" pitchFamily="2" charset="-122"/>
                </a:endParaRPr>
              </a:p>
            </p:txBody>
          </p:sp>
        </p:grpSp>
      </p:grpSp>
      <p:grpSp>
        <p:nvGrpSpPr>
          <p:cNvPr id="25" name="组合 4"/>
          <p:cNvGrpSpPr/>
          <p:nvPr/>
        </p:nvGrpSpPr>
        <p:grpSpPr bwMode="auto">
          <a:xfrm>
            <a:off x="6038850" y="3750039"/>
            <a:ext cx="4675188" cy="1817687"/>
            <a:chOff x="6341160" y="4234655"/>
            <a:chExt cx="4674062" cy="1817687"/>
          </a:xfrm>
        </p:grpSpPr>
        <p:sp>
          <p:nvSpPr>
            <p:cNvPr id="26" name="圆角矩形 12"/>
            <p:cNvSpPr/>
            <p:nvPr/>
          </p:nvSpPr>
          <p:spPr bwMode="auto">
            <a:xfrm>
              <a:off x="9256696" y="4309267"/>
              <a:ext cx="1758526" cy="517525"/>
            </a:xfrm>
            <a:prstGeom prst="roundRect">
              <a:avLst/>
            </a:prstGeom>
            <a:solidFill>
              <a:srgbClr val="967200"/>
            </a:solidFill>
            <a:ln>
              <a:noFill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5"/>
            </a:lnRef>
            <a:fillRef idx="1002">
              <a:schemeClr val="lt1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000" b="1" dirty="0">
                <a:solidFill>
                  <a:schemeClr val="tx1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27" name="文本框 16"/>
            <p:cNvSpPr txBox="1">
              <a:spLocks noChangeArrowheads="1"/>
            </p:cNvSpPr>
            <p:nvPr/>
          </p:nvSpPr>
          <p:spPr bwMode="auto">
            <a:xfrm>
              <a:off x="9427722" y="4234655"/>
              <a:ext cx="1416050" cy="581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>
                <a:lnSpc>
                  <a:spcPct val="15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zh-CN" altLang="en-US" sz="2400" b="1">
                  <a:solidFill>
                    <a:schemeClr val="bg1"/>
                  </a:solidFill>
                  <a:latin typeface="微软雅黑" panose="020B0503020204020204" pitchFamily="34" charset="-122"/>
                </a:rPr>
                <a:t>内化于心</a:t>
              </a:r>
            </a:p>
          </p:txBody>
        </p:sp>
        <p:grpSp>
          <p:nvGrpSpPr>
            <p:cNvPr id="28" name="组合 3"/>
            <p:cNvGrpSpPr/>
            <p:nvPr/>
          </p:nvGrpSpPr>
          <p:grpSpPr bwMode="auto">
            <a:xfrm>
              <a:off x="6341160" y="4760012"/>
              <a:ext cx="2044700" cy="890588"/>
              <a:chOff x="5876485" y="4760117"/>
              <a:chExt cx="2044700" cy="890588"/>
            </a:xfrm>
          </p:grpSpPr>
          <p:sp>
            <p:nvSpPr>
              <p:cNvPr id="31" name="右箭头 60"/>
              <p:cNvSpPr/>
              <p:nvPr/>
            </p:nvSpPr>
            <p:spPr>
              <a:xfrm>
                <a:off x="5876485" y="4760222"/>
                <a:ext cx="2044207" cy="890588"/>
              </a:xfrm>
              <a:prstGeom prst="rightArrow">
                <a:avLst>
                  <a:gd name="adj1" fmla="val 65054"/>
                  <a:gd name="adj2" fmla="val 78522"/>
                </a:avLst>
              </a:prstGeom>
              <a:solidFill>
                <a:srgbClr val="96720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 eaLnBrk="1" hangingPunct="1">
                  <a:defRPr/>
                </a:pPr>
                <a:endParaRPr lang="zh-CN" altLang="en-US" kern="0">
                  <a:solidFill>
                    <a:srgbClr val="8A8A8A"/>
                  </a:solidFill>
                  <a:latin typeface="Verdana" panose="020B060403050404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32" name="文本框 23"/>
              <p:cNvSpPr txBox="1">
                <a:spLocks noChangeArrowheads="1"/>
              </p:cNvSpPr>
              <p:nvPr/>
            </p:nvSpPr>
            <p:spPr bwMode="auto">
              <a:xfrm>
                <a:off x="6122547" y="4845842"/>
                <a:ext cx="1416050" cy="5810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9pPr>
              </a:lstStyle>
              <a:p>
                <a:pPr>
                  <a:lnSpc>
                    <a:spcPct val="150000"/>
                  </a:lnSpc>
                  <a:spcBef>
                    <a:spcPct val="0"/>
                  </a:spcBef>
                  <a:buFontTx/>
                  <a:buNone/>
                </a:pPr>
                <a:r>
                  <a:rPr lang="zh-CN" altLang="en-US" sz="2400" b="1">
                    <a:solidFill>
                      <a:schemeClr val="bg1"/>
                    </a:solidFill>
                    <a:latin typeface="微软雅黑" panose="020B0503020204020204" pitchFamily="34" charset="-122"/>
                  </a:rPr>
                  <a:t>知行合一</a:t>
                </a:r>
              </a:p>
            </p:txBody>
          </p:sp>
        </p:grpSp>
        <p:sp>
          <p:nvSpPr>
            <p:cNvPr id="29" name="圆角矩形 12"/>
            <p:cNvSpPr/>
            <p:nvPr/>
          </p:nvSpPr>
          <p:spPr bwMode="auto">
            <a:xfrm>
              <a:off x="9256696" y="5533230"/>
              <a:ext cx="1758526" cy="519112"/>
            </a:xfrm>
            <a:prstGeom prst="roundRect">
              <a:avLst/>
            </a:prstGeom>
            <a:solidFill>
              <a:srgbClr val="967200"/>
            </a:solidFill>
            <a:ln>
              <a:noFill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5"/>
            </a:lnRef>
            <a:fillRef idx="1002">
              <a:schemeClr val="lt1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000" b="1" dirty="0">
                <a:solidFill>
                  <a:schemeClr val="tx1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30" name="文本框 25"/>
            <p:cNvSpPr txBox="1">
              <a:spLocks noChangeArrowheads="1"/>
            </p:cNvSpPr>
            <p:nvPr/>
          </p:nvSpPr>
          <p:spPr bwMode="auto">
            <a:xfrm>
              <a:off x="9427722" y="5458617"/>
              <a:ext cx="1416050" cy="581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>
                <a:lnSpc>
                  <a:spcPct val="15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zh-CN" altLang="en-US" sz="2400" b="1">
                  <a:solidFill>
                    <a:schemeClr val="bg1"/>
                  </a:solidFill>
                  <a:latin typeface="微软雅黑" panose="020B0503020204020204" pitchFamily="34" charset="-122"/>
                </a:rPr>
                <a:t>外化于行</a:t>
              </a:r>
            </a:p>
          </p:txBody>
        </p:sp>
      </p:grpSp>
      <p:sp>
        <p:nvSpPr>
          <p:cNvPr id="33" name="圆角矩形 5"/>
          <p:cNvSpPr/>
          <p:nvPr/>
        </p:nvSpPr>
        <p:spPr>
          <a:xfrm>
            <a:off x="5664200" y="3391264"/>
            <a:ext cx="5424488" cy="2536825"/>
          </a:xfrm>
          <a:prstGeom prst="roundRect">
            <a:avLst/>
          </a:prstGeom>
          <a:noFill/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34" name="文本框 1"/>
          <p:cNvSpPr txBox="1">
            <a:spLocks noChangeArrowheads="1"/>
          </p:cNvSpPr>
          <p:nvPr/>
        </p:nvSpPr>
        <p:spPr bwMode="auto">
          <a:xfrm>
            <a:off x="923145" y="1890624"/>
            <a:ext cx="10723651" cy="11344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 indent="6223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just">
              <a:lnSpc>
                <a:spcPct val="150000"/>
              </a:lnSpc>
              <a:spcBef>
                <a:spcPts val="1400"/>
              </a:spcBef>
              <a:buFontTx/>
              <a:buNone/>
            </a:pPr>
            <a:r>
              <a:rPr lang="zh-CN" altLang="en-US" sz="2400" b="1" dirty="0"/>
              <a:t>对于大学生而言，树立和培育社会主义核心价值观，就是要切实做到</a:t>
            </a:r>
            <a:r>
              <a:rPr lang="zh-CN" altLang="en-US" sz="2400" b="1" dirty="0">
                <a:solidFill>
                  <a:srgbClr val="FF0000"/>
                </a:solidFill>
              </a:rPr>
              <a:t>勤学</a:t>
            </a:r>
            <a:r>
              <a:rPr lang="zh-CN" altLang="en-US" sz="2400" b="1" dirty="0"/>
              <a:t>、</a:t>
            </a:r>
            <a:r>
              <a:rPr lang="zh-CN" altLang="en-US" sz="2400" b="1" dirty="0">
                <a:solidFill>
                  <a:srgbClr val="FF0000"/>
                </a:solidFill>
              </a:rPr>
              <a:t>修德</a:t>
            </a:r>
            <a:r>
              <a:rPr lang="zh-CN" altLang="en-US" sz="2400" b="1" dirty="0"/>
              <a:t>、</a:t>
            </a:r>
            <a:r>
              <a:rPr lang="zh-CN" altLang="en-US" sz="2400" b="1" dirty="0">
                <a:solidFill>
                  <a:srgbClr val="FF0000"/>
                </a:solidFill>
              </a:rPr>
              <a:t>明辨</a:t>
            </a:r>
            <a:r>
              <a:rPr lang="zh-CN" altLang="en-US" sz="2400" b="1" dirty="0"/>
              <a:t>、</a:t>
            </a:r>
            <a:r>
              <a:rPr lang="zh-CN" altLang="en-US" sz="2400" b="1" dirty="0">
                <a:solidFill>
                  <a:srgbClr val="FF0000"/>
                </a:solidFill>
              </a:rPr>
              <a:t>笃实</a:t>
            </a:r>
            <a:r>
              <a:rPr lang="zh-CN" altLang="en-US" sz="2400" b="1" dirty="0"/>
              <a:t>，使社会主义核心价值观成为一言一行的基本遵循。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60" name="文本框 2"/>
          <p:cNvSpPr txBox="1">
            <a:spLocks noChangeArrowheads="1"/>
          </p:cNvSpPr>
          <p:nvPr/>
        </p:nvSpPr>
        <p:spPr bwMode="auto">
          <a:xfrm>
            <a:off x="829372" y="2841997"/>
            <a:ext cx="7311018" cy="378565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l"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cs typeface="+mn-cs"/>
                <a:sym typeface="微软雅黑" panose="020B0503020204020204" pitchFamily="34" charset="-122"/>
              </a:rPr>
              <a:t>掌握马克思主义理论，形成正确的世界观和科学的方法论，深化对社会主义核心价值观的认知认同。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cs typeface="+mn-cs"/>
              <a:sym typeface="微软雅黑" panose="020B0503020204020204" pitchFamily="34" charset="-122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l"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cs typeface="+mn-cs"/>
              </a:rPr>
              <a:t>大学生要努力掌握为祖国、为人民服务的真才实学，让勤于学习、敏于求知成为青春远航的动力。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l"/>
              <a:defRPr/>
            </a:pP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cs typeface="+mn-cs"/>
            </a:endParaRPr>
          </a:p>
        </p:txBody>
      </p:sp>
      <p:sp>
        <p:nvSpPr>
          <p:cNvPr id="69637" name="矩形 2"/>
          <p:cNvSpPr/>
          <p:nvPr/>
        </p:nvSpPr>
        <p:spPr>
          <a:xfrm>
            <a:off x="1313815" y="1601470"/>
            <a:ext cx="1985963" cy="7445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lnSpc>
                <a:spcPct val="150000"/>
              </a:lnSpc>
              <a:buFont typeface="Arial" panose="020B0604020202020204" pitchFamily="34" charset="0"/>
            </a:pPr>
            <a:r>
              <a:rPr lang="en-US" altLang="zh-CN" sz="3200" b="1" dirty="0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微软雅黑" panose="020B0503020204020204" pitchFamily="34" charset="-122"/>
              </a:rPr>
              <a:t>1. </a:t>
            </a:r>
            <a:r>
              <a:rPr lang="zh-CN" altLang="en-US" sz="3200" b="1" dirty="0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微软雅黑" panose="020B0503020204020204" pitchFamily="34" charset="-122"/>
              </a:rPr>
              <a:t>勤 学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2D4FF3CD-3FAA-4F85-86C3-E47E2624B8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0559" y="2574962"/>
            <a:ext cx="3096000" cy="3808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1"/>
          <p:cNvSpPr txBox="1">
            <a:spLocks noChangeArrowheads="1"/>
          </p:cNvSpPr>
          <p:nvPr/>
        </p:nvSpPr>
        <p:spPr bwMode="auto">
          <a:xfrm>
            <a:off x="404624" y="2530635"/>
            <a:ext cx="6677025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>
              <a:lnSpc>
                <a:spcPct val="120000"/>
              </a:lnSpc>
              <a:spcBef>
                <a:spcPts val="1400"/>
              </a:spcBef>
              <a:buFontTx/>
              <a:buNone/>
            </a:pPr>
            <a:r>
              <a:rPr lang="zh-CN" altLang="en-US" sz="2400" b="1" dirty="0">
                <a:solidFill>
                  <a:srgbClr val="D78D02"/>
                </a:solidFill>
              </a:rPr>
              <a:t>知识是树立社会主义核心价值观的重要基础</a:t>
            </a:r>
          </a:p>
        </p:txBody>
      </p:sp>
      <p:sp>
        <p:nvSpPr>
          <p:cNvPr id="13" name="文本框 9"/>
          <p:cNvSpPr txBox="1">
            <a:spLocks noChangeArrowheads="1"/>
          </p:cNvSpPr>
          <p:nvPr/>
        </p:nvSpPr>
        <p:spPr bwMode="auto">
          <a:xfrm>
            <a:off x="784065" y="3133126"/>
            <a:ext cx="4963592" cy="1909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marL="342900" indent="-342900" algn="just">
              <a:lnSpc>
                <a:spcPts val="3600"/>
              </a:lnSpc>
              <a:spcBef>
                <a:spcPts val="0"/>
              </a:spcBef>
              <a:spcAft>
                <a:spcPts val="1200"/>
              </a:spcAft>
              <a:buClr>
                <a:srgbClr val="CC9900"/>
              </a:buClr>
              <a:buFont typeface="Wingdings" panose="05000000000000000000" pitchFamily="2" charset="2"/>
              <a:buChar char="p"/>
            </a:pPr>
            <a:r>
              <a:rPr lang="zh-CN" altLang="en-US" sz="2400" b="1" dirty="0">
                <a:latin typeface="华文仿宋" panose="02010600040101010101" pitchFamily="2" charset="-122"/>
                <a:ea typeface="华文仿宋" panose="02010600040101010101" pitchFamily="2" charset="-122"/>
              </a:rPr>
              <a:t>大学生要把学习作为一种精神追求、一种生活方式，努力扩大知识半径，既读有字之书，也读无字之书；</a:t>
            </a:r>
            <a:endParaRPr lang="en-US" altLang="zh-CN" sz="2400" b="1" dirty="0">
              <a:latin typeface="华文仿宋" panose="02010600040101010101" pitchFamily="2" charset="-122"/>
              <a:ea typeface="华文仿宋" panose="02010600040101010101" pitchFamily="2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6096000" y="3133126"/>
            <a:ext cx="5745600" cy="3420000"/>
            <a:chOff x="6096000" y="3133126"/>
            <a:chExt cx="5745600" cy="3420000"/>
          </a:xfrm>
        </p:grpSpPr>
        <p:pic>
          <p:nvPicPr>
            <p:cNvPr id="1331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0" y="3133126"/>
              <a:ext cx="5745600" cy="34200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文本框 8"/>
            <p:cNvSpPr txBox="1"/>
            <p:nvPr/>
          </p:nvSpPr>
          <p:spPr>
            <a:xfrm>
              <a:off x="6240386" y="3287483"/>
              <a:ext cx="5456830" cy="2630170"/>
            </a:xfrm>
            <a:prstGeom prst="rect">
              <a:avLst/>
            </a:prstGeom>
            <a:solidFill>
              <a:srgbClr val="A17E45">
                <a:alpha val="38000"/>
              </a:srgbClr>
            </a:solidFill>
          </p:spPr>
          <p:txBody>
            <a:bodyPr wrap="square" rIns="0">
              <a:spAutoFit/>
            </a:bodyPr>
            <a:lstStyle/>
            <a:p>
              <a:pPr algn="l">
                <a:lnSpc>
                  <a:spcPts val="3300"/>
                </a:lnSpc>
              </a:pPr>
              <a:r>
                <a:rPr lang="zh-CN" altLang="en-US" sz="2000" i="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汉仪长仿宋体" panose="02010600000101010101" pitchFamily="2" charset="-122"/>
                  <a:ea typeface="汉仪长仿宋体" panose="02010600000101010101" pitchFamily="2" charset="-122"/>
                </a:rPr>
                <a:t>读有字之书在于记性，读无字之书在于悟性。</a:t>
              </a:r>
            </a:p>
            <a:p>
              <a:pPr algn="l">
                <a:lnSpc>
                  <a:spcPts val="3300"/>
                </a:lnSpc>
              </a:pPr>
              <a:r>
                <a:rPr lang="zh-CN" altLang="en-US" sz="2000" i="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汉仪长仿宋体" panose="02010600000101010101" pitchFamily="2" charset="-122"/>
                  <a:ea typeface="汉仪长仿宋体" panose="02010600000101010101" pitchFamily="2" charset="-122"/>
                </a:rPr>
                <a:t>读有字之书可以明智，读无字之书可以警醒！</a:t>
              </a:r>
            </a:p>
            <a:p>
              <a:pPr algn="l">
                <a:lnSpc>
                  <a:spcPts val="3300"/>
                </a:lnSpc>
              </a:pPr>
              <a:r>
                <a:rPr lang="zh-CN" altLang="en-US" sz="2000" i="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汉仪长仿宋体" panose="02010600000101010101" pitchFamily="2" charset="-122"/>
                  <a:ea typeface="汉仪长仿宋体" panose="02010600000101010101" pitchFamily="2" charset="-122"/>
                </a:rPr>
                <a:t>读书的最高境界是：</a:t>
              </a:r>
              <a:endParaRPr lang="en-US" altLang="zh-CN" sz="2000" i="0" dirty="0">
                <a:solidFill>
                  <a:schemeClr val="accent1">
                    <a:lumMod val="20000"/>
                    <a:lumOff val="80000"/>
                  </a:schemeClr>
                </a:solidFill>
                <a:latin typeface="汉仪长仿宋体" panose="02010600000101010101" pitchFamily="2" charset="-122"/>
                <a:ea typeface="汉仪长仿宋体" panose="02010600000101010101" pitchFamily="2" charset="-122"/>
              </a:endParaRPr>
            </a:p>
            <a:p>
              <a:pPr algn="l">
                <a:lnSpc>
                  <a:spcPts val="3300"/>
                </a:lnSpc>
              </a:pPr>
              <a:r>
                <a:rPr lang="zh-CN" altLang="en-US" sz="2000" i="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汉仪长仿宋体" panose="02010600000101010101" pitchFamily="2" charset="-122"/>
                  <a:ea typeface="汉仪长仿宋体" panose="02010600000101010101" pitchFamily="2" charset="-122"/>
                </a:rPr>
                <a:t>从有字的书中悟出无字的原则、意念和明辨是非的本领；</a:t>
              </a:r>
              <a:endParaRPr lang="en-US" altLang="zh-CN" sz="2000" i="0" dirty="0">
                <a:solidFill>
                  <a:schemeClr val="accent1">
                    <a:lumMod val="20000"/>
                    <a:lumOff val="80000"/>
                  </a:schemeClr>
                </a:solidFill>
                <a:latin typeface="汉仪长仿宋体" panose="02010600000101010101" pitchFamily="2" charset="-122"/>
                <a:ea typeface="汉仪长仿宋体" panose="02010600000101010101" pitchFamily="2" charset="-122"/>
              </a:endParaRPr>
            </a:p>
            <a:p>
              <a:pPr algn="l">
                <a:lnSpc>
                  <a:spcPts val="3300"/>
                </a:lnSpc>
              </a:pPr>
              <a:r>
                <a:rPr lang="zh-CN" altLang="en-US" sz="2000" i="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汉仪长仿宋体" panose="02010600000101010101" pitchFamily="2" charset="-122"/>
                  <a:ea typeface="汉仪长仿宋体" panose="02010600000101010101" pitchFamily="2" charset="-122"/>
                </a:rPr>
                <a:t>从无字之书中念出有字的条文、规律和处事之道。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C:\Users\86188\Desktop\王冕好学.jpg王冕好学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59485" y="2338705"/>
            <a:ext cx="3458210" cy="4067175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4901565" y="2832735"/>
            <a:ext cx="6156960" cy="295338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>
              <a:lnSpc>
                <a:spcPct val="150000"/>
              </a:lnSpc>
            </a:pP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    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王冕对于学习的痴迷和对时间的珍惜，值得我们每一个同学去学习。我们通过学习上精益求精，锲而不舍，珍惜时间，刻苦钻研，增加我们知识的积累，就一定能够取得更大的进步。</a:t>
            </a:r>
          </a:p>
        </p:txBody>
      </p:sp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8250" y="1442720"/>
            <a:ext cx="4014470" cy="4979035"/>
          </a:xfrm>
          <a:prstGeom prst="rect">
            <a:avLst/>
          </a:prstGeom>
        </p:spPr>
      </p:pic>
      <p:sp>
        <p:nvSpPr>
          <p:cNvPr id="3" name="内容占位符 2"/>
          <p:cNvSpPr txBox="1"/>
          <p:nvPr/>
        </p:nvSpPr>
        <p:spPr>
          <a:xfrm>
            <a:off x="5252720" y="1442720"/>
            <a:ext cx="6732905" cy="399542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marL="455930" indent="-455930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u"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青年是引风气之先的社会力量。青年的价值取向，关系着自身的健康成长成才，决定着未来整个社会的价值取向。</a:t>
            </a:r>
          </a:p>
          <a:p>
            <a:pPr indent="0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None/>
            </a:pP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5930" indent="-455930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u"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在全社会培育和弘扬社会主义核心价值观，需要大学生始终走在时代前列，成为培育和践行社会主义核心价值观最积极、最活跃的青年先进代表。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1238885" y="6421755"/>
            <a:ext cx="401383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/>
              <a:t>（选自电视剧《觉醒年代》）</a:t>
            </a:r>
          </a:p>
        </p:txBody>
      </p:sp>
    </p:spTree>
  </p:cSld>
  <p:clrMapOvr>
    <a:masterClrMapping/>
  </p:clrMapOvr>
  <p:transition spd="slow">
    <p:push dir="r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9" name="标题 1"/>
          <p:cNvSpPr>
            <a:spLocks noGrp="1"/>
          </p:cNvSpPr>
          <p:nvPr/>
        </p:nvSpPr>
        <p:spPr>
          <a:xfrm>
            <a:off x="652145" y="1643380"/>
            <a:ext cx="6134735" cy="2603500"/>
          </a:xfrm>
          <a:prstGeom prst="rect">
            <a:avLst/>
          </a:prstGeom>
          <a:solidFill>
            <a:srgbClr val="FF9999"/>
          </a:solidFill>
          <a:ln w="9525">
            <a:noFill/>
          </a:ln>
        </p:spPr>
        <p:txBody>
          <a:bodyPr anchor="ctr"/>
          <a:lstStyle/>
          <a:p>
            <a:pPr eaLnBrk="1" hangingPunct="1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核心价值观，其实就是一种德，既是个人的德，也是一种大德，就是国家的德、社会的德。国无德不兴，人无德不立。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                   </a:t>
            </a:r>
          </a:p>
          <a:p>
            <a:pPr algn="r" eaLnBrk="1" hangingPunct="1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</a:pP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——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习近平</a:t>
            </a:r>
          </a:p>
        </p:txBody>
      </p:sp>
      <p:sp>
        <p:nvSpPr>
          <p:cNvPr id="70660" name="内容占位符 2"/>
          <p:cNvSpPr>
            <a:spLocks noGrp="1"/>
          </p:cNvSpPr>
          <p:nvPr/>
        </p:nvSpPr>
        <p:spPr>
          <a:xfrm>
            <a:off x="952500" y="4537710"/>
            <a:ext cx="11239500" cy="2027238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marL="457200" indent="-457200" eaLnBrk="1" hangingPunct="1">
              <a:lnSpc>
                <a:spcPct val="135000"/>
              </a:lnSpc>
              <a:spcBef>
                <a:spcPts val="1000"/>
              </a:spcBef>
              <a:buFont typeface="Wingdings" panose="05000000000000000000" pitchFamily="2" charset="2"/>
              <a:buChar char="l"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“德者，本也”。做人做事第一位的是崇德修身。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457200" indent="-457200" eaLnBrk="1" hangingPunct="1">
              <a:lnSpc>
                <a:spcPct val="135000"/>
              </a:lnSpc>
              <a:spcBef>
                <a:spcPts val="1000"/>
              </a:spcBef>
              <a:buFont typeface="Wingdings" panose="05000000000000000000" pitchFamily="2" charset="2"/>
              <a:buChar char="l"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要立意高远，立志报效祖国、服务人民，这是大德。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457200" indent="-457200" eaLnBrk="1" hangingPunct="1">
              <a:lnSpc>
                <a:spcPct val="135000"/>
              </a:lnSpc>
              <a:spcBef>
                <a:spcPts val="1000"/>
              </a:spcBef>
              <a:buFont typeface="Wingdings" panose="05000000000000000000" pitchFamily="2" charset="2"/>
              <a:buChar char="l"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要立足平实，从做好小事、修好小节起步。</a:t>
            </a:r>
          </a:p>
        </p:txBody>
      </p:sp>
      <p:pic>
        <p:nvPicPr>
          <p:cNvPr id="70661" name="图片 5"/>
          <p:cNvPicPr>
            <a:picLocks noChangeAspect="1"/>
          </p:cNvPicPr>
          <p:nvPr/>
        </p:nvPicPr>
        <p:blipFill>
          <a:blip r:embed="rId4"/>
          <a:srcRect l="1624" t="659" r="2226" b="-659"/>
          <a:stretch>
            <a:fillRect/>
          </a:stretch>
        </p:blipFill>
        <p:spPr>
          <a:xfrm>
            <a:off x="6871335" y="1709103"/>
            <a:ext cx="3863975" cy="24717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0663" name="矩形 2"/>
          <p:cNvSpPr/>
          <p:nvPr/>
        </p:nvSpPr>
        <p:spPr>
          <a:xfrm>
            <a:off x="2327910" y="946785"/>
            <a:ext cx="1943100" cy="5857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buFont typeface="Arial" panose="020B0604020202020204" pitchFamily="34" charset="0"/>
            </a:pPr>
            <a:r>
              <a:rPr lang="en-US" altLang="zh-CN" sz="3200" dirty="0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2.  </a:t>
            </a:r>
            <a:r>
              <a:rPr lang="zh-CN" altLang="en-US" sz="3200" dirty="0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修德</a:t>
            </a:r>
          </a:p>
        </p:txBody>
      </p:sp>
    </p:spTree>
    <p:custDataLst>
      <p:tags r:id="rId1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圆角矩形 12"/>
          <p:cNvSpPr/>
          <p:nvPr/>
        </p:nvSpPr>
        <p:spPr bwMode="auto">
          <a:xfrm>
            <a:off x="3310668" y="1584001"/>
            <a:ext cx="5950634" cy="603250"/>
          </a:xfrm>
          <a:prstGeom prst="roundRect">
            <a:avLst/>
          </a:prstGeom>
          <a:noFill/>
          <a:ln w="6350" cap="flat" cmpd="sng" algn="ctr">
            <a:solidFill>
              <a:srgbClr val="FDB457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修德：加强道德修养，注重道德实践</a:t>
            </a: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4900" y="2659689"/>
            <a:ext cx="3661409" cy="237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矩形 9"/>
          <p:cNvSpPr>
            <a:spLocks noChangeArrowheads="1"/>
          </p:cNvSpPr>
          <p:nvPr/>
        </p:nvSpPr>
        <p:spPr bwMode="auto">
          <a:xfrm>
            <a:off x="4572000" y="2677223"/>
            <a:ext cx="7287065" cy="2358466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13500000" scaled="1"/>
            <a:tileRect/>
          </a:gradFill>
          <a:ln>
            <a:noFill/>
          </a:ln>
        </p:spPr>
        <p:txBody>
          <a:bodyPr wrap="square">
            <a:spAutoFit/>
          </a:bodyPr>
          <a:lstStyle>
            <a:lvl1pPr indent="6286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just">
              <a:lnSpc>
                <a:spcPts val="3600"/>
              </a:lnSpc>
              <a:spcBef>
                <a:spcPct val="0"/>
              </a:spcBef>
              <a:buFontTx/>
              <a:buNone/>
            </a:pPr>
            <a:r>
              <a:rPr lang="zh-CN" altLang="en-US" sz="2400" b="1" dirty="0">
                <a:latin typeface="华文仿宋" panose="02010600040101010101" pitchFamily="2" charset="-122"/>
                <a:ea typeface="华文仿宋" panose="02010600040101010101" pitchFamily="2" charset="-122"/>
              </a:rPr>
              <a:t>李小文（</a:t>
            </a:r>
            <a:r>
              <a:rPr lang="en-US" altLang="zh-CN" sz="2400" b="1" dirty="0">
                <a:latin typeface="华文仿宋" panose="02010600040101010101" pitchFamily="2" charset="-122"/>
                <a:ea typeface="华文仿宋" panose="02010600040101010101" pitchFamily="2" charset="-122"/>
              </a:rPr>
              <a:t>1947.3.2-2015.1.10</a:t>
            </a:r>
            <a:r>
              <a:rPr lang="zh-CN" altLang="en-US" sz="2400" b="1" dirty="0">
                <a:latin typeface="华文仿宋" panose="02010600040101010101" pitchFamily="2" charset="-122"/>
                <a:ea typeface="华文仿宋" panose="02010600040101010101" pitchFamily="2" charset="-122"/>
              </a:rPr>
              <a:t>）</a:t>
            </a:r>
            <a:r>
              <a:rPr lang="en-US" altLang="zh-CN" sz="2400" b="1" dirty="0">
                <a:latin typeface="华文仿宋" panose="02010600040101010101" pitchFamily="2" charset="-122"/>
                <a:ea typeface="华文仿宋" panose="02010600040101010101" pitchFamily="2" charset="-122"/>
              </a:rPr>
              <a:t>,</a:t>
            </a:r>
            <a:r>
              <a:rPr lang="zh-CN" altLang="en-US" sz="2400" b="1" dirty="0">
                <a:latin typeface="华文仿宋" panose="02010600040101010101" pitchFamily="2" charset="-122"/>
                <a:ea typeface="华文仿宋" panose="02010600040101010101" pitchFamily="2" charset="-122"/>
              </a:rPr>
              <a:t>中国科学院院士、遥感地理学家。科研中不务虚名、沉心实干，生活中低调简单、朴实无华，有种返璞归真的纯粹力量。被网友称为“仙风道骨”。当选</a:t>
            </a:r>
            <a:r>
              <a:rPr lang="en-US" altLang="zh-CN" sz="2400" b="1" dirty="0">
                <a:latin typeface="华文仿宋" panose="02010600040101010101" pitchFamily="2" charset="-122"/>
                <a:ea typeface="华文仿宋" panose="02010600040101010101" pitchFamily="2" charset="-122"/>
              </a:rPr>
              <a:t>2014</a:t>
            </a:r>
            <a:r>
              <a:rPr lang="zh-CN" altLang="en-US" sz="2400" b="1" dirty="0">
                <a:latin typeface="华文仿宋" panose="02010600040101010101" pitchFamily="2" charset="-122"/>
                <a:ea typeface="华文仿宋" panose="02010600040101010101" pitchFamily="2" charset="-122"/>
              </a:rPr>
              <a:t>年度北京师范大学“感动师大”新闻人物。</a:t>
            </a:r>
            <a:endParaRPr lang="en-US" altLang="zh-CN" sz="2400" b="1" dirty="0">
              <a:latin typeface="华文仿宋" panose="02010600040101010101" pitchFamily="2" charset="-122"/>
              <a:ea typeface="华文仿宋" panose="02010600040101010101" pitchFamily="2" charset="-122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654899" y="5217221"/>
            <a:ext cx="11204165" cy="98597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>
              <a:lnSpc>
                <a:spcPts val="3600"/>
              </a:lnSpc>
              <a:spcBef>
                <a:spcPct val="0"/>
              </a:spcBef>
              <a:buFontTx/>
              <a:buNone/>
            </a:pP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颁奖词：</a:t>
            </a:r>
            <a:r>
              <a:rPr lang="zh-CN" altLang="en-US" sz="24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“当众声喧哗的网络将‘布鞋院士’的盛誉簇拥向你，你却独盼这热潮退却，安静地做一辈子风轻云淡的‘技术宅男’。”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图片 101"/>
          <p:cNvPicPr/>
          <p:nvPr/>
        </p:nvPicPr>
        <p:blipFill>
          <a:blip r:embed="rId4"/>
          <a:stretch>
            <a:fillRect/>
          </a:stretch>
        </p:blipFill>
        <p:spPr>
          <a:xfrm>
            <a:off x="660400" y="2834640"/>
            <a:ext cx="5278755" cy="33750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6320790" y="2814955"/>
            <a:ext cx="5093970" cy="34150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/>
              <a:t>        </a:t>
            </a:r>
            <a:r>
              <a:rPr lang="zh-CN" altLang="en-US"/>
              <a:t>黎海坚，18岁（2021年），广东省茂名市高州市荷塘镇伦村村委会竹山村人，其父母当年同在深圳打工，生下她之后，就将她送回家乡让奶奶带养。在她年约两岁的时候，爸爸因病亡故了，从此之后，妈妈没有再回过家。</a:t>
            </a:r>
          </a:p>
          <a:p>
            <a:r>
              <a:rPr lang="en-US" altLang="zh-CN"/>
              <a:t>        </a:t>
            </a:r>
            <a:r>
              <a:rPr lang="zh-CN" altLang="en-US"/>
              <a:t>2021年高考，黎海坚的成绩刚过本科线。但她考虑到自己的实际情况，为稳妥起见，便选择报读了专科院校广东江门中医药职业学院。</a:t>
            </a:r>
            <a:r>
              <a:rPr lang="en-US" altLang="zh-CN"/>
              <a:t>            </a:t>
            </a:r>
          </a:p>
          <a:p>
            <a:r>
              <a:rPr lang="en-US" altLang="zh-CN"/>
              <a:t>        </a:t>
            </a:r>
            <a:r>
              <a:rPr lang="zh-CN" altLang="en-US"/>
              <a:t>黎海坚说到，她是奶奶一手拉扯大的，现在奶奶老了，又患有病，正是需要她照顾的时候，她不能丢下奶奶不顾，她要带着奶奶上大学。</a:t>
            </a:r>
          </a:p>
          <a:p>
            <a:r>
              <a:rPr lang="zh-CN" altLang="en-US"/>
              <a:t> </a:t>
            </a:r>
            <a:r>
              <a:rPr lang="en-US" altLang="zh-CN"/>
              <a:t>       </a:t>
            </a:r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547370" y="2004695"/>
            <a:ext cx="550037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2400">
                <a:sym typeface="+mn-ea"/>
              </a:rPr>
              <a:t>《</a:t>
            </a:r>
            <a:r>
              <a:rPr lang="en-US" altLang="zh-CN" sz="2400">
                <a:sym typeface="+mn-ea"/>
              </a:rPr>
              <a:t>“</a:t>
            </a:r>
            <a:r>
              <a:rPr lang="zh-CN" altLang="en-US" sz="2400">
                <a:sym typeface="+mn-ea"/>
              </a:rPr>
              <a:t>奶奶老了，我要照顾她</a:t>
            </a:r>
            <a:r>
              <a:rPr lang="en-US" altLang="zh-CN" sz="2400">
                <a:sym typeface="+mn-ea"/>
              </a:rPr>
              <a:t>”18</a:t>
            </a:r>
            <a:r>
              <a:rPr lang="zh-CN" altLang="en-US" sz="2400">
                <a:sym typeface="+mn-ea"/>
              </a:rPr>
              <a:t>岁女孩欲带九旬奶奶上大学</a:t>
            </a:r>
            <a:r>
              <a:rPr lang="zh-CN" altLang="en-US">
                <a:sym typeface="+mn-ea"/>
              </a:rPr>
              <a:t>》</a:t>
            </a:r>
            <a:endParaRPr lang="zh-CN" altLang="en-US"/>
          </a:p>
        </p:txBody>
      </p:sp>
    </p:spTree>
    <p:custDataLst>
      <p:tags r:id="rId1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图片 5"/>
          <p:cNvPicPr>
            <a:picLocks noChangeAspect="1"/>
          </p:cNvPicPr>
          <p:nvPr/>
        </p:nvPicPr>
        <p:blipFill>
          <a:blip r:embed="rId4"/>
          <a:srcRect l="551" t="249" r="-551" b="3728"/>
          <a:stretch>
            <a:fillRect/>
          </a:stretch>
        </p:blipFill>
        <p:spPr>
          <a:xfrm>
            <a:off x="7051040" y="1641475"/>
            <a:ext cx="3471545" cy="483298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1684" name="内容占位符 2"/>
          <p:cNvSpPr txBox="1"/>
          <p:nvPr/>
        </p:nvSpPr>
        <p:spPr>
          <a:xfrm>
            <a:off x="1826895" y="1217930"/>
            <a:ext cx="3914140" cy="917575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</a:pPr>
            <a:r>
              <a:rPr lang="en-US" altLang="zh-CN" sz="3200" b="1" dirty="0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3.  </a:t>
            </a:r>
            <a:r>
              <a:rPr lang="zh-CN" altLang="en-US" sz="3200" b="1" dirty="0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明辨</a:t>
            </a:r>
            <a:endParaRPr lang="en-US" altLang="zh-CN" sz="3200" b="1" dirty="0">
              <a:solidFill>
                <a:srgbClr val="C00000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</a:pPr>
            <a:endParaRPr lang="zh-CN" altLang="en-US" sz="2800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pic>
        <p:nvPicPr>
          <p:cNvPr id="71685" name="图片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08200" y="4168775"/>
            <a:ext cx="3903345" cy="211264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1412875" y="2135505"/>
            <a:ext cx="5095875" cy="1753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</a:pP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    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正视价值观和道德责任感，强化判断，善于辨明是非，善于判断选择，旗帜鲜明地弘扬真善美、贬斥假恶丑。</a:t>
            </a:r>
          </a:p>
        </p:txBody>
      </p:sp>
    </p:spTree>
    <p:custDataLst>
      <p:tags r:id="rId1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1"/>
          <p:cNvSpPr txBox="1">
            <a:spLocks noChangeArrowheads="1"/>
          </p:cNvSpPr>
          <p:nvPr/>
        </p:nvSpPr>
        <p:spPr bwMode="auto">
          <a:xfrm>
            <a:off x="734611" y="2481068"/>
            <a:ext cx="11102748" cy="497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>
              <a:lnSpc>
                <a:spcPct val="120000"/>
              </a:lnSpc>
              <a:spcBef>
                <a:spcPts val="1400"/>
              </a:spcBef>
              <a:buFontTx/>
              <a:buNone/>
            </a:pPr>
            <a:r>
              <a:rPr lang="zh-CN" altLang="en-US" sz="2400" b="1" dirty="0">
                <a:solidFill>
                  <a:srgbClr val="D78D02"/>
                </a:solidFill>
              </a:rPr>
              <a:t>辨别什么是真善美、什么是假恶丑，自觉做到常修善德、常怀善念、常做善举。</a:t>
            </a:r>
          </a:p>
        </p:txBody>
      </p:sp>
      <p:sp>
        <p:nvSpPr>
          <p:cNvPr id="21" name="圆角矩形 4"/>
          <p:cNvSpPr/>
          <p:nvPr/>
        </p:nvSpPr>
        <p:spPr bwMode="auto">
          <a:xfrm>
            <a:off x="2470150" y="3533140"/>
            <a:ext cx="7324090" cy="2345690"/>
          </a:xfrm>
          <a:prstGeom prst="roundRect">
            <a:avLst>
              <a:gd name="adj" fmla="val 0"/>
            </a:avLst>
          </a:prstGeom>
          <a:solidFill>
            <a:srgbClr val="CC9900">
              <a:alpha val="2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1430" tIns="45716" rIns="91430" bIns="45716" anchor="ctr"/>
          <a:lstStyle/>
          <a:p>
            <a:pPr marL="342900" lvl="2" indent="-342900" fontAlgn="ctr">
              <a:lnSpc>
                <a:spcPts val="3600"/>
              </a:lnSpc>
              <a:spcBef>
                <a:spcPts val="0"/>
              </a:spcBef>
              <a:spcAft>
                <a:spcPts val="1200"/>
              </a:spcAft>
              <a:buClr>
                <a:srgbClr val="CC9900"/>
              </a:buClr>
              <a:buSzPct val="70000"/>
              <a:buFont typeface="Wingdings" panose="05000000000000000000" pitchFamily="2" charset="2"/>
              <a:buChar char="p"/>
              <a:tabLst>
                <a:tab pos="135890" algn="l"/>
              </a:tabLst>
              <a:defRPr/>
            </a:pPr>
            <a:r>
              <a:rPr lang="zh-CN" altLang="en-US" sz="2400" b="1" kern="0" dirty="0">
                <a:solidFill>
                  <a:prstClr val="black"/>
                </a:solidFill>
                <a:latin typeface="汉仪长仿宋体" panose="02010600000101010101" pitchFamily="2" charset="-122"/>
                <a:ea typeface="汉仪长仿宋体" panose="02010600000101010101" pitchFamily="2" charset="-122"/>
              </a:rPr>
              <a:t>大学生要善于明辨是非，善于判断选择，旗帜鲜明地弘扬真善美、贬斥假恶丑，澄清模糊认识，匡正失范行为；</a:t>
            </a:r>
            <a:endParaRPr lang="en-US" altLang="zh-CN" sz="2400" b="1" kern="0" dirty="0">
              <a:solidFill>
                <a:prstClr val="black"/>
              </a:solidFill>
              <a:latin typeface="汉仪长仿宋体" panose="02010600000101010101" pitchFamily="2" charset="-122"/>
              <a:ea typeface="汉仪长仿宋体" panose="02010600000101010101" pitchFamily="2" charset="-122"/>
            </a:endParaRPr>
          </a:p>
          <a:p>
            <a:pPr marL="342900" lvl="2" indent="-342900" fontAlgn="ctr">
              <a:lnSpc>
                <a:spcPts val="3600"/>
              </a:lnSpc>
              <a:spcBef>
                <a:spcPts val="0"/>
              </a:spcBef>
              <a:spcAft>
                <a:spcPts val="1200"/>
              </a:spcAft>
              <a:buClr>
                <a:srgbClr val="CC9900"/>
              </a:buClr>
              <a:buSzPct val="70000"/>
              <a:buFont typeface="Wingdings" panose="05000000000000000000" pitchFamily="2" charset="2"/>
              <a:buChar char="p"/>
              <a:tabLst>
                <a:tab pos="135890" algn="l"/>
              </a:tabLst>
              <a:defRPr/>
            </a:pPr>
            <a:r>
              <a:rPr lang="zh-CN" altLang="en-US" sz="2400" b="1" kern="0" dirty="0">
                <a:solidFill>
                  <a:prstClr val="black"/>
                </a:solidFill>
                <a:latin typeface="汉仪长仿宋体" panose="02010600000101010101" pitchFamily="2" charset="-122"/>
                <a:ea typeface="汉仪长仿宋体" panose="02010600000101010101" pitchFamily="2" charset="-122"/>
              </a:rPr>
              <a:t>自觉做良好道德风尚的建设者、社会文明进步的推动者。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4"/>
          <p:cNvCxnSpPr/>
          <p:nvPr/>
        </p:nvCxnSpPr>
        <p:spPr>
          <a:xfrm flipH="1">
            <a:off x="5162346" y="1041007"/>
            <a:ext cx="1519812" cy="5367058"/>
          </a:xfrm>
          <a:prstGeom prst="line">
            <a:avLst/>
          </a:prstGeom>
          <a:ln w="317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椭圆 7" descr="https://timgsa.baidu.com/timg?image&amp;quality=80&amp;size=b9999_10000&amp;sec=1558498214476&amp;di=fe5bb9ef08c3ff36586850cee280b8ca&amp;imgtype=0&amp;src=http%3A%2F%2Fmeiti.fabumao.cn%2F1137260%2F20190326092518835.jpg"/>
          <p:cNvSpPr/>
          <p:nvPr/>
        </p:nvSpPr>
        <p:spPr>
          <a:xfrm>
            <a:off x="1195388" y="1351524"/>
            <a:ext cx="2957512" cy="2955925"/>
          </a:xfrm>
          <a:prstGeom prst="ellipse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>
              <a:defRPr/>
            </a:pPr>
            <a:endParaRPr lang="zh-CN" altLang="en-US" dirty="0"/>
          </a:p>
        </p:txBody>
      </p:sp>
      <p:sp>
        <p:nvSpPr>
          <p:cNvPr id="4" name="矩形 3"/>
          <p:cNvSpPr/>
          <p:nvPr/>
        </p:nvSpPr>
        <p:spPr>
          <a:xfrm>
            <a:off x="708025" y="4519033"/>
            <a:ext cx="3932238" cy="1909305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622300" algn="just" eaLnBrk="1" fontAlgn="auto" hangingPunct="1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b="1" kern="0" dirty="0">
                <a:latin typeface="华文仿宋" panose="02010600040101010101" pitchFamily="2" charset="-122"/>
                <a:ea typeface="华文仿宋" panose="02010600040101010101" pitchFamily="2" charset="-122"/>
              </a:rPr>
              <a:t>姑姑是做服装生意的，暑假购进了一批劣质的服装准备销售，说我口才好，叫我去帮忙推销。</a:t>
            </a:r>
          </a:p>
        </p:txBody>
      </p:sp>
      <p:pic>
        <p:nvPicPr>
          <p:cNvPr id="145415" name="Picture 7" descr="https://timgsa.baidu.com/timg?image&amp;quality=80&amp;size=b9999_10000&amp;sec=1558499049793&amp;di=e172cc4bc89c176d324d15d5079d07b0&amp;imgtype=0&amp;src=http%3A%2F%2Fwww.gov.cn%2Fjrzg%2Fimages%2Fimages%2F782bcb888b161251cbd80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9147" y="3611025"/>
            <a:ext cx="2988000" cy="2797040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/>
        </p:spPr>
      </p:pic>
      <p:sp>
        <p:nvSpPr>
          <p:cNvPr id="12" name="矩形 11"/>
          <p:cNvSpPr/>
          <p:nvPr/>
        </p:nvSpPr>
        <p:spPr>
          <a:xfrm>
            <a:off x="7093433" y="1519695"/>
            <a:ext cx="3932238" cy="1909305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622300" algn="just">
              <a:lnSpc>
                <a:spcPts val="3600"/>
              </a:lnSpc>
            </a:pPr>
            <a:r>
              <a:rPr lang="zh-CN" altLang="en-US" sz="2400" b="1" kern="0" dirty="0">
                <a:latin typeface="华文仿宋" panose="02010600040101010101" pitchFamily="2" charset="-122"/>
                <a:ea typeface="华文仿宋" panose="02010600040101010101" pitchFamily="2" charset="-122"/>
              </a:rPr>
              <a:t> 我最好的朋友让我考试时“帮帮忙”，帮他吧，违反纪律，不帮吧，又不够朋友。我该怎么办？</a:t>
            </a:r>
          </a:p>
        </p:txBody>
      </p:sp>
      <p:sp>
        <p:nvSpPr>
          <p:cNvPr id="11" name="文本框 1"/>
          <p:cNvSpPr txBox="1">
            <a:spLocks noChangeArrowheads="1"/>
          </p:cNvSpPr>
          <p:nvPr/>
        </p:nvSpPr>
        <p:spPr bwMode="auto">
          <a:xfrm>
            <a:off x="1617785" y="215847"/>
            <a:ext cx="9723088" cy="497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>
              <a:lnSpc>
                <a:spcPct val="120000"/>
              </a:lnSpc>
              <a:spcBef>
                <a:spcPts val="1400"/>
              </a:spcBef>
              <a:buFontTx/>
              <a:buNone/>
            </a:pPr>
            <a:r>
              <a:rPr lang="zh-CN" altLang="en-US" sz="2400" b="1" dirty="0">
                <a:solidFill>
                  <a:srgbClr val="D78D02"/>
                </a:solidFill>
              </a:rPr>
              <a:t>谈一谈：你会怎么做？</a:t>
            </a:r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backgroundMark x1="39931" y1="22593" x2="39931" y2="225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342" t="32615" r="19402" b="29641"/>
          <a:stretch>
            <a:fillRect/>
          </a:stretch>
        </p:blipFill>
        <p:spPr bwMode="auto">
          <a:xfrm>
            <a:off x="4956708" y="2968536"/>
            <a:ext cx="1931087" cy="7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04" name="文本框 2"/>
          <p:cNvSpPr txBox="1">
            <a:spLocks noChangeArrowheads="1"/>
          </p:cNvSpPr>
          <p:nvPr/>
        </p:nvSpPr>
        <p:spPr bwMode="auto">
          <a:xfrm>
            <a:off x="939800" y="1370013"/>
            <a:ext cx="6084888" cy="415417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华文中宋" panose="02010600040101010101" pitchFamily="2" charset="-122"/>
                <a:ea typeface="华文中宋" panose="02010600040101010101" pitchFamily="2" charset="-122"/>
                <a:cs typeface="+mn-cs"/>
                <a:sym typeface="微软雅黑" panose="020B0503020204020204" pitchFamily="34" charset="-122"/>
              </a:rPr>
              <a:t>  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华文中宋" panose="02010600040101010101" pitchFamily="2" charset="-122"/>
                <a:ea typeface="华文中宋" panose="02010600040101010101" pitchFamily="2" charset="-122"/>
                <a:cs typeface="+mn-cs"/>
                <a:sym typeface="微软雅黑" panose="020B0503020204020204" pitchFamily="34" charset="-122"/>
              </a:rPr>
              <a:t> 4. 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华文中宋" panose="02010600040101010101" pitchFamily="2" charset="-122"/>
                <a:ea typeface="华文中宋" panose="02010600040101010101" pitchFamily="2" charset="-122"/>
                <a:cs typeface="+mn-cs"/>
                <a:sym typeface="微软雅黑" panose="020B0503020204020204" pitchFamily="34" charset="-122"/>
              </a:rPr>
              <a:t>笃实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华文中宋" panose="02010600040101010101" pitchFamily="2" charset="-122"/>
              <a:ea typeface="华文中宋" panose="02010600040101010101" pitchFamily="2" charset="-122"/>
              <a:cs typeface="+mn-cs"/>
              <a:sym typeface="微软雅黑" panose="020B0503020204020204" pitchFamily="34" charset="-122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l"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华文中宋" panose="02010600040101010101" pitchFamily="2" charset="-122"/>
                <a:ea typeface="华文中宋" panose="02010600040101010101" pitchFamily="2" charset="-122"/>
                <a:cs typeface="+mn-cs"/>
                <a:sym typeface="微软雅黑" panose="020B0503020204020204" pitchFamily="34" charset="-122"/>
              </a:rPr>
              <a:t>道不可坐论，德不能空谈。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华文中宋" panose="02010600040101010101" pitchFamily="2" charset="-122"/>
              <a:ea typeface="华文中宋" panose="02010600040101010101" pitchFamily="2" charset="-122"/>
              <a:cs typeface="+mn-cs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l"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华文中宋" panose="02010600040101010101" pitchFamily="2" charset="-122"/>
                <a:ea typeface="华文中宋" panose="02010600040101010101" pitchFamily="2" charset="-122"/>
                <a:cs typeface="+mn-cs"/>
                <a:sym typeface="微软雅黑" panose="020B0503020204020204" pitchFamily="34" charset="-122"/>
              </a:rPr>
              <a:t>于实处用力，从知行合一上下功夫。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华文中宋" panose="02010600040101010101" pitchFamily="2" charset="-122"/>
              <a:ea typeface="华文中宋" panose="02010600040101010101" pitchFamily="2" charset="-122"/>
              <a:cs typeface="+mn-cs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l"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华文中宋" panose="02010600040101010101" pitchFamily="2" charset="-122"/>
                <a:ea typeface="华文中宋" panose="02010600040101010101" pitchFamily="2" charset="-122"/>
                <a:cs typeface="+mn-cs"/>
                <a:sym typeface="微软雅黑" panose="020B0503020204020204" pitchFamily="34" charset="-122"/>
              </a:rPr>
              <a:t>“天下难事，必作于易；天下大事，必作于细。”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华文中宋" panose="02010600040101010101" pitchFamily="2" charset="-122"/>
              <a:ea typeface="华文中宋" panose="02010600040101010101" pitchFamily="2" charset="-122"/>
              <a:cs typeface="+mn-cs"/>
            </a:endParaRPr>
          </a:p>
        </p:txBody>
      </p:sp>
      <p:pic>
        <p:nvPicPr>
          <p:cNvPr id="72707" name="图片 4" descr="56f378671cc49_1024"/>
          <p:cNvPicPr>
            <a:picLocks noChangeAspect="1"/>
          </p:cNvPicPr>
          <p:nvPr/>
        </p:nvPicPr>
        <p:blipFill>
          <a:blip r:embed="rId4"/>
          <a:srcRect t="5505"/>
          <a:stretch>
            <a:fillRect/>
          </a:stretch>
        </p:blipFill>
        <p:spPr>
          <a:xfrm>
            <a:off x="7419975" y="1830070"/>
            <a:ext cx="3651250" cy="4678045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1"/>
    </p:custData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04" name="文本框 2"/>
          <p:cNvSpPr txBox="1">
            <a:spLocks noChangeArrowheads="1"/>
          </p:cNvSpPr>
          <p:nvPr/>
        </p:nvSpPr>
        <p:spPr bwMode="auto">
          <a:xfrm>
            <a:off x="1588770" y="1003618"/>
            <a:ext cx="6084888" cy="82994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altLang="zh-CN" sz="3200" b="1" noProof="0" dirty="0">
                <a:ln>
                  <a:noFill/>
                </a:ln>
                <a:effectLst/>
                <a:uLnTx/>
                <a:uFillTx/>
                <a:latin typeface="华文中宋" panose="02010600040101010101" pitchFamily="2" charset="-122"/>
                <a:ea typeface="华文中宋" panose="02010600040101010101" pitchFamily="2" charset="-122"/>
                <a:sym typeface="微软雅黑" panose="020B0503020204020204" pitchFamily="34" charset="-122"/>
              </a:rPr>
              <a:t>  </a:t>
            </a:r>
            <a:r>
              <a:rPr lang="en-US" altLang="zh-CN" sz="3200" b="1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华文中宋" panose="02010600040101010101" pitchFamily="2" charset="-122"/>
                <a:ea typeface="华文中宋" panose="02010600040101010101" pitchFamily="2" charset="-122"/>
                <a:sym typeface="微软雅黑" panose="020B0503020204020204" pitchFamily="34" charset="-122"/>
              </a:rPr>
              <a:t> 4. </a:t>
            </a:r>
            <a:r>
              <a:rPr lang="zh-CN" altLang="en-US" sz="3200" b="1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华文中宋" panose="02010600040101010101" pitchFamily="2" charset="-122"/>
                <a:ea typeface="华文中宋" panose="02010600040101010101" pitchFamily="2" charset="-122"/>
                <a:sym typeface="微软雅黑" panose="020B0503020204020204" pitchFamily="34" charset="-122"/>
              </a:rPr>
              <a:t>笃实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华文中宋" panose="02010600040101010101" pitchFamily="2" charset="-122"/>
              <a:ea typeface="华文中宋" panose="02010600040101010101" pitchFamily="2" charset="-122"/>
              <a:cs typeface="+mn-cs"/>
            </a:endParaRPr>
          </a:p>
        </p:txBody>
      </p:sp>
      <p:pic>
        <p:nvPicPr>
          <p:cNvPr id="103" name="图片 102"/>
          <p:cNvPicPr/>
          <p:nvPr/>
        </p:nvPicPr>
        <p:blipFill>
          <a:blip r:embed="rId4"/>
          <a:srcRect b="6787"/>
          <a:stretch>
            <a:fillRect/>
          </a:stretch>
        </p:blipFill>
        <p:spPr>
          <a:xfrm>
            <a:off x="1289050" y="1833880"/>
            <a:ext cx="3180080" cy="493966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4826000" y="1924050"/>
            <a:ext cx="6546850" cy="47593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/>
              <a:t>        </a:t>
            </a:r>
            <a:r>
              <a:rPr lang="zh-CN" altLang="en-US"/>
              <a:t>出生于1930年的袁隆平，经历过吃不饱的日子，深刻体会到粮食的重要性。</a:t>
            </a:r>
            <a:r>
              <a:rPr lang="en-US" altLang="zh-CN">
                <a:sym typeface="+mn-ea"/>
              </a:rPr>
              <a:t> </a:t>
            </a:r>
            <a:r>
              <a:rPr lang="zh-CN" altLang="en-US">
                <a:sym typeface="+mn-ea"/>
              </a:rPr>
              <a:t>袁隆平的心中有两个梦，“一是禾下乘凉梦，梦想试验田里的超级杂稻长得有高粱那么高、稻穗有扫把那么长、谷粒有花生米那么大，我坐在禾下悠闲地纳凉；另一个是杂交稻覆盖全球梦。”</a:t>
            </a:r>
            <a:endParaRPr lang="zh-CN" altLang="en-US"/>
          </a:p>
          <a:p>
            <a:pPr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/>
              <a:t>        </a:t>
            </a:r>
            <a:r>
              <a:rPr lang="zh-CN" altLang="en-US"/>
              <a:t>他从1964年开始从事杂交水稻研究，通过九年的努力，杂交水稻研究成功，1976年开始大面积推广，1995年两系法杂交水稻获得成功。由于他是中国研究与发展杂交水稻的开创者，也是世界上第一个成功利用水稻杂种优势的科学家，袁隆平被誉为“杂交水稻之父”。直到</a:t>
            </a:r>
            <a:r>
              <a:rPr lang="en-US" altLang="zh-CN"/>
              <a:t>2021</a:t>
            </a:r>
            <a:r>
              <a:rPr lang="zh-CN" altLang="en-US"/>
              <a:t>年年初，</a:t>
            </a:r>
            <a:r>
              <a:rPr lang="en-US" altLang="zh-CN"/>
              <a:t>91</a:t>
            </a:r>
            <a:r>
              <a:rPr lang="zh-CN" altLang="en-US"/>
              <a:t>岁的袁隆平还坚持在海南三亚南繁基地开展科研工作。</a:t>
            </a:r>
          </a:p>
          <a:p>
            <a:pPr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/>
              <a:t> </a:t>
            </a:r>
            <a:r>
              <a:rPr lang="en-US" altLang="zh-CN"/>
              <a:t>       2021</a:t>
            </a:r>
            <a:r>
              <a:rPr lang="zh-CN" altLang="en-US"/>
              <a:t>年</a:t>
            </a:r>
            <a:r>
              <a:rPr lang="en-US" altLang="zh-CN"/>
              <a:t>5</a:t>
            </a:r>
            <a:r>
              <a:rPr lang="zh-CN" altLang="en-US"/>
              <a:t>月</a:t>
            </a:r>
            <a:r>
              <a:rPr lang="en-US" altLang="zh-CN"/>
              <a:t>22</a:t>
            </a:r>
            <a:r>
              <a:rPr lang="zh-CN" altLang="en-US"/>
              <a:t>日，袁隆平因病逝世。他把一生都奉献给了水稻和人民。</a:t>
            </a:r>
          </a:p>
        </p:txBody>
      </p:sp>
    </p:spTree>
    <p:custDataLst>
      <p:tags r:id="rId1"/>
    </p:custData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圆角矩形 12"/>
          <p:cNvSpPr/>
          <p:nvPr/>
        </p:nvSpPr>
        <p:spPr bwMode="auto">
          <a:xfrm>
            <a:off x="6147473" y="2735025"/>
            <a:ext cx="5364000" cy="603250"/>
          </a:xfrm>
          <a:prstGeom prst="roundRect">
            <a:avLst/>
          </a:prstGeom>
          <a:noFill/>
          <a:ln w="63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b="1" dirty="0">
                <a:solidFill>
                  <a:srgbClr val="9672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视频：三代治沙人</a:t>
            </a:r>
            <a:r>
              <a:rPr lang="en-US" altLang="zh-CN" sz="2400" b="1" dirty="0">
                <a:solidFill>
                  <a:srgbClr val="9672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39</a:t>
            </a:r>
            <a:r>
              <a:rPr lang="zh-CN" altLang="en-US" sz="2400" b="1" dirty="0">
                <a:solidFill>
                  <a:srgbClr val="9672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年将沙漠变绿洲</a:t>
            </a: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88" y="2726031"/>
            <a:ext cx="5209211" cy="34218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图片 2">
            <a:hlinkClick r:id="rId4" action="ppaction://hlinkfile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97" y="3949798"/>
            <a:ext cx="699478" cy="68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文本框 18"/>
          <p:cNvSpPr txBox="1"/>
          <p:nvPr/>
        </p:nvSpPr>
        <p:spPr>
          <a:xfrm>
            <a:off x="6147473" y="3493017"/>
            <a:ext cx="5712281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575945" algn="just"/>
            <a:r>
              <a:rPr lang="zh-CN" altLang="en-US" sz="2400" b="0" i="0" dirty="0">
                <a:solidFill>
                  <a:srgbClr val="333333"/>
                </a:solidFill>
                <a:effectLst/>
                <a:latin typeface="华文仿宋" panose="02010600040101010101" pitchFamily="2" charset="-122"/>
                <a:ea typeface="华文仿宋" panose="02010600040101010101" pitchFamily="2" charset="-122"/>
              </a:rPr>
              <a:t>在甘肃省古浪县八步沙林场，现在的治沙代表性人物是</a:t>
            </a:r>
            <a:r>
              <a:rPr lang="zh-CN" altLang="en-US" sz="2400" b="1" i="0" dirty="0">
                <a:solidFill>
                  <a:srgbClr val="967200"/>
                </a:solidFill>
                <a:effectLst/>
                <a:latin typeface="华文仿宋" panose="02010600040101010101" pitchFamily="2" charset="-122"/>
                <a:ea typeface="华文仿宋" panose="02010600040101010101" pitchFamily="2" charset="-122"/>
              </a:rPr>
              <a:t>郭玺</a:t>
            </a:r>
            <a:r>
              <a:rPr lang="zh-CN" altLang="en-US" sz="2400" b="0" i="0" dirty="0">
                <a:solidFill>
                  <a:srgbClr val="333333"/>
                </a:solidFill>
                <a:effectLst/>
                <a:latin typeface="华文仿宋" panose="02010600040101010101" pitchFamily="2" charset="-122"/>
                <a:ea typeface="华文仿宋" panose="02010600040101010101" pitchFamily="2" charset="-122"/>
              </a:rPr>
              <a:t>，</a:t>
            </a:r>
            <a:r>
              <a:rPr lang="en-US" altLang="zh-CN" sz="2400" b="0" i="0" dirty="0">
                <a:solidFill>
                  <a:srgbClr val="333333"/>
                </a:solidFill>
                <a:effectLst/>
                <a:latin typeface="华文仿宋" panose="02010600040101010101" pitchFamily="2" charset="-122"/>
                <a:ea typeface="华文仿宋" panose="02010600040101010101" pitchFamily="2" charset="-122"/>
              </a:rPr>
              <a:t>1981</a:t>
            </a:r>
            <a:r>
              <a:rPr lang="zh-CN" altLang="en-US" sz="2400" b="0" i="0" dirty="0">
                <a:solidFill>
                  <a:srgbClr val="333333"/>
                </a:solidFill>
                <a:effectLst/>
                <a:latin typeface="华文仿宋" panose="02010600040101010101" pitchFamily="2" charset="-122"/>
                <a:ea typeface="华文仿宋" panose="02010600040101010101" pitchFamily="2" charset="-122"/>
              </a:rPr>
              <a:t>年他的爷爷郭朝明，发动六位同伴一起来到“八步沙”，拉开了治沙事业的序幕。也就是从那时候开始，他们一家三代人</a:t>
            </a:r>
            <a:r>
              <a:rPr lang="zh-CN" altLang="en-US" sz="2400" dirty="0">
                <a:solidFill>
                  <a:srgbClr val="333333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和村民们一起</a:t>
            </a:r>
            <a:r>
              <a:rPr lang="zh-CN" altLang="en-US" sz="2400" b="0" i="0" dirty="0">
                <a:solidFill>
                  <a:srgbClr val="333333"/>
                </a:solidFill>
                <a:effectLst/>
                <a:latin typeface="华文仿宋" panose="02010600040101010101" pitchFamily="2" charset="-122"/>
                <a:ea typeface="华文仿宋" panose="02010600040101010101" pitchFamily="2" charset="-122"/>
              </a:rPr>
              <a:t>，用</a:t>
            </a:r>
            <a:r>
              <a:rPr lang="en-US" altLang="zh-CN" sz="2400" b="0" i="0" dirty="0">
                <a:solidFill>
                  <a:srgbClr val="333333"/>
                </a:solidFill>
                <a:effectLst/>
                <a:latin typeface="华文仿宋" panose="02010600040101010101" pitchFamily="2" charset="-122"/>
                <a:ea typeface="华文仿宋" panose="02010600040101010101" pitchFamily="2" charset="-122"/>
              </a:rPr>
              <a:t>39</a:t>
            </a:r>
            <a:r>
              <a:rPr lang="zh-CN" altLang="en-US" sz="2400" b="0" i="0" dirty="0">
                <a:solidFill>
                  <a:srgbClr val="333333"/>
                </a:solidFill>
                <a:effectLst/>
                <a:latin typeface="华文仿宋" panose="02010600040101010101" pitchFamily="2" charset="-122"/>
                <a:ea typeface="华文仿宋" panose="02010600040101010101" pitchFamily="2" charset="-122"/>
              </a:rPr>
              <a:t>年的</a:t>
            </a:r>
            <a:r>
              <a:rPr lang="zh-CN" altLang="en-US" sz="2400" dirty="0">
                <a:solidFill>
                  <a:srgbClr val="333333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时间已经将</a:t>
            </a:r>
            <a:r>
              <a:rPr lang="en-US" altLang="zh-CN" sz="2400" b="1" dirty="0">
                <a:solidFill>
                  <a:srgbClr val="967200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7.5</a:t>
            </a:r>
            <a:r>
              <a:rPr lang="zh-CN" altLang="en-US" sz="2400" b="1" dirty="0">
                <a:solidFill>
                  <a:srgbClr val="967200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万亩沙漠变成了绿洲</a:t>
            </a:r>
            <a:r>
              <a:rPr lang="en-US" altLang="zh-CN" sz="2400" b="0" i="0" dirty="0">
                <a:solidFill>
                  <a:srgbClr val="333333"/>
                </a:solidFill>
                <a:effectLst/>
                <a:latin typeface="华文仿宋" panose="02010600040101010101" pitchFamily="2" charset="-122"/>
                <a:ea typeface="华文仿宋" panose="02010600040101010101" pitchFamily="2" charset="-122"/>
              </a:rPr>
              <a:t>……</a:t>
            </a:r>
            <a:endParaRPr lang="zh-CN" altLang="en-US" sz="2400" dirty="0">
              <a:latin typeface="华文仿宋" panose="02010600040101010101" pitchFamily="2" charset="-122"/>
              <a:ea typeface="华文仿宋" panose="020106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483360" y="1629410"/>
            <a:ext cx="9225280" cy="3846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>
                <a:solidFill>
                  <a:srgbClr val="C00000"/>
                </a:solidFill>
              </a:rPr>
              <a:t>小结</a:t>
            </a:r>
          </a:p>
          <a:p>
            <a:endParaRPr lang="zh-CN" altLang="en-US" sz="2400"/>
          </a:p>
          <a:p>
            <a:pPr>
              <a:lnSpc>
                <a:spcPct val="150000"/>
              </a:lnSpc>
            </a:pPr>
            <a:r>
              <a:rPr lang="en-US" altLang="zh-CN" sz="2000"/>
              <a:t>       </a:t>
            </a:r>
            <a:r>
              <a:rPr lang="en-US" altLang="zh-CN" sz="240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 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charset="-122"/>
              </a:rPr>
              <a:t>培育和践行社会主义核心价值观，既要目标高远，保持定力、不懈奋进，又要脚踏实地，严于律己，精益求精。新时代大学生要将社会主义核心价值观转化为人生的价值准则，勤学以增智、修德以立身、明辨以正心、笃实以为功，在激扬青春、开拓人生、奉献社会的进程中书写无愧于时代的壮丽篇章。</a:t>
            </a:r>
          </a:p>
        </p:txBody>
      </p:sp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-10223"/>
          <p:cNvSpPr/>
          <p:nvPr/>
        </p:nvSpPr>
        <p:spPr>
          <a:xfrm>
            <a:off x="4471169" y="584200"/>
            <a:ext cx="324966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目  录</a:t>
            </a:r>
          </a:p>
        </p:txBody>
      </p:sp>
      <p:grpSp>
        <p:nvGrpSpPr>
          <p:cNvPr id="3" name="组合 56"/>
          <p:cNvGrpSpPr/>
          <p:nvPr/>
        </p:nvGrpSpPr>
        <p:grpSpPr>
          <a:xfrm>
            <a:off x="1922780" y="3933190"/>
            <a:ext cx="8299450" cy="708025"/>
            <a:chOff x="1036243" y="4275809"/>
            <a:chExt cx="7649677" cy="707886"/>
          </a:xfrm>
        </p:grpSpPr>
        <p:grpSp>
          <p:nvGrpSpPr>
            <p:cNvPr id="4" name="组合 57"/>
            <p:cNvGrpSpPr/>
            <p:nvPr/>
          </p:nvGrpSpPr>
          <p:grpSpPr>
            <a:xfrm>
              <a:off x="1036243" y="4275809"/>
              <a:ext cx="1195782" cy="707886"/>
              <a:chOff x="2347518" y="2094584"/>
              <a:chExt cx="1195782" cy="707886"/>
            </a:xfrm>
          </p:grpSpPr>
          <p:sp>
            <p:nvSpPr>
              <p:cNvPr id="62" name="圆角矩形 61"/>
              <p:cNvSpPr/>
              <p:nvPr/>
            </p:nvSpPr>
            <p:spPr>
              <a:xfrm>
                <a:off x="2347518" y="2094584"/>
                <a:ext cx="1195782" cy="707886"/>
              </a:xfrm>
              <a:prstGeom prst="roundRect">
                <a:avLst>
                  <a:gd name="adj" fmla="val 0"/>
                </a:avLst>
              </a:prstGeom>
              <a:solidFill>
                <a:srgbClr val="C2191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63" name="PA-10223"/>
              <p:cNvSpPr/>
              <p:nvPr/>
            </p:nvSpPr>
            <p:spPr>
              <a:xfrm>
                <a:off x="2456725" y="2186917"/>
                <a:ext cx="977369" cy="521868"/>
              </a:xfrm>
              <a:prstGeom prst="rect">
                <a:avLst/>
              </a:prstGeom>
              <a:solidFill>
                <a:srgbClr val="C2191F"/>
              </a:solidFill>
              <a:ln>
                <a:noFill/>
              </a:ln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  <a:sym typeface="Arial" panose="020B0604020202020204" pitchFamily="34" charset="0"/>
                  </a:rPr>
                  <a:t>二</a:t>
                </a:r>
              </a:p>
            </p:txBody>
          </p:sp>
        </p:grpSp>
        <p:grpSp>
          <p:nvGrpSpPr>
            <p:cNvPr id="5" name="组合 58"/>
            <p:cNvGrpSpPr/>
            <p:nvPr/>
          </p:nvGrpSpPr>
          <p:grpSpPr>
            <a:xfrm>
              <a:off x="2341232" y="4275809"/>
              <a:ext cx="6344688" cy="707886"/>
              <a:chOff x="2341232" y="4275809"/>
              <a:chExt cx="6344688" cy="707886"/>
            </a:xfrm>
          </p:grpSpPr>
          <p:sp>
            <p:nvSpPr>
              <p:cNvPr id="60" name="圆角矩形 59"/>
              <p:cNvSpPr/>
              <p:nvPr/>
            </p:nvSpPr>
            <p:spPr>
              <a:xfrm>
                <a:off x="2341232" y="4275809"/>
                <a:ext cx="6344577" cy="707886"/>
              </a:xfrm>
              <a:prstGeom prst="roundRect">
                <a:avLst>
                  <a:gd name="adj" fmla="val 0"/>
                </a:avLst>
              </a:prstGeom>
              <a:no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61" name="PA-10223"/>
              <p:cNvSpPr/>
              <p:nvPr/>
            </p:nvSpPr>
            <p:spPr>
              <a:xfrm>
                <a:off x="2446638" y="4337392"/>
                <a:ext cx="6239282" cy="58345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r>
                  <a:rPr lang="zh-CN" altLang="en-US" sz="3200" b="1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rPr>
                  <a:t>把社会主义核心价值观落细落小落实</a:t>
                </a:r>
              </a:p>
            </p:txBody>
          </p:sp>
        </p:grpSp>
      </p:grpSp>
      <p:grpSp>
        <p:nvGrpSpPr>
          <p:cNvPr id="6" name="组合 63"/>
          <p:cNvGrpSpPr/>
          <p:nvPr/>
        </p:nvGrpSpPr>
        <p:grpSpPr>
          <a:xfrm>
            <a:off x="1922780" y="2552065"/>
            <a:ext cx="8299450" cy="708025"/>
            <a:chOff x="1036243" y="4275809"/>
            <a:chExt cx="7649679" cy="707886"/>
          </a:xfrm>
        </p:grpSpPr>
        <p:grpSp>
          <p:nvGrpSpPr>
            <p:cNvPr id="7" name="组合 64"/>
            <p:cNvGrpSpPr/>
            <p:nvPr/>
          </p:nvGrpSpPr>
          <p:grpSpPr>
            <a:xfrm>
              <a:off x="1036243" y="4275809"/>
              <a:ext cx="1195782" cy="707886"/>
              <a:chOff x="2347518" y="2094584"/>
              <a:chExt cx="1195782" cy="707886"/>
            </a:xfrm>
          </p:grpSpPr>
          <p:sp>
            <p:nvSpPr>
              <p:cNvPr id="69" name="圆角矩形 68"/>
              <p:cNvSpPr/>
              <p:nvPr/>
            </p:nvSpPr>
            <p:spPr>
              <a:xfrm>
                <a:off x="2347518" y="2094584"/>
                <a:ext cx="1195782" cy="707886"/>
              </a:xfrm>
              <a:prstGeom prst="roundRect">
                <a:avLst>
                  <a:gd name="adj" fmla="val 0"/>
                </a:avLst>
              </a:prstGeom>
              <a:solidFill>
                <a:srgbClr val="C2191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70" name="PA-10223"/>
              <p:cNvSpPr/>
              <p:nvPr/>
            </p:nvSpPr>
            <p:spPr>
              <a:xfrm>
                <a:off x="2456725" y="2186917"/>
                <a:ext cx="977369" cy="521868"/>
              </a:xfrm>
              <a:prstGeom prst="rect">
                <a:avLst/>
              </a:prstGeom>
              <a:solidFill>
                <a:srgbClr val="C2191F"/>
              </a:solidFill>
              <a:ln>
                <a:noFill/>
              </a:ln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  <a:sym typeface="Arial" panose="020B0604020202020204" pitchFamily="34" charset="0"/>
                  </a:rPr>
                  <a:t>一</a:t>
                </a:r>
              </a:p>
            </p:txBody>
          </p:sp>
        </p:grpSp>
        <p:grpSp>
          <p:nvGrpSpPr>
            <p:cNvPr id="8" name="组合 65"/>
            <p:cNvGrpSpPr/>
            <p:nvPr/>
          </p:nvGrpSpPr>
          <p:grpSpPr>
            <a:xfrm>
              <a:off x="2341233" y="4275809"/>
              <a:ext cx="6344689" cy="707886"/>
              <a:chOff x="2341233" y="4275809"/>
              <a:chExt cx="6344689" cy="707886"/>
            </a:xfrm>
          </p:grpSpPr>
          <p:sp>
            <p:nvSpPr>
              <p:cNvPr id="67" name="圆角矩形 66"/>
              <p:cNvSpPr/>
              <p:nvPr/>
            </p:nvSpPr>
            <p:spPr>
              <a:xfrm>
                <a:off x="2341233" y="4275809"/>
                <a:ext cx="6344576" cy="707886"/>
              </a:xfrm>
              <a:prstGeom prst="roundRect">
                <a:avLst>
                  <a:gd name="adj" fmla="val 0"/>
                </a:avLst>
              </a:prstGeom>
              <a:no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68" name="PA-10223"/>
              <p:cNvSpPr/>
              <p:nvPr/>
            </p:nvSpPr>
            <p:spPr>
              <a:xfrm>
                <a:off x="2341233" y="4337392"/>
                <a:ext cx="6344689" cy="58345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r>
                  <a:rPr lang="zh-CN" sz="3200" b="1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rPr>
                  <a:t>扣好人生的扣子</a:t>
                </a:r>
              </a:p>
            </p:txBody>
          </p:sp>
        </p:grpSp>
      </p:grpSp>
      <p:pic>
        <p:nvPicPr>
          <p:cNvPr id="72" name="图片 7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401620" y="153584"/>
            <a:ext cx="2093003" cy="1374102"/>
          </a:xfrm>
          <a:prstGeom prst="rect">
            <a:avLst/>
          </a:prstGeom>
        </p:spPr>
      </p:pic>
      <p:pic>
        <p:nvPicPr>
          <p:cNvPr id="73" name="图片 72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191" t="35074" r="44754" b="49668"/>
          <a:stretch>
            <a:fillRect/>
          </a:stretch>
        </p:blipFill>
        <p:spPr>
          <a:xfrm rot="20569044" flipH="1">
            <a:off x="10299675" y="1546833"/>
            <a:ext cx="1478406" cy="749929"/>
          </a:xfrm>
          <a:prstGeom prst="rect">
            <a:avLst/>
          </a:prstGeom>
        </p:spPr>
      </p:pic>
    </p:spTree>
  </p:cSld>
  <p:clrMapOvr>
    <a:masterClrMapping/>
  </p:clrMapOvr>
  <p:transition spd="slow">
    <p:push dir="r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249045" y="1475105"/>
            <a:ext cx="9693275" cy="4123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思考讨论</a:t>
            </a:r>
            <a:endParaRPr lang="zh-CN" altLang="en-US" sz="40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558800" fontAlgn="auto">
              <a:lnSpc>
                <a:spcPct val="100000"/>
              </a:lnSpc>
              <a:extLst>
                <a:ext uri="{35155182-B16C-46BC-9424-99874614C6A1}">
                  <wpsdc:indentchars xmlns="" xmlns:wpsdc="http://www.wps.cn/officeDocument/2017/drawingmlCustomData" val="200" checksum="1956455923"/>
                </a:ext>
              </a:extLst>
            </a:pPr>
            <a:r>
              <a:rPr lang="en-US" altLang="zh-CN" sz="2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1.</a:t>
            </a:r>
            <a:r>
              <a:rPr lang="zh-CN" altLang="en-US" sz="2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习近平指出：</a:t>
            </a:r>
            <a:r>
              <a:rPr lang="en-US" altLang="zh-CN" sz="2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“</a:t>
            </a:r>
            <a:r>
              <a:rPr lang="zh-CN" altLang="en-US" sz="2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核心价值观是一个民族赖以维系的精神纽带，是一个国家共同的思想道德基础。如果没有共同的核心价值观，一个民族、一个国家就会魂无定所、行无依归。</a:t>
            </a:r>
            <a:r>
              <a:rPr lang="en-US" altLang="zh-CN" sz="2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”</a:t>
            </a:r>
            <a:r>
              <a:rPr lang="zh-CN" altLang="en-US" sz="2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你是如何理解核心价值观的？</a:t>
            </a:r>
          </a:p>
          <a:p>
            <a:pPr indent="558800" fontAlgn="auto">
              <a:lnSpc>
                <a:spcPct val="100000"/>
              </a:lnSpc>
              <a:extLst>
                <a:ext uri="{35155182-B16C-46BC-9424-99874614C6A1}">
                  <wpsdc:indentchars xmlns="" xmlns:wpsdc="http://www.wps.cn/officeDocument/2017/drawingmlCustomData" val="200" checksum="1956455923"/>
                </a:ext>
              </a:extLst>
            </a:pPr>
            <a:endParaRPr lang="zh-CN" altLang="en-US" sz="22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558800" fontAlgn="auto">
              <a:lnSpc>
                <a:spcPct val="100000"/>
              </a:lnSpc>
              <a:extLst>
                <a:ext uri="{35155182-B16C-46BC-9424-99874614C6A1}">
                  <wpsdc:indentchars xmlns="" xmlns:wpsdc="http://www.wps.cn/officeDocument/2017/drawingmlCustomData" val="200" checksum="1956455923"/>
                </a:ext>
              </a:extLst>
            </a:pPr>
            <a:r>
              <a:rPr lang="en-US" altLang="zh-CN" sz="2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2.</a:t>
            </a:r>
            <a:r>
              <a:rPr lang="zh-CN" altLang="en-US" sz="2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习近平指出：</a:t>
            </a:r>
            <a:r>
              <a:rPr lang="en-US" altLang="zh-CN" sz="2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“</a:t>
            </a:r>
            <a:r>
              <a:rPr lang="zh-CN" altLang="en-US" sz="2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我们生而为中国人，最根本的是我们有中国人的独特精神世界，有百姓日用而不觉的价值观。</a:t>
            </a:r>
            <a:r>
              <a:rPr lang="en-US" altLang="zh-CN" sz="2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”</a:t>
            </a:r>
            <a:r>
              <a:rPr lang="zh-CN" altLang="en-US" sz="2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你是如何理解这句话的？</a:t>
            </a:r>
          </a:p>
          <a:p>
            <a:pPr indent="558800" fontAlgn="auto">
              <a:lnSpc>
                <a:spcPct val="100000"/>
              </a:lnSpc>
              <a:extLst>
                <a:ext uri="{35155182-B16C-46BC-9424-99874614C6A1}">
                  <wpsdc:indentchars xmlns="" xmlns:wpsdc="http://www.wps.cn/officeDocument/2017/drawingmlCustomData" val="200" checksum="1956455923"/>
                </a:ext>
              </a:extLst>
            </a:pPr>
            <a:endParaRPr lang="zh-CN" altLang="en-US" sz="22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558800" fontAlgn="auto">
              <a:lnSpc>
                <a:spcPct val="100000"/>
              </a:lnSpc>
              <a:extLst>
                <a:ext uri="{35155182-B16C-46BC-9424-99874614C6A1}">
                  <wpsdc:indentchars xmlns="" xmlns:wpsdc="http://www.wps.cn/officeDocument/2017/drawingmlCustomData" val="200" checksum="1956455923"/>
                </a:ext>
              </a:extLst>
            </a:pPr>
            <a:r>
              <a:rPr lang="en-US" altLang="zh-CN" sz="2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3.</a:t>
            </a:r>
            <a:r>
              <a:rPr lang="zh-CN" altLang="en-US" sz="2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青年是引风气之先的社会力量。青年的价值取向，决定着未来整个社会的价值取向。作为当代大学生，应如何培育和践行社会主义核心价值观。</a:t>
            </a:r>
          </a:p>
        </p:txBody>
      </p:sp>
    </p:spTree>
    <p:custDataLst>
      <p:tags r:id="rId1"/>
    </p:custData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327150" y="1736725"/>
            <a:ext cx="9847580" cy="3846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文献阅读</a:t>
            </a:r>
            <a:endParaRPr lang="zh-CN" altLang="en-US" sz="320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2400"/>
          </a:p>
          <a:p>
            <a:pPr indent="609600" fontAlgn="auto">
              <a:lnSpc>
                <a:spcPct val="150000"/>
              </a:lnSpc>
              <a:extLst>
                <a:ext uri="{35155182-B16C-46BC-9424-99874614C6A1}">
                  <wpsdc:indentchars xmlns="" xmlns:wpsdc="http://www.wps.cn/officeDocument/2017/drawingmlCustomData" val="200" checksum="4158780845"/>
                </a:ext>
              </a:extLst>
            </a:pPr>
            <a:r>
              <a:rPr lang="en-US" altLang="zh-CN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1.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习近平：《培育和弘扬社会主义核心价值观》，《习近平谈治国理政》第一卷，外文出版社</a:t>
            </a:r>
            <a:r>
              <a:rPr lang="en-US" altLang="zh-CN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2018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年版。</a:t>
            </a:r>
          </a:p>
          <a:p>
            <a:pPr indent="609600" fontAlgn="auto">
              <a:lnSpc>
                <a:spcPct val="150000"/>
              </a:lnSpc>
              <a:extLst>
                <a:ext uri="{35155182-B16C-46BC-9424-99874614C6A1}">
                  <wpsdc:indentchars xmlns="" xmlns:wpsdc="http://www.wps.cn/officeDocument/2017/drawingmlCustomData" val="200" checksum="4158780845"/>
                </a:ext>
              </a:extLst>
            </a:pPr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609600" fontAlgn="auto">
              <a:lnSpc>
                <a:spcPct val="150000"/>
              </a:lnSpc>
              <a:extLst>
                <a:ext uri="{35155182-B16C-46BC-9424-99874614C6A1}">
                  <wpsdc:indentchars xmlns="" xmlns:wpsdc="http://www.wps.cn/officeDocument/2017/drawingmlCustomData" val="200" checksum="4158780845"/>
                </a:ext>
              </a:extLst>
            </a:pPr>
            <a:r>
              <a:rPr lang="en-US" altLang="zh-CN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2.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中共中央办公厅、国务院办公厅：《关于进一步把社会主义核心价值观融入法治建设的指导意见》，</a:t>
            </a:r>
            <a:r>
              <a:rPr lang="en-US" altLang="zh-CN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2016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年</a:t>
            </a:r>
            <a:r>
              <a:rPr lang="en-US" altLang="zh-CN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12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月</a:t>
            </a:r>
            <a:r>
              <a:rPr lang="en-US" altLang="zh-CN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25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日。</a:t>
            </a:r>
          </a:p>
        </p:txBody>
      </p:sp>
    </p:spTree>
    <p:custDataLst>
      <p:tags r:id="rId1"/>
    </p:custData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152504" y="1390388"/>
            <a:ext cx="11887339" cy="546761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致谢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</a:b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第四章课件由以下学校教师一起完成，特此感谢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</a:b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                     </a:t>
            </a:r>
            <a:b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</a:b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j-cs"/>
            </a:endParaRPr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1599424" y="2956693"/>
          <a:ext cx="9481864" cy="298629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112060">
                  <a:extLst>
                    <a:ext uri="{9D8B030D-6E8A-4147-A177-3AD203B41FA5}">
                      <a16:colId xmlns:a16="http://schemas.microsoft.com/office/drawing/2014/main" val="898492302"/>
                    </a:ext>
                  </a:extLst>
                </a:gridCol>
                <a:gridCol w="36421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277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40030">
                <a:tc>
                  <a:txBody>
                    <a:bodyPr/>
                    <a:lstStyle/>
                    <a:p>
                      <a:pPr marL="0" algn="just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zh-CN" altLang="en-US" sz="22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负责人、统筹</a:t>
                      </a: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2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广东轻工职业技术学院</a:t>
                      </a:r>
                      <a:endParaRPr lang="zh-CN" altLang="zh-CN" sz="2200" b="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zh-CN" altLang="en-US" sz="22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蔡小葵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5826">
                <a:tc>
                  <a:txBody>
                    <a:bodyPr/>
                    <a:lstStyle/>
                    <a:p>
                      <a:pPr marL="0" algn="just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zh-CN" altLang="en-US" sz="22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第一节</a:t>
                      </a: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200" b="0" kern="1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微软雅黑" panose="020B0503020204020204" pitchFamily="34" charset="-122"/>
                        </a:rPr>
                        <a:t>辽宁金融职业学院</a:t>
                      </a: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2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甘晓娟、</a:t>
                      </a:r>
                      <a:r>
                        <a:rPr lang="zh-CN" altLang="zh-CN" sz="22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王瑜鹭</a:t>
                      </a:r>
                      <a:endParaRPr lang="zh-CN" altLang="en-US" sz="2200" b="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681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altLang="en-US" sz="22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第二节</a:t>
                      </a: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200" b="0" kern="1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微软雅黑" panose="020B0503020204020204" pitchFamily="34" charset="-122"/>
                        </a:rPr>
                        <a:t>上海出版印刷高等专科学校</a:t>
                      </a: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2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张玉华、</a:t>
                      </a:r>
                      <a:r>
                        <a:rPr lang="zh-CN" altLang="zh-CN" sz="22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郭  </a:t>
                      </a:r>
                      <a:r>
                        <a:rPr lang="en-US" altLang="zh-CN" sz="22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r>
                        <a:rPr lang="zh-CN" altLang="zh-CN" sz="22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凯</a:t>
                      </a:r>
                      <a:endParaRPr lang="zh-CN" altLang="en-US" sz="2200" b="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681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altLang="en-US" sz="22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第三节</a:t>
                      </a: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200" b="0" kern="1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微软雅黑" panose="020B0503020204020204" pitchFamily="34" charset="-122"/>
                        </a:rPr>
                        <a:t>赣州职业技术学院</a:t>
                      </a: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2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郑芝君、</a:t>
                      </a:r>
                      <a:r>
                        <a:rPr lang="zh-CN" altLang="zh-CN" sz="22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邬成霞</a:t>
                      </a:r>
                      <a:endParaRPr lang="zh-CN" altLang="en-US" sz="2200" b="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681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altLang="en-US" sz="22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第四节（实践课）</a:t>
                      </a: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200" b="0" kern="1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微软雅黑" panose="020B0503020204020204" pitchFamily="34" charset="-122"/>
                        </a:rPr>
                        <a:t>广东轻工职业技术学院</a:t>
                      </a: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2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胡     冰、彭雁翎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/>
    </mc:Choice>
    <mc:Fallback xmlns="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443376" y="91060"/>
            <a:ext cx="6876903" cy="1312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5000"/>
              </a:lnSpc>
            </a:pPr>
            <a:r>
              <a:rPr lang="zh-CN" altLang="en-US" sz="3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为什么要对青年讲</a:t>
            </a:r>
            <a:endParaRPr lang="en-US" altLang="zh-CN" sz="32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ctr">
              <a:lnSpc>
                <a:spcPts val="5000"/>
              </a:lnSpc>
            </a:pPr>
            <a:r>
              <a:rPr lang="zh-CN" altLang="en-US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社会主义核心价值观</a:t>
            </a:r>
            <a:r>
              <a:rPr lang="zh-CN" altLang="en-US" sz="3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这个问题？</a:t>
            </a:r>
          </a:p>
        </p:txBody>
      </p:sp>
      <p:pic>
        <p:nvPicPr>
          <p:cNvPr id="7" name="图片 8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" y="1625156"/>
            <a:ext cx="9320275" cy="525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图片 7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401620" y="153584"/>
            <a:ext cx="2093003" cy="1374102"/>
          </a:xfrm>
          <a:prstGeom prst="rect">
            <a:avLst/>
          </a:prstGeom>
        </p:spPr>
      </p:pic>
      <p:pic>
        <p:nvPicPr>
          <p:cNvPr id="73" name="图片 72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191" t="35074" r="44754" b="49668"/>
          <a:stretch>
            <a:fillRect/>
          </a:stretch>
        </p:blipFill>
        <p:spPr>
          <a:xfrm rot="20569044" flipH="1">
            <a:off x="10299675" y="1546833"/>
            <a:ext cx="1478406" cy="749929"/>
          </a:xfrm>
          <a:prstGeom prst="rect">
            <a:avLst/>
          </a:prstGeom>
        </p:spPr>
      </p:pic>
      <p:sp>
        <p:nvSpPr>
          <p:cNvPr id="19458" name="文本框 1"/>
          <p:cNvSpPr txBox="1"/>
          <p:nvPr/>
        </p:nvSpPr>
        <p:spPr>
          <a:xfrm>
            <a:off x="2866073" y="712788"/>
            <a:ext cx="7235825" cy="68199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eaLnBrk="0" hangingPunct="0">
              <a:lnSpc>
                <a:spcPct val="120000"/>
              </a:lnSpc>
              <a:spcBef>
                <a:spcPts val="1400"/>
              </a:spcBef>
            </a:pPr>
            <a:r>
              <a:rPr lang="zh-CN" alt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一、扣好人生的扣子</a:t>
            </a:r>
          </a:p>
        </p:txBody>
      </p:sp>
      <p:sp>
        <p:nvSpPr>
          <p:cNvPr id="4" name="矩形 3"/>
          <p:cNvSpPr/>
          <p:nvPr/>
        </p:nvSpPr>
        <p:spPr>
          <a:xfrm>
            <a:off x="5711825" y="2254250"/>
            <a:ext cx="5552440" cy="341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2">
                    <a:lumMod val="75000"/>
                  </a:schemeClr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       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青年的价值取向决定了未来整个社会的价值取向，而青年又处在价值观形成和确立的时期，抓好这一时期的价值观养成十分重要。这就像穿衣服扣扣子一样，如果第一粒扣子扣错了，剩余的扣子都会扣错。人生的扣子从一开始就要扣好。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  <a:p>
            <a:pPr marL="0" marR="0" lvl="0" indent="0" algn="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——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习近平</a:t>
            </a:r>
          </a:p>
        </p:txBody>
      </p:sp>
      <p:pic>
        <p:nvPicPr>
          <p:cNvPr id="104" name="图片 103"/>
          <p:cNvPicPr/>
          <p:nvPr/>
        </p:nvPicPr>
        <p:blipFill>
          <a:blip r:embed="rId7"/>
          <a:stretch>
            <a:fillRect/>
          </a:stretch>
        </p:blipFill>
        <p:spPr>
          <a:xfrm>
            <a:off x="750570" y="2308225"/>
            <a:ext cx="4735195" cy="330708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FF50F08B-84B1-42B0-96B3-E8BBE6F2D25B}"/>
              </a:ext>
            </a:extLst>
          </p:cNvPr>
          <p:cNvSpPr txBox="1"/>
          <p:nvPr/>
        </p:nvSpPr>
        <p:spPr>
          <a:xfrm>
            <a:off x="6008650" y="5822046"/>
            <a:ext cx="60941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/>
              <a:t>节选自</a:t>
            </a:r>
            <a:r>
              <a:rPr lang="en-US" altLang="zh-CN" dirty="0"/>
              <a:t>2014</a:t>
            </a:r>
            <a:r>
              <a:rPr lang="zh-CN" altLang="en-US" dirty="0"/>
              <a:t>年</a:t>
            </a:r>
            <a:r>
              <a:rPr lang="en-US" altLang="zh-CN" dirty="0"/>
              <a:t>5</a:t>
            </a:r>
            <a:r>
              <a:rPr lang="zh-CN" altLang="en-US" dirty="0"/>
              <a:t>月</a:t>
            </a:r>
            <a:r>
              <a:rPr lang="en-US" altLang="zh-CN" dirty="0"/>
              <a:t>4</a:t>
            </a:r>
            <a:r>
              <a:rPr lang="zh-CN" altLang="en-US" dirty="0"/>
              <a:t>日</a:t>
            </a:r>
            <a:r>
              <a:rPr lang="en-US" altLang="zh-CN" dirty="0"/>
              <a:t>《</a:t>
            </a:r>
            <a:r>
              <a:rPr lang="zh-CN" altLang="en-US" dirty="0"/>
              <a:t>习近平在北京大学师生座谈会上的重要讲话</a:t>
            </a:r>
            <a:r>
              <a:rPr lang="en-US" altLang="zh-CN" dirty="0"/>
              <a:t>》</a:t>
            </a:r>
          </a:p>
        </p:txBody>
      </p:sp>
    </p:spTree>
  </p:cSld>
  <p:clrMapOvr>
    <a:masterClrMapping/>
  </p:clrMapOvr>
  <p:transition spd="slow">
    <p:push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7955" y="1397000"/>
            <a:ext cx="4187825" cy="269430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6563" name="文本框 99"/>
          <p:cNvSpPr txBox="1"/>
          <p:nvPr/>
        </p:nvSpPr>
        <p:spPr>
          <a:xfrm>
            <a:off x="661670" y="1637030"/>
            <a:ext cx="6778625" cy="37846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457200" indent="-45720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当今世界和当代中国都处于大变革之中，面对整个社会思想观念呈现多元多样、复杂多变的新特点，大学生健康成长成才更加需要正确价值观的引领。</a:t>
            </a:r>
          </a:p>
          <a:p>
            <a:pPr marL="457200" indent="-45720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zh-CN" sz="20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indent="-45720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正确的价值观能够引导大学生把人生价值追求融入国家和民族事业，始终站在人民大众立场，同人民一道拼搏、同祖国一道前进，服务人民，奉献社会，努力成为中国特色社会主义事业的合格建设者和可靠接班人。</a:t>
            </a:r>
          </a:p>
        </p:txBody>
      </p:sp>
      <p:pic>
        <p:nvPicPr>
          <p:cNvPr id="66565" name="图片 5" descr="手势青年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7638" y="4248150"/>
            <a:ext cx="4187825" cy="2028825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105695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407174" y="1339953"/>
            <a:ext cx="73776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C00000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（一）大学时期是价值观养成的关键阶段</a:t>
            </a:r>
            <a:endParaRPr lang="zh-CN" altLang="en-US" sz="28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4826" y="2067689"/>
            <a:ext cx="3060000" cy="21529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5000" y="2148657"/>
            <a:ext cx="1800000" cy="4211143"/>
          </a:xfrm>
          <a:prstGeom prst="rect">
            <a:avLst/>
          </a:prstGeom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4913" y="4326054"/>
            <a:ext cx="3060000" cy="21022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文本框 29"/>
          <p:cNvSpPr txBox="1"/>
          <p:nvPr/>
        </p:nvSpPr>
        <p:spPr>
          <a:xfrm>
            <a:off x="530005" y="2217239"/>
            <a:ext cx="6014647" cy="4217629"/>
          </a:xfrm>
          <a:prstGeom prst="rect">
            <a:avLst/>
          </a:prstGeom>
          <a:solidFill>
            <a:srgbClr val="CC9900">
              <a:alpha val="67000"/>
            </a:srgbClr>
          </a:solidFill>
        </p:spPr>
        <p:txBody>
          <a:bodyPr wrap="square">
            <a:spAutoFit/>
          </a:bodyPr>
          <a:lstStyle/>
          <a:p>
            <a:pPr indent="575945" algn="just">
              <a:lnSpc>
                <a:spcPts val="3600"/>
              </a:lnSpc>
            </a:pPr>
            <a:r>
              <a:rPr lang="en-US" altLang="zh-CN" sz="2400" b="1" i="0" dirty="0">
                <a:solidFill>
                  <a:schemeClr val="bg1"/>
                </a:solidFill>
                <a:effectLst/>
                <a:latin typeface="华文仿宋" panose="02010600040101010101" pitchFamily="2" charset="-122"/>
                <a:ea typeface="华文仿宋" panose="02010600040101010101" pitchFamily="2" charset="-122"/>
              </a:rPr>
              <a:t>1</a:t>
            </a:r>
            <a:r>
              <a:rPr lang="zh-CN" altLang="en-US" sz="2400" b="1" i="0" dirty="0">
                <a:solidFill>
                  <a:schemeClr val="bg1"/>
                </a:solidFill>
                <a:effectLst/>
                <a:latin typeface="华文仿宋" panose="02010600040101010101" pitchFamily="2" charset="-122"/>
                <a:ea typeface="华文仿宋" panose="02010600040101010101" pitchFamily="2" charset="-122"/>
              </a:rPr>
              <a:t>、大学是人生阶段的转折。</a:t>
            </a:r>
            <a:r>
              <a:rPr lang="zh-CN" altLang="en-US" sz="2400" b="1" i="0" dirty="0">
                <a:solidFill>
                  <a:srgbClr val="333333"/>
                </a:solidFill>
                <a:effectLst/>
                <a:latin typeface="华文仿宋" panose="02010600040101010101" pitchFamily="2" charset="-122"/>
                <a:ea typeface="华文仿宋" panose="02010600040101010101" pitchFamily="2" charset="-122"/>
              </a:rPr>
              <a:t>由于学习环境和生活环境的改变，大学新生在初入高校时极易出现对学习方式、生活方式、社会交往的不适应。</a:t>
            </a:r>
            <a:endParaRPr lang="en-US" altLang="zh-CN" sz="2400" b="1" i="0" dirty="0">
              <a:solidFill>
                <a:srgbClr val="333333"/>
              </a:solidFill>
              <a:effectLst/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pPr indent="575945" algn="just">
              <a:lnSpc>
                <a:spcPts val="3600"/>
              </a:lnSpc>
            </a:pPr>
            <a:r>
              <a:rPr lang="en-US" altLang="zh-CN" sz="2400" b="1" i="0" dirty="0">
                <a:solidFill>
                  <a:schemeClr val="bg1"/>
                </a:solidFill>
                <a:effectLst/>
                <a:latin typeface="华文仿宋" panose="02010600040101010101" pitchFamily="2" charset="-122"/>
                <a:ea typeface="华文仿宋" panose="02010600040101010101" pitchFamily="2" charset="-122"/>
              </a:rPr>
              <a:t>2</a:t>
            </a:r>
            <a:r>
              <a:rPr lang="zh-CN" altLang="en-US" sz="2400" b="1" i="0" dirty="0">
                <a:solidFill>
                  <a:schemeClr val="bg1"/>
                </a:solidFill>
                <a:effectLst/>
                <a:latin typeface="华文仿宋" panose="02010600040101010101" pitchFamily="2" charset="-122"/>
                <a:ea typeface="华文仿宋" panose="02010600040101010101" pitchFamily="2" charset="-122"/>
              </a:rPr>
              <a:t>、多元价值观念的冲突碰撞。</a:t>
            </a:r>
            <a:r>
              <a:rPr lang="zh-CN" altLang="en-US" sz="2400" b="1" i="0" dirty="0">
                <a:solidFill>
                  <a:srgbClr val="333333"/>
                </a:solidFill>
                <a:effectLst/>
                <a:latin typeface="华文仿宋" panose="02010600040101010101" pitchFamily="2" charset="-122"/>
                <a:ea typeface="华文仿宋" panose="02010600040101010101" pitchFamily="2" charset="-122"/>
              </a:rPr>
              <a:t>在全球化、信息化的时代，国内国外与网上网下几乎所有的价值观念，都在大学环境中有所反映以至冲突碰撞。</a:t>
            </a:r>
            <a:endParaRPr lang="en-US" altLang="zh-CN" sz="2400" b="1" i="0" dirty="0">
              <a:solidFill>
                <a:srgbClr val="333333"/>
              </a:solidFill>
              <a:effectLst/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pPr indent="575945" algn="just">
              <a:lnSpc>
                <a:spcPts val="3600"/>
              </a:lnSpc>
            </a:pPr>
            <a:r>
              <a:rPr lang="zh-CN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仿宋" panose="02010600040101010101" pitchFamily="2" charset="-122"/>
                <a:ea typeface="华文仿宋" panose="02010600040101010101" pitchFamily="2" charset="-122"/>
              </a:rPr>
              <a:t>因此，人生的扣子从一开始就要扣好。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81315" y="1580556"/>
            <a:ext cx="1018501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 b="1" dirty="0">
                <a:solidFill>
                  <a:srgbClr val="C00000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（二）大学生的成长成才和全面发展，离不开正确价值观的引领</a:t>
            </a:r>
            <a:endParaRPr lang="zh-CN" altLang="en-US" sz="26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1" name="组合 3"/>
          <p:cNvGrpSpPr/>
          <p:nvPr/>
        </p:nvGrpSpPr>
        <p:grpSpPr bwMode="auto">
          <a:xfrm>
            <a:off x="357085" y="2365665"/>
            <a:ext cx="2162175" cy="754063"/>
            <a:chOff x="328613" y="1177925"/>
            <a:chExt cx="2162175" cy="754063"/>
          </a:xfrm>
        </p:grpSpPr>
        <p:pic>
          <p:nvPicPr>
            <p:cNvPr id="12" name="图片 1"/>
            <p:cNvPicPr>
              <a:picLocks noChangeAspect="1" noChangeArrowheads="1"/>
            </p:cNvPicPr>
            <p:nvPr/>
          </p:nvPicPr>
          <p:blipFill>
            <a:blip r:embed="rId3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613" y="1177925"/>
              <a:ext cx="2162175" cy="7540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" name="矩形 6"/>
            <p:cNvSpPr>
              <a:spLocks noChangeArrowheads="1"/>
            </p:cNvSpPr>
            <p:nvPr/>
          </p:nvSpPr>
          <p:spPr bwMode="auto">
            <a:xfrm>
              <a:off x="894557" y="1323975"/>
              <a:ext cx="1030287" cy="46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algn="ctr" eaLnBrk="1" hangingPunct="1"/>
              <a:r>
                <a:rPr lang="zh-CN" altLang="en-US" sz="2400" b="1" dirty="0">
                  <a:solidFill>
                    <a:srgbClr val="FFFFFF"/>
                  </a:solidFill>
                  <a:latin typeface="微软雅黑" panose="020B0503020204020204" pitchFamily="34" charset="-122"/>
                </a:rPr>
                <a:t>人物</a:t>
              </a:r>
              <a:r>
                <a:rPr lang="en-US" altLang="zh-CN" sz="2400" b="1" dirty="0">
                  <a:solidFill>
                    <a:srgbClr val="FFFFFF"/>
                  </a:solidFill>
                  <a:latin typeface="微软雅黑" panose="020B0503020204020204" pitchFamily="34" charset="-122"/>
                </a:rPr>
                <a:t>A</a:t>
              </a:r>
              <a:endParaRPr lang="zh-CN" altLang="en-US" sz="2400" b="1" dirty="0">
                <a:solidFill>
                  <a:srgbClr val="FFFFFF"/>
                </a:solidFill>
                <a:latin typeface="微软雅黑" panose="020B0503020204020204" pitchFamily="34" charset="-122"/>
              </a:endParaRPr>
            </a:p>
          </p:txBody>
        </p:sp>
      </p:grpSp>
      <p:sp>
        <p:nvSpPr>
          <p:cNvPr id="28" name="文本框 27"/>
          <p:cNvSpPr txBox="1"/>
          <p:nvPr/>
        </p:nvSpPr>
        <p:spPr>
          <a:xfrm>
            <a:off x="765248" y="2380043"/>
            <a:ext cx="6487886" cy="43088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400" b="1" i="0" dirty="0">
                <a:solidFill>
                  <a:srgbClr val="CC99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      90</a:t>
            </a:r>
            <a:r>
              <a:rPr lang="zh-CN" altLang="en-US" sz="2400" b="1" i="0" dirty="0">
                <a:solidFill>
                  <a:srgbClr val="CC99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后报账员入职</a:t>
            </a:r>
            <a:r>
              <a:rPr lang="en-US" altLang="zh-CN" sz="2400" b="1" i="0" dirty="0">
                <a:solidFill>
                  <a:srgbClr val="CC99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2400" b="1" i="0" dirty="0">
                <a:solidFill>
                  <a:srgbClr val="CC99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个多月</a:t>
            </a:r>
            <a:endParaRPr lang="en-US" altLang="zh-CN" sz="2400" b="1" dirty="0">
              <a:solidFill>
                <a:srgbClr val="CC99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spcAft>
                <a:spcPts val="1200"/>
              </a:spcAft>
            </a:pPr>
            <a:r>
              <a:rPr lang="zh-CN" altLang="en-US" sz="2400" b="1" i="0" dirty="0">
                <a:solidFill>
                  <a:srgbClr val="CC99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      先后挪用公款</a:t>
            </a:r>
            <a:r>
              <a:rPr lang="en-US" altLang="zh-CN" sz="2400" b="1" i="0" dirty="0">
                <a:solidFill>
                  <a:srgbClr val="CC99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101.45</a:t>
            </a:r>
            <a:r>
              <a:rPr lang="zh-CN" altLang="en-US" sz="2400" b="1" i="0" dirty="0">
                <a:solidFill>
                  <a:srgbClr val="CC99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万元</a:t>
            </a:r>
            <a:endParaRPr lang="en-US" altLang="zh-CN" sz="2400" b="1" i="0" dirty="0">
              <a:solidFill>
                <a:srgbClr val="CC990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647700" algn="just"/>
            <a:r>
              <a:rPr lang="zh-CN" altLang="en-US" sz="2400" b="0" i="0" dirty="0">
                <a:solidFill>
                  <a:srgbClr val="333333"/>
                </a:solidFill>
                <a:effectLst/>
                <a:latin typeface="华文仿宋" panose="02010600040101010101" pitchFamily="2" charset="-122"/>
                <a:ea typeface="华文仿宋" panose="02010600040101010101" pitchFamily="2" charset="-122"/>
              </a:rPr>
              <a:t>田宇，</a:t>
            </a:r>
            <a:r>
              <a:rPr lang="en-US" altLang="zh-CN" sz="2400" b="0" i="0" dirty="0">
                <a:solidFill>
                  <a:srgbClr val="333333"/>
                </a:solidFill>
                <a:effectLst/>
                <a:latin typeface="华文仿宋" panose="02010600040101010101" pitchFamily="2" charset="-122"/>
                <a:ea typeface="华文仿宋" panose="02010600040101010101" pitchFamily="2" charset="-122"/>
              </a:rPr>
              <a:t>1994</a:t>
            </a:r>
            <a:r>
              <a:rPr lang="zh-CN" altLang="en-US" sz="2400" dirty="0">
                <a:solidFill>
                  <a:srgbClr val="333333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年出生，</a:t>
            </a:r>
            <a:r>
              <a:rPr lang="en-US" altLang="zh-CN" sz="2400" b="0" i="0" dirty="0">
                <a:solidFill>
                  <a:srgbClr val="333333"/>
                </a:solidFill>
                <a:effectLst/>
                <a:latin typeface="华文仿宋" panose="02010600040101010101" pitchFamily="2" charset="-122"/>
                <a:ea typeface="华文仿宋" panose="02010600040101010101" pitchFamily="2" charset="-122"/>
              </a:rPr>
              <a:t>2019</a:t>
            </a:r>
            <a:r>
              <a:rPr lang="zh-CN" altLang="en-US" sz="2400" b="0" i="0" dirty="0">
                <a:solidFill>
                  <a:srgbClr val="333333"/>
                </a:solidFill>
                <a:effectLst/>
                <a:latin typeface="华文仿宋" panose="02010600040101010101" pitchFamily="2" charset="-122"/>
                <a:ea typeface="华文仿宋" panose="02010600040101010101" pitchFamily="2" charset="-122"/>
              </a:rPr>
              <a:t>年</a:t>
            </a:r>
            <a:r>
              <a:rPr lang="en-US" altLang="zh-CN" sz="2400" b="0" i="0" dirty="0">
                <a:solidFill>
                  <a:srgbClr val="333333"/>
                </a:solidFill>
                <a:effectLst/>
                <a:latin typeface="华文仿宋" panose="02010600040101010101" pitchFamily="2" charset="-122"/>
                <a:ea typeface="华文仿宋" panose="02010600040101010101" pitchFamily="2" charset="-122"/>
              </a:rPr>
              <a:t>8</a:t>
            </a:r>
            <a:r>
              <a:rPr lang="zh-CN" altLang="en-US" sz="2400" b="0" i="0" dirty="0">
                <a:solidFill>
                  <a:srgbClr val="333333"/>
                </a:solidFill>
                <a:effectLst/>
                <a:latin typeface="华文仿宋" panose="02010600040101010101" pitchFamily="2" charset="-122"/>
                <a:ea typeface="华文仿宋" panose="02010600040101010101" pitchFamily="2" charset="-122"/>
              </a:rPr>
              <a:t>月，</a:t>
            </a:r>
            <a:r>
              <a:rPr lang="en-US" altLang="zh-CN" sz="2400" b="0" i="0" dirty="0">
                <a:solidFill>
                  <a:srgbClr val="333333"/>
                </a:solidFill>
                <a:effectLst/>
                <a:latin typeface="华文仿宋" panose="02010600040101010101" pitchFamily="2" charset="-122"/>
                <a:ea typeface="华文仿宋" panose="02010600040101010101" pitchFamily="2" charset="-122"/>
              </a:rPr>
              <a:t>25</a:t>
            </a:r>
            <a:r>
              <a:rPr lang="zh-CN" altLang="en-US" sz="2400" b="0" i="0" dirty="0">
                <a:solidFill>
                  <a:srgbClr val="333333"/>
                </a:solidFill>
                <a:effectLst/>
                <a:latin typeface="华文仿宋" panose="02010600040101010101" pitchFamily="2" charset="-122"/>
                <a:ea typeface="华文仿宋" panose="02010600040101010101" pitchFamily="2" charset="-122"/>
              </a:rPr>
              <a:t>岁的他通过招聘考试，被聘用为盱眙县马坝镇农村公路管理养护办公室报账员，负责管理道路养护维修经费。上班没几天，田宇便发现了财务管理上的漏洞，财务章、法人章、会计章都由自己保管，不经过任何人就能取出公款</a:t>
            </a:r>
            <a:r>
              <a:rPr lang="zh-CN" altLang="en-US" sz="2400" dirty="0">
                <a:solidFill>
                  <a:srgbClr val="333333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。田宇多次将</a:t>
            </a:r>
            <a:r>
              <a:rPr lang="zh-CN" altLang="en-US" sz="2400" i="0" dirty="0">
                <a:solidFill>
                  <a:srgbClr val="333333"/>
                </a:solidFill>
                <a:effectLst/>
                <a:latin typeface="华文仿宋" panose="02010600040101010101" pitchFamily="2" charset="-122"/>
                <a:ea typeface="华文仿宋" panose="02010600040101010101" pitchFamily="2" charset="-122"/>
              </a:rPr>
              <a:t>公款充值到赌博网站</a:t>
            </a:r>
            <a:r>
              <a:rPr lang="zh-CN" altLang="en-US" sz="2400" b="0" i="0" dirty="0">
                <a:solidFill>
                  <a:srgbClr val="333333"/>
                </a:solidFill>
                <a:effectLst/>
                <a:latin typeface="华文仿宋" panose="02010600040101010101" pitchFamily="2" charset="-122"/>
                <a:ea typeface="华文仿宋" panose="02010600040101010101" pitchFamily="2" charset="-122"/>
              </a:rPr>
              <a:t>，挥霍一空。</a:t>
            </a:r>
            <a:r>
              <a:rPr lang="zh-CN" altLang="en-US" sz="2400" i="0" dirty="0">
                <a:solidFill>
                  <a:srgbClr val="333333"/>
                </a:solidFill>
                <a:effectLst/>
                <a:latin typeface="华文仿宋" panose="02010600040101010101" pitchFamily="2" charset="-122"/>
                <a:ea typeface="华文仿宋" panose="02010600040101010101" pitchFamily="2" charset="-122"/>
              </a:rPr>
              <a:t>短短</a:t>
            </a:r>
            <a:r>
              <a:rPr lang="en-US" altLang="zh-CN" sz="2400" i="0" dirty="0">
                <a:solidFill>
                  <a:srgbClr val="333333"/>
                </a:solidFill>
                <a:effectLst/>
                <a:latin typeface="华文仿宋" panose="02010600040101010101" pitchFamily="2" charset="-122"/>
                <a:ea typeface="华文仿宋" panose="02010600040101010101" pitchFamily="2" charset="-122"/>
              </a:rPr>
              <a:t>136</a:t>
            </a:r>
            <a:r>
              <a:rPr lang="zh-CN" altLang="en-US" sz="2400" i="0" dirty="0">
                <a:solidFill>
                  <a:srgbClr val="333333"/>
                </a:solidFill>
                <a:effectLst/>
                <a:latin typeface="华文仿宋" panose="02010600040101010101" pitchFamily="2" charset="-122"/>
                <a:ea typeface="华文仿宋" panose="02010600040101010101" pitchFamily="2" charset="-122"/>
              </a:rPr>
              <a:t>天，他利用职务之便，先后</a:t>
            </a:r>
            <a:r>
              <a:rPr lang="en-US" altLang="zh-CN" sz="2400" i="0" dirty="0">
                <a:solidFill>
                  <a:srgbClr val="333333"/>
                </a:solidFill>
                <a:effectLst/>
                <a:latin typeface="华文仿宋" panose="02010600040101010101" pitchFamily="2" charset="-122"/>
                <a:ea typeface="华文仿宋" panose="02010600040101010101" pitchFamily="2" charset="-122"/>
              </a:rPr>
              <a:t>27</a:t>
            </a:r>
            <a:r>
              <a:rPr lang="zh-CN" altLang="en-US" sz="2400" i="0" dirty="0">
                <a:solidFill>
                  <a:srgbClr val="333333"/>
                </a:solidFill>
                <a:effectLst/>
                <a:latin typeface="华文仿宋" panose="02010600040101010101" pitchFamily="2" charset="-122"/>
                <a:ea typeface="华文仿宋" panose="02010600040101010101" pitchFamily="2" charset="-122"/>
              </a:rPr>
              <a:t>次挪用公款</a:t>
            </a:r>
            <a:r>
              <a:rPr lang="en-US" altLang="zh-CN" sz="2400" i="0" dirty="0">
                <a:solidFill>
                  <a:srgbClr val="333333"/>
                </a:solidFill>
                <a:effectLst/>
                <a:latin typeface="华文仿宋" panose="02010600040101010101" pitchFamily="2" charset="-122"/>
                <a:ea typeface="华文仿宋" panose="02010600040101010101" pitchFamily="2" charset="-122"/>
              </a:rPr>
              <a:t>101.45</a:t>
            </a:r>
            <a:r>
              <a:rPr lang="zh-CN" altLang="en-US" sz="2400" i="0" dirty="0">
                <a:solidFill>
                  <a:srgbClr val="333333"/>
                </a:solidFill>
                <a:effectLst/>
                <a:latin typeface="华文仿宋" panose="02010600040101010101" pitchFamily="2" charset="-122"/>
                <a:ea typeface="华文仿宋" panose="02010600040101010101" pitchFamily="2" charset="-122"/>
              </a:rPr>
              <a:t>万元。（资料来源</a:t>
            </a:r>
            <a:r>
              <a:rPr lang="zh-CN" altLang="en-US" sz="2400" dirty="0">
                <a:solidFill>
                  <a:srgbClr val="333333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：</a:t>
            </a:r>
            <a:r>
              <a:rPr lang="zh-CN" altLang="en-US" sz="2400" dirty="0">
                <a:solidFill>
                  <a:srgbClr val="333333"/>
                </a:solidFill>
                <a:latin typeface="华文仿宋" panose="02010600040101010101" pitchFamily="2" charset="-122"/>
                <a:ea typeface="华文仿宋" panose="02010600040101010101" pitchFamily="2" charset="-122"/>
                <a:hlinkClick r:id="rId4"/>
              </a:rPr>
              <a:t>中国搜索官方帐号</a:t>
            </a:r>
            <a:r>
              <a:rPr lang="zh-CN" altLang="en-US" sz="2400" dirty="0">
                <a:solidFill>
                  <a:srgbClr val="333333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）</a:t>
            </a:r>
            <a:endParaRPr lang="en-US" altLang="zh-CN" sz="2400" b="1" i="0" dirty="0">
              <a:solidFill>
                <a:srgbClr val="333333"/>
              </a:solidFill>
              <a:effectLst/>
              <a:latin typeface="华文仿宋" panose="02010600040101010101" pitchFamily="2" charset="-122"/>
              <a:ea typeface="华文仿宋" panose="02010600040101010101" pitchFamily="2" charset="-122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4741" y="2384755"/>
            <a:ext cx="4032000" cy="226800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文本框 28"/>
          <p:cNvSpPr txBox="1"/>
          <p:nvPr/>
        </p:nvSpPr>
        <p:spPr>
          <a:xfrm>
            <a:off x="7645841" y="4733321"/>
            <a:ext cx="4161845" cy="1785104"/>
          </a:xfrm>
          <a:prstGeom prst="rect">
            <a:avLst/>
          </a:prstGeom>
          <a:solidFill>
            <a:srgbClr val="5185B3">
              <a:alpha val="83000"/>
            </a:srgbClr>
          </a:solidFill>
        </p:spPr>
        <p:txBody>
          <a:bodyPr wrap="square">
            <a:spAutoFit/>
          </a:bodyPr>
          <a:lstStyle/>
          <a:p>
            <a:r>
              <a:rPr lang="en-US" altLang="zh-CN" sz="2200" i="0" dirty="0">
                <a:solidFill>
                  <a:schemeClr val="bg1"/>
                </a:solidFill>
                <a:effectLst/>
                <a:latin typeface="华文仿宋" panose="02010600040101010101" pitchFamily="2" charset="-122"/>
                <a:ea typeface="华文仿宋" panose="02010600040101010101" pitchFamily="2" charset="-122"/>
              </a:rPr>
              <a:t>        2020</a:t>
            </a:r>
            <a:r>
              <a:rPr lang="zh-CN" altLang="en-US" sz="2200" dirty="0">
                <a:solidFill>
                  <a:schemeClr val="bg1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年年底，田宇受审</a:t>
            </a:r>
            <a:r>
              <a:rPr lang="zh-CN" altLang="en-US" sz="2200" i="0" dirty="0">
                <a:solidFill>
                  <a:schemeClr val="bg1"/>
                </a:solidFill>
                <a:effectLst/>
                <a:latin typeface="华文仿宋" panose="02010600040101010101" pitchFamily="2" charset="-122"/>
                <a:ea typeface="华文仿宋" panose="02010600040101010101" pitchFamily="2" charset="-122"/>
              </a:rPr>
              <a:t>时悔恨不已：“</a:t>
            </a:r>
            <a:r>
              <a:rPr lang="en-US" altLang="zh-CN" sz="2200" i="0" dirty="0">
                <a:solidFill>
                  <a:schemeClr val="bg1"/>
                </a:solidFill>
                <a:effectLst/>
                <a:latin typeface="华文仿宋" panose="02010600040101010101" pitchFamily="2" charset="-122"/>
                <a:ea typeface="华文仿宋" panose="02010600040101010101" pitchFamily="2" charset="-122"/>
              </a:rPr>
              <a:t>26</a:t>
            </a:r>
            <a:r>
              <a:rPr lang="zh-CN" altLang="en-US" sz="2200" i="0" dirty="0">
                <a:solidFill>
                  <a:schemeClr val="bg1"/>
                </a:solidFill>
                <a:effectLst/>
                <a:latin typeface="华文仿宋" panose="02010600040101010101" pitchFamily="2" charset="-122"/>
                <a:ea typeface="华文仿宋" panose="02010600040101010101" pitchFamily="2" charset="-122"/>
              </a:rPr>
              <a:t>岁正是人生最好的年华，本应挥洒青春实现人生价值，我却挪用公款豪赌人生，现在想来真是追悔莫及</a:t>
            </a:r>
            <a:r>
              <a:rPr lang="en-US" altLang="zh-CN" sz="2200" i="0" dirty="0">
                <a:solidFill>
                  <a:schemeClr val="bg1"/>
                </a:solidFill>
                <a:effectLst/>
                <a:latin typeface="华文仿宋" panose="02010600040101010101" pitchFamily="2" charset="-122"/>
                <a:ea typeface="华文仿宋" panose="02010600040101010101" pitchFamily="2" charset="-122"/>
              </a:rPr>
              <a:t>……”</a:t>
            </a:r>
            <a:endParaRPr lang="zh-CN" altLang="en-US" sz="2200" dirty="0">
              <a:solidFill>
                <a:schemeClr val="bg1"/>
              </a:solidFill>
              <a:latin typeface="华文仿宋" panose="02010600040101010101" pitchFamily="2" charset="-122"/>
              <a:ea typeface="华文仿宋" panose="020106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81315" y="1580556"/>
            <a:ext cx="1018501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 b="1" dirty="0">
                <a:solidFill>
                  <a:srgbClr val="C00000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（二）大学生的成长成才和全面发展，离不开正确价值观的引领</a:t>
            </a:r>
            <a:endParaRPr lang="zh-CN" altLang="en-US" sz="26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1" name="组合 3"/>
          <p:cNvGrpSpPr/>
          <p:nvPr/>
        </p:nvGrpSpPr>
        <p:grpSpPr bwMode="auto">
          <a:xfrm>
            <a:off x="357085" y="2365665"/>
            <a:ext cx="2162175" cy="754063"/>
            <a:chOff x="328613" y="1177925"/>
            <a:chExt cx="2162175" cy="754063"/>
          </a:xfrm>
        </p:grpSpPr>
        <p:pic>
          <p:nvPicPr>
            <p:cNvPr id="12" name="图片 1"/>
            <p:cNvPicPr>
              <a:picLocks noChangeAspect="1" noChangeArrowheads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613" y="1177925"/>
              <a:ext cx="2162175" cy="7540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" name="矩形 6"/>
            <p:cNvSpPr>
              <a:spLocks noChangeArrowheads="1"/>
            </p:cNvSpPr>
            <p:nvPr/>
          </p:nvSpPr>
          <p:spPr bwMode="auto">
            <a:xfrm>
              <a:off x="904594" y="1323975"/>
              <a:ext cx="1010212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algn="ctr" eaLnBrk="1" hangingPunct="1"/>
              <a:r>
                <a:rPr lang="zh-CN" altLang="en-US" sz="2400" b="1" dirty="0">
                  <a:solidFill>
                    <a:srgbClr val="FFFFFF"/>
                  </a:solidFill>
                  <a:latin typeface="微软雅黑" panose="020B0503020204020204" pitchFamily="34" charset="-122"/>
                </a:rPr>
                <a:t>人物</a:t>
              </a:r>
              <a:r>
                <a:rPr lang="en-US" altLang="zh-CN" sz="2400" b="1" dirty="0">
                  <a:solidFill>
                    <a:srgbClr val="FFFFFF"/>
                  </a:solidFill>
                  <a:latin typeface="微软雅黑" panose="020B0503020204020204" pitchFamily="34" charset="-122"/>
                </a:rPr>
                <a:t>B</a:t>
              </a:r>
              <a:endParaRPr lang="zh-CN" altLang="en-US" sz="2400" b="1" dirty="0">
                <a:solidFill>
                  <a:srgbClr val="FFFFFF"/>
                </a:solidFill>
                <a:latin typeface="微软雅黑" panose="020B0503020204020204" pitchFamily="34" charset="-122"/>
              </a:endParaRPr>
            </a:p>
          </p:txBody>
        </p:sp>
      </p:grp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07811" y="3141759"/>
            <a:ext cx="4982638" cy="2952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4" name="文本框 20"/>
          <p:cNvSpPr txBox="1">
            <a:spLocks noChangeArrowheads="1"/>
          </p:cNvSpPr>
          <p:nvPr/>
        </p:nvSpPr>
        <p:spPr bwMode="auto">
          <a:xfrm>
            <a:off x="2830391" y="2410183"/>
            <a:ext cx="539763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/>
            <a:r>
              <a:rPr lang="zh-CN" altLang="en-US" sz="2800" b="1" dirty="0">
                <a:solidFill>
                  <a:srgbClr val="967200"/>
                </a:solidFill>
                <a:latin typeface="微软雅黑" panose="020B0503020204020204" pitchFamily="34" charset="-122"/>
                <a:sym typeface="微软雅黑" panose="020B0503020204020204" pitchFamily="34" charset="-122"/>
              </a:rPr>
              <a:t>视频</a:t>
            </a:r>
            <a:r>
              <a:rPr lang="en-US" altLang="zh-CN" sz="2800" b="1" dirty="0">
                <a:solidFill>
                  <a:srgbClr val="967200"/>
                </a:solidFill>
                <a:latin typeface="微软雅黑" panose="020B0503020204020204" pitchFamily="34" charset="-122"/>
                <a:sym typeface="微软雅黑" panose="020B0503020204020204" pitchFamily="34" charset="-122"/>
              </a:rPr>
              <a:t>:</a:t>
            </a:r>
            <a:r>
              <a:rPr lang="zh-CN" altLang="en-US" sz="2800" b="1" dirty="0">
                <a:solidFill>
                  <a:srgbClr val="967200"/>
                </a:solidFill>
                <a:latin typeface="微软雅黑" panose="020B0503020204020204" pitchFamily="34" charset="-122"/>
                <a:sym typeface="微软雅黑" panose="020B0503020204020204" pitchFamily="34" charset="-122"/>
              </a:rPr>
              <a:t>“</a:t>
            </a:r>
            <a:r>
              <a:rPr lang="en-US" altLang="zh-CN" sz="2800" b="1" dirty="0">
                <a:solidFill>
                  <a:srgbClr val="967200"/>
                </a:solidFill>
                <a:latin typeface="微软雅黑" panose="020B0503020204020204" pitchFamily="34" charset="-122"/>
                <a:sym typeface="微软雅黑" panose="020B0503020204020204" pitchFamily="34" charset="-122"/>
              </a:rPr>
              <a:t>90</a:t>
            </a:r>
            <a:r>
              <a:rPr lang="zh-CN" altLang="en-US" sz="2800" b="1" dirty="0">
                <a:solidFill>
                  <a:srgbClr val="967200"/>
                </a:solidFill>
                <a:latin typeface="微软雅黑" panose="020B0503020204020204" pitchFamily="34" charset="-122"/>
                <a:sym typeface="微软雅黑" panose="020B0503020204020204" pitchFamily="34" charset="-122"/>
              </a:rPr>
              <a:t>后”扶贫女干部王秋婷</a:t>
            </a:r>
          </a:p>
        </p:txBody>
      </p:sp>
      <p:pic>
        <p:nvPicPr>
          <p:cNvPr id="25" name="图片 2">
            <a:hlinkClick r:id="rId4" action="ppaction://hlinkfile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7833" y="4352381"/>
            <a:ext cx="699478" cy="68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文本框 13"/>
          <p:cNvSpPr txBox="1"/>
          <p:nvPr/>
        </p:nvSpPr>
        <p:spPr>
          <a:xfrm>
            <a:off x="8327333" y="3109750"/>
            <a:ext cx="3200044" cy="3016018"/>
          </a:xfrm>
          <a:prstGeom prst="rect">
            <a:avLst/>
          </a:prstGeom>
          <a:solidFill>
            <a:srgbClr val="CC9900">
              <a:alpha val="25000"/>
            </a:srgbClr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algn="just">
              <a:lnSpc>
                <a:spcPts val="4000"/>
              </a:lnSpc>
              <a:defRPr sz="2400">
                <a:solidFill>
                  <a:srgbClr val="0D0D0D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ts val="3300"/>
              </a:lnSpc>
            </a:pPr>
            <a:r>
              <a:rPr lang="zh-CN" altLang="en-US" sz="2200" dirty="0"/>
              <a:t>        王秋婷（</a:t>
            </a:r>
            <a:r>
              <a:rPr lang="en-US" altLang="zh-CN" sz="2200" dirty="0"/>
              <a:t>1992.7-2018.11.19)</a:t>
            </a:r>
            <a:r>
              <a:rPr lang="zh-CN" altLang="en-US" sz="2200" dirty="0"/>
              <a:t>，生前系云南省大关县纪委监委驻天星镇打瓦村工作队员。</a:t>
            </a:r>
            <a:r>
              <a:rPr lang="en-US" altLang="zh-CN" sz="2200" dirty="0"/>
              <a:t>2018</a:t>
            </a:r>
            <a:r>
              <a:rPr lang="zh-CN" altLang="en-US" sz="2200" dirty="0"/>
              <a:t>年</a:t>
            </a:r>
            <a:r>
              <a:rPr lang="en-US" altLang="zh-CN" sz="2200" dirty="0"/>
              <a:t>11</a:t>
            </a:r>
            <a:r>
              <a:rPr lang="zh-CN" altLang="en-US" sz="2200" dirty="0"/>
              <a:t>月</a:t>
            </a:r>
            <a:r>
              <a:rPr lang="en-US" altLang="zh-CN" sz="2200" dirty="0"/>
              <a:t>19</a:t>
            </a:r>
            <a:r>
              <a:rPr lang="zh-CN" altLang="en-US" sz="2200" dirty="0"/>
              <a:t>日，在驻村扶贫途中发生交通事故因公殉职。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5099520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7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8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5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4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SLIDE_ITEM_CNT" val="4"/>
  <p:tag name="KSO_WM_SLIDE_LAYOUT" val="a_f_l_h"/>
  <p:tag name="KSO_WM_SLIDE_LAYOUT_CNT" val="1_1_1_1"/>
  <p:tag name="KSO_WM_SLIDE_TYPE" val="text"/>
  <p:tag name="KSO_WM_BEAUTIFY_FLAG" val="#wm#"/>
  <p:tag name="KSO_WM_SLIDE_POSITION" val="0*30"/>
  <p:tag name="KSO_WM_SLIDE_SIZE" val="948*380"/>
  <p:tag name="KSO_WM_COMBINE_RELATE_SLIDE_ID" val="background20182759_10"/>
  <p:tag name="KSO_WM_TEMPLATE_CATEGORY" val="custom"/>
  <p:tag name="KSO_WM_TEMPLATE_INDEX" val="20184627"/>
  <p:tag name="KSO_WM_SLIDE_ID" val="custom20184627_9"/>
  <p:tag name="KSO_WM_SLIDE_INDEX" val="9"/>
  <p:tag name="KSO_WM_DIAGRAM_GROUP_CODE" val="l1-5"/>
  <p:tag name="KSO_WM_TEMPLATE_SUBCATEGORY" val="combine"/>
  <p:tag name="KSO_WM_SLIDE_SUBTYPE" val="diag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SLIDE_ITEM_CNT" val="4"/>
  <p:tag name="KSO_WM_SLIDE_LAYOUT" val="a_f_l_h"/>
  <p:tag name="KSO_WM_SLIDE_LAYOUT_CNT" val="1_1_1_1"/>
  <p:tag name="KSO_WM_SLIDE_TYPE" val="text"/>
  <p:tag name="KSO_WM_BEAUTIFY_FLAG" val="#wm#"/>
  <p:tag name="KSO_WM_SLIDE_POSITION" val="0*30"/>
  <p:tag name="KSO_WM_SLIDE_SIZE" val="948*380"/>
  <p:tag name="KSO_WM_COMBINE_RELATE_SLIDE_ID" val="background20182759_10"/>
  <p:tag name="KSO_WM_TEMPLATE_CATEGORY" val="custom"/>
  <p:tag name="KSO_WM_TEMPLATE_INDEX" val="20184627"/>
  <p:tag name="KSO_WM_SLIDE_ID" val="custom20184627_9"/>
  <p:tag name="KSO_WM_SLIDE_INDEX" val="9"/>
  <p:tag name="KSO_WM_DIAGRAM_GROUP_CODE" val="l1-5"/>
  <p:tag name="KSO_WM_TEMPLATE_SUBCATEGORY" val="combine"/>
  <p:tag name="KSO_WM_SLIDE_SUBTYPE" val="diag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SLIDE_ITEM_CNT" val="4"/>
  <p:tag name="KSO_WM_SLIDE_LAYOUT" val="a_f_l_h"/>
  <p:tag name="KSO_WM_SLIDE_LAYOUT_CNT" val="1_1_1_1"/>
  <p:tag name="KSO_WM_SLIDE_TYPE" val="text"/>
  <p:tag name="KSO_WM_BEAUTIFY_FLAG" val="#wm#"/>
  <p:tag name="KSO_WM_SLIDE_POSITION" val="0*30"/>
  <p:tag name="KSO_WM_SLIDE_SIZE" val="948*380"/>
  <p:tag name="KSO_WM_COMBINE_RELATE_SLIDE_ID" val="background20182759_10"/>
  <p:tag name="KSO_WM_TEMPLATE_CATEGORY" val="custom"/>
  <p:tag name="KSO_WM_TEMPLATE_INDEX" val="20184627"/>
  <p:tag name="KSO_WM_SLIDE_ID" val="custom20184627_9"/>
  <p:tag name="KSO_WM_SLIDE_INDEX" val="9"/>
  <p:tag name="KSO_WM_DIAGRAM_GROUP_CODE" val="l1-5"/>
  <p:tag name="KSO_WM_TEMPLATE_SUBCATEGORY" val="combine"/>
  <p:tag name="KSO_WM_SLIDE_SUBTYPE" val="diag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SLIDE_ITEM_CNT" val="4"/>
  <p:tag name="KSO_WM_SLIDE_LAYOUT" val="a_f_l_h"/>
  <p:tag name="KSO_WM_SLIDE_LAYOUT_CNT" val="1_1_1_1"/>
  <p:tag name="KSO_WM_SLIDE_TYPE" val="text"/>
  <p:tag name="KSO_WM_BEAUTIFY_FLAG" val="#wm#"/>
  <p:tag name="KSO_WM_SLIDE_POSITION" val="0*30"/>
  <p:tag name="KSO_WM_SLIDE_SIZE" val="948*380"/>
  <p:tag name="KSO_WM_COMBINE_RELATE_SLIDE_ID" val="background20182759_10"/>
  <p:tag name="KSO_WM_TEMPLATE_CATEGORY" val="custom"/>
  <p:tag name="KSO_WM_TEMPLATE_INDEX" val="20184627"/>
  <p:tag name="KSO_WM_SLIDE_ID" val="custom20184627_9"/>
  <p:tag name="KSO_WM_SLIDE_INDEX" val="9"/>
  <p:tag name="KSO_WM_DIAGRAM_GROUP_CODE" val="l1-5"/>
  <p:tag name="KSO_WM_TEMPLATE_SUBCATEGORY" val="combine"/>
  <p:tag name="KSO_WM_SLIDE_SUBTYPE" val="diag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SLIDE_ITEM_CNT" val="4"/>
  <p:tag name="KSO_WM_SLIDE_LAYOUT" val="a_f_l_h"/>
  <p:tag name="KSO_WM_SLIDE_LAYOUT_CNT" val="1_1_1_1"/>
  <p:tag name="KSO_WM_SLIDE_TYPE" val="text"/>
  <p:tag name="KSO_WM_BEAUTIFY_FLAG" val="#wm#"/>
  <p:tag name="KSO_WM_SLIDE_POSITION" val="0*30"/>
  <p:tag name="KSO_WM_SLIDE_SIZE" val="948*380"/>
  <p:tag name="KSO_WM_COMBINE_RELATE_SLIDE_ID" val="background20182759_10"/>
  <p:tag name="KSO_WM_TEMPLATE_CATEGORY" val="custom"/>
  <p:tag name="KSO_WM_TEMPLATE_INDEX" val="20184627"/>
  <p:tag name="KSO_WM_SLIDE_ID" val="custom20184627_9"/>
  <p:tag name="KSO_WM_SLIDE_INDEX" val="9"/>
  <p:tag name="KSO_WM_DIAGRAM_GROUP_CODE" val="l1-5"/>
  <p:tag name="KSO_WM_TEMPLATE_SUBCATEGORY" val="combine"/>
  <p:tag name="KSO_WM_SLIDE_SUBTYPE" val="diag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SLIDE_ITEM_CNT" val="4"/>
  <p:tag name="KSO_WM_SLIDE_LAYOUT" val="a_f_l_h"/>
  <p:tag name="KSO_WM_SLIDE_LAYOUT_CNT" val="1_1_1_1"/>
  <p:tag name="KSO_WM_SLIDE_TYPE" val="text"/>
  <p:tag name="KSO_WM_BEAUTIFY_FLAG" val="#wm#"/>
  <p:tag name="KSO_WM_SLIDE_POSITION" val="0*30"/>
  <p:tag name="KSO_WM_SLIDE_SIZE" val="948*380"/>
  <p:tag name="KSO_WM_COMBINE_RELATE_SLIDE_ID" val="background20182759_10"/>
  <p:tag name="KSO_WM_TEMPLATE_CATEGORY" val="custom"/>
  <p:tag name="KSO_WM_TEMPLATE_INDEX" val="20184627"/>
  <p:tag name="KSO_WM_SLIDE_ID" val="custom20184627_9"/>
  <p:tag name="KSO_WM_SLIDE_INDEX" val="9"/>
  <p:tag name="KSO_WM_DIAGRAM_GROUP_CODE" val="l1-5"/>
  <p:tag name="KSO_WM_TEMPLATE_SUBCATEGORY" val="combine"/>
  <p:tag name="KSO_WM_SLIDE_SUBTYPE" val="diag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SLIDE_ITEM_CNT" val="4"/>
  <p:tag name="KSO_WM_SLIDE_LAYOUT" val="a_f_l_h"/>
  <p:tag name="KSO_WM_SLIDE_LAYOUT_CNT" val="1_1_1_1"/>
  <p:tag name="KSO_WM_SLIDE_TYPE" val="text"/>
  <p:tag name="KSO_WM_BEAUTIFY_FLAG" val="#wm#"/>
  <p:tag name="KSO_WM_SLIDE_POSITION" val="0*30"/>
  <p:tag name="KSO_WM_SLIDE_SIZE" val="948*380"/>
  <p:tag name="KSO_WM_COMBINE_RELATE_SLIDE_ID" val="background20182759_10"/>
  <p:tag name="KSO_WM_TEMPLATE_CATEGORY" val="custom"/>
  <p:tag name="KSO_WM_TEMPLATE_INDEX" val="20184627"/>
  <p:tag name="KSO_WM_SLIDE_ID" val="custom20184627_9"/>
  <p:tag name="KSO_WM_SLIDE_INDEX" val="9"/>
  <p:tag name="KSO_WM_DIAGRAM_GROUP_CODE" val="l1-5"/>
  <p:tag name="KSO_WM_TEMPLATE_SUBCATEGORY" val="combine"/>
  <p:tag name="KSO_WM_SLIDE_SUBTYPE" val="diag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SLIDE_ITEM_CNT" val="4"/>
  <p:tag name="KSO_WM_SLIDE_LAYOUT" val="a_f_l_h"/>
  <p:tag name="KSO_WM_SLIDE_LAYOUT_CNT" val="1_1_1_1"/>
  <p:tag name="KSO_WM_SLIDE_TYPE" val="text"/>
  <p:tag name="KSO_WM_BEAUTIFY_FLAG" val="#wm#"/>
  <p:tag name="KSO_WM_SLIDE_POSITION" val="0*30"/>
  <p:tag name="KSO_WM_SLIDE_SIZE" val="948*380"/>
  <p:tag name="KSO_WM_COMBINE_RELATE_SLIDE_ID" val="background20182759_10"/>
  <p:tag name="KSO_WM_TEMPLATE_CATEGORY" val="custom"/>
  <p:tag name="KSO_WM_TEMPLATE_INDEX" val="20184627"/>
  <p:tag name="KSO_WM_SLIDE_ID" val="custom20184627_9"/>
  <p:tag name="KSO_WM_SLIDE_INDEX" val="9"/>
  <p:tag name="KSO_WM_DIAGRAM_GROUP_CODE" val="l1-5"/>
  <p:tag name="KSO_WM_TEMPLATE_SUBCATEGORY" val="combine"/>
  <p:tag name="KSO_WM_SLIDE_SUBTYPE" val="diag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SLIDE_ITEM_CNT" val="4"/>
  <p:tag name="KSO_WM_SLIDE_LAYOUT" val="a_f_l_h"/>
  <p:tag name="KSO_WM_SLIDE_LAYOUT_CNT" val="1_1_1_1"/>
  <p:tag name="KSO_WM_SLIDE_TYPE" val="text"/>
  <p:tag name="KSO_WM_BEAUTIFY_FLAG" val="#wm#"/>
  <p:tag name="KSO_WM_SLIDE_POSITION" val="0*30"/>
  <p:tag name="KSO_WM_SLIDE_SIZE" val="948*380"/>
  <p:tag name="KSO_WM_COMBINE_RELATE_SLIDE_ID" val="background20182759_10"/>
  <p:tag name="KSO_WM_TEMPLATE_CATEGORY" val="custom"/>
  <p:tag name="KSO_WM_TEMPLATE_INDEX" val="20184627"/>
  <p:tag name="KSO_WM_SLIDE_ID" val="custom20184627_9"/>
  <p:tag name="KSO_WM_SLIDE_INDEX" val="9"/>
  <p:tag name="KSO_WM_DIAGRAM_GROUP_CODE" val="l1-5"/>
  <p:tag name="KSO_WM_TEMPLATE_SUBCATEGORY" val="combine"/>
  <p:tag name="KSO_WM_SLIDE_SUBTYPE" val="diag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SLIDE_ITEM_CNT" val="4"/>
  <p:tag name="KSO_WM_SLIDE_LAYOUT" val="a_f_l_h"/>
  <p:tag name="KSO_WM_SLIDE_LAYOUT_CNT" val="1_1_1_1"/>
  <p:tag name="KSO_WM_SLIDE_TYPE" val="text"/>
  <p:tag name="KSO_WM_BEAUTIFY_FLAG" val="#wm#"/>
  <p:tag name="KSO_WM_SLIDE_POSITION" val="0*30"/>
  <p:tag name="KSO_WM_SLIDE_SIZE" val="948*380"/>
  <p:tag name="KSO_WM_COMBINE_RELATE_SLIDE_ID" val="background20182759_10"/>
  <p:tag name="KSO_WM_TEMPLATE_CATEGORY" val="custom"/>
  <p:tag name="KSO_WM_TEMPLATE_INDEX" val="20184627"/>
  <p:tag name="KSO_WM_SLIDE_ID" val="custom20184627_9"/>
  <p:tag name="KSO_WM_SLIDE_INDEX" val="9"/>
  <p:tag name="KSO_WM_DIAGRAM_GROUP_CODE" val="l1-5"/>
  <p:tag name="KSO_WM_TEMPLATE_SUBCATEGORY" val="combine"/>
  <p:tag name="KSO_WM_SLIDE_SUBTYPE" val="diag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SLIDE_ITEM_CNT" val="4"/>
  <p:tag name="KSO_WM_SLIDE_LAYOUT" val="a_f_l_h"/>
  <p:tag name="KSO_WM_SLIDE_LAYOUT_CNT" val="1_1_1_1"/>
  <p:tag name="KSO_WM_SLIDE_TYPE" val="text"/>
  <p:tag name="KSO_WM_BEAUTIFY_FLAG" val="#wm#"/>
  <p:tag name="KSO_WM_SLIDE_POSITION" val="0*30"/>
  <p:tag name="KSO_WM_SLIDE_SIZE" val="948*380"/>
  <p:tag name="KSO_WM_COMBINE_RELATE_SLIDE_ID" val="background20182759_10"/>
  <p:tag name="KSO_WM_TEMPLATE_CATEGORY" val="custom"/>
  <p:tag name="KSO_WM_TEMPLATE_INDEX" val="20184627"/>
  <p:tag name="KSO_WM_SLIDE_ID" val="custom20184627_9"/>
  <p:tag name="KSO_WM_SLIDE_INDEX" val="9"/>
  <p:tag name="KSO_WM_DIAGRAM_GROUP_CODE" val="l1-5"/>
  <p:tag name="KSO_WM_TEMPLATE_SUBCATEGORY" val="combine"/>
  <p:tag name="KSO_WM_SLIDE_SUBTYPE" val="diag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890d0b4b-7c08-4bd6-b809-7568df64899c}"/>
  <p:tag name="TABLE_ENDDRAG_ORIGIN_RECT" val="563*173"/>
  <p:tag name="TABLE_ENDDRAG_RECT" val="177*253*563*17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微软雅黑套装">
      <a:majorFont>
        <a:latin typeface="微软雅黑"/>
        <a:ea typeface="微软雅黑"/>
        <a:cs typeface=""/>
      </a:majorFont>
      <a:minorFont>
        <a:latin typeface="Times New Roman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自定义设计方案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2594</Words>
  <Application>Microsoft Office PowerPoint</Application>
  <PresentationFormat>宽屏</PresentationFormat>
  <Paragraphs>170</Paragraphs>
  <Slides>32</Slides>
  <Notes>26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32</vt:i4>
      </vt:variant>
    </vt:vector>
  </HeadingPairs>
  <TitlesOfParts>
    <vt:vector size="47" baseType="lpstr">
      <vt:lpstr>等线</vt:lpstr>
      <vt:lpstr>仿宋</vt:lpstr>
      <vt:lpstr>汉仪长仿宋体</vt:lpstr>
      <vt:lpstr>黑体</vt:lpstr>
      <vt:lpstr>华文仿宋</vt:lpstr>
      <vt:lpstr>华文行楷</vt:lpstr>
      <vt:lpstr>华文中宋</vt:lpstr>
      <vt:lpstr>微软雅黑</vt:lpstr>
      <vt:lpstr>Arial</vt:lpstr>
      <vt:lpstr>Calibri</vt:lpstr>
      <vt:lpstr>Times New Roman</vt:lpstr>
      <vt:lpstr>Verdana</vt:lpstr>
      <vt:lpstr>Wingdings</vt:lpstr>
      <vt:lpstr>自定义设计方案</vt:lpstr>
      <vt:lpstr>1_自定义设计方案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人在江湖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大希</dc:creator>
  <cp:lastModifiedBy>hlt</cp:lastModifiedBy>
  <cp:revision>93</cp:revision>
  <dcterms:created xsi:type="dcterms:W3CDTF">2020-05-26T11:11:00Z</dcterms:created>
  <dcterms:modified xsi:type="dcterms:W3CDTF">2021-09-07T02:22:13Z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2052-11.1.0.10700</vt:lpwstr>
  </property>
  <property fmtid="{D5CDD505-2E9C-101B-9397-08002B2CF9AE}" pid="3" name="ICV">
    <vt:lpwstr>2398B03F188B4966B5D76C2854CBA253</vt:lpwstr>
  </property>
</Properties>
</file>