
<file path=[Content_Types].xml><?xml version="1.0" encoding="utf-8"?>
<Types xmlns="http://schemas.openxmlformats.org/package/2006/content-types">
  <Default Extension="jpeg" ContentType="image/jpeg"/>
  <Default Extension="png" ContentType="image/png"/>
  <Default Extension="tiff" ContentType="image/tiff"/>
  <Default Extension="wmv" ContentType="video/x-ms-wmv"/>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p:sldMasterIdLst>
    <p:sldMasterId id="2147483648" r:id="rId1"/>
  </p:sldMasterIdLst>
  <p:notesMasterIdLst>
    <p:notesMasterId r:id="rId11"/>
  </p:notesMasterIdLst>
  <p:sldIdLst>
    <p:sldId id="386" r:id="rId3"/>
    <p:sldId id="387" r:id="rId4"/>
    <p:sldId id="336" r:id="rId5"/>
    <p:sldId id="337" r:id="rId6"/>
    <p:sldId id="317" r:id="rId7"/>
    <p:sldId id="339" r:id="rId8"/>
    <p:sldId id="271" r:id="rId9"/>
    <p:sldId id="340" r:id="rId10"/>
    <p:sldId id="385" r:id="rId12"/>
    <p:sldId id="341" r:id="rId13"/>
    <p:sldId id="342" r:id="rId14"/>
    <p:sldId id="270" r:id="rId15"/>
    <p:sldId id="346" r:id="rId16"/>
    <p:sldId id="436" r:id="rId17"/>
    <p:sldId id="349" r:id="rId18"/>
    <p:sldId id="353" r:id="rId19"/>
    <p:sldId id="437" r:id="rId20"/>
    <p:sldId id="355" r:id="rId21"/>
    <p:sldId id="438" r:id="rId22"/>
    <p:sldId id="439" r:id="rId23"/>
    <p:sldId id="440" r:id="rId24"/>
    <p:sldId id="357" r:id="rId25"/>
    <p:sldId id="358" r:id="rId26"/>
    <p:sldId id="441" r:id="rId27"/>
    <p:sldId id="359" r:id="rId28"/>
    <p:sldId id="360" r:id="rId29"/>
    <p:sldId id="361" r:id="rId30"/>
    <p:sldId id="363" r:id="rId31"/>
    <p:sldId id="364" r:id="rId32"/>
    <p:sldId id="366" r:id="rId33"/>
    <p:sldId id="368" r:id="rId34"/>
    <p:sldId id="369" r:id="rId35"/>
    <p:sldId id="466" r:id="rId36"/>
    <p:sldId id="370" r:id="rId37"/>
    <p:sldId id="372" r:id="rId38"/>
    <p:sldId id="467" r:id="rId39"/>
    <p:sldId id="373" r:id="rId40"/>
    <p:sldId id="374" r:id="rId41"/>
    <p:sldId id="375" r:id="rId42"/>
    <p:sldId id="377" r:id="rId43"/>
    <p:sldId id="388" r:id="rId44"/>
  </p:sldIdLst>
  <p:sldSz cx="9144000" cy="6858000" type="screen4x3"/>
  <p:notesSz cx="6858000" cy="9144000"/>
  <p:custDataLst>
    <p:tags r:id="rId4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FF5B57"/>
    <a:srgbClr val="CB5252"/>
    <a:srgbClr val="FF5B5B"/>
    <a:srgbClr val="FFBDBD"/>
    <a:srgbClr val="FF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956" autoAdjust="0"/>
    <p:restoredTop sz="94660"/>
  </p:normalViewPr>
  <p:slideViewPr>
    <p:cSldViewPr>
      <p:cViewPr varScale="1">
        <p:scale>
          <a:sx n="108" d="100"/>
          <a:sy n="108" d="100"/>
        </p:scale>
        <p:origin x="-1692" y="-78"/>
      </p:cViewPr>
      <p:guideLst>
        <p:guide orient="horz" pos="734"/>
        <p:guide pos="3107"/>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8" Type="http://schemas.openxmlformats.org/officeDocument/2006/relationships/tags" Target="tags/tag59.xml"/><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notesMaster" Target="notesMasters/notesMaster1.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tiff"/><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5.png"/><Relationship Id="rId1" Type="http://schemas.openxmlformats.org/officeDocument/2006/relationships/image" Target="../media/image14.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png"/></Relationships>
</file>

<file path=ppt/slides/_rels/slide27.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6" Type="http://schemas.openxmlformats.org/officeDocument/2006/relationships/slideLayout" Target="../slideLayouts/slideLayout7.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28.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tags" Target="../tags/tag22.xml"/><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4" Type="http://schemas.openxmlformats.org/officeDocument/2006/relationships/slideLayout" Target="../slideLayouts/slideLayout7.xml"/><Relationship Id="rId13" Type="http://schemas.openxmlformats.org/officeDocument/2006/relationships/tags" Target="../tags/tag27.xml"/><Relationship Id="rId12" Type="http://schemas.openxmlformats.org/officeDocument/2006/relationships/tags" Target="../tags/tag26.xml"/><Relationship Id="rId11" Type="http://schemas.openxmlformats.org/officeDocument/2006/relationships/tags" Target="../tags/tag25.xml"/><Relationship Id="rId10" Type="http://schemas.openxmlformats.org/officeDocument/2006/relationships/tags" Target="../tags/tag24.xml"/><Relationship Id="rId1" Type="http://schemas.openxmlformats.org/officeDocument/2006/relationships/image" Target="../media/image17.jpeg"/></Relationships>
</file>

<file path=ppt/slides/_rels/slide29.xml.rels><?xml version="1.0" encoding="UTF-8" standalone="yes"?>
<Relationships xmlns="http://schemas.openxmlformats.org/package/2006/relationships"><Relationship Id="rId9" Type="http://schemas.openxmlformats.org/officeDocument/2006/relationships/tags" Target="../tags/tag36.xml"/><Relationship Id="rId8" Type="http://schemas.openxmlformats.org/officeDocument/2006/relationships/tags" Target="../tags/tag35.xml"/><Relationship Id="rId7" Type="http://schemas.openxmlformats.org/officeDocument/2006/relationships/tags" Target="../tags/tag34.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32" Type="http://schemas.openxmlformats.org/officeDocument/2006/relationships/slideLayout" Target="../slideLayouts/slideLayout7.xml"/><Relationship Id="rId31" Type="http://schemas.openxmlformats.org/officeDocument/2006/relationships/tags" Target="../tags/tag58.xml"/><Relationship Id="rId30" Type="http://schemas.openxmlformats.org/officeDocument/2006/relationships/tags" Target="../tags/tag57.xml"/><Relationship Id="rId3" Type="http://schemas.openxmlformats.org/officeDocument/2006/relationships/tags" Target="../tags/tag30.xml"/><Relationship Id="rId29" Type="http://schemas.openxmlformats.org/officeDocument/2006/relationships/tags" Target="../tags/tag56.xml"/><Relationship Id="rId28" Type="http://schemas.openxmlformats.org/officeDocument/2006/relationships/tags" Target="../tags/tag55.xml"/><Relationship Id="rId27" Type="http://schemas.openxmlformats.org/officeDocument/2006/relationships/tags" Target="../tags/tag54.xml"/><Relationship Id="rId26" Type="http://schemas.openxmlformats.org/officeDocument/2006/relationships/tags" Target="../tags/tag53.xml"/><Relationship Id="rId25" Type="http://schemas.openxmlformats.org/officeDocument/2006/relationships/tags" Target="../tags/tag52.xml"/><Relationship Id="rId24" Type="http://schemas.openxmlformats.org/officeDocument/2006/relationships/tags" Target="../tags/tag51.xml"/><Relationship Id="rId23" Type="http://schemas.openxmlformats.org/officeDocument/2006/relationships/tags" Target="../tags/tag50.xml"/><Relationship Id="rId22" Type="http://schemas.openxmlformats.org/officeDocument/2006/relationships/tags" Target="../tags/tag49.xml"/><Relationship Id="rId21" Type="http://schemas.openxmlformats.org/officeDocument/2006/relationships/tags" Target="../tags/tag48.xml"/><Relationship Id="rId20" Type="http://schemas.openxmlformats.org/officeDocument/2006/relationships/tags" Target="../tags/tag47.xml"/><Relationship Id="rId2" Type="http://schemas.openxmlformats.org/officeDocument/2006/relationships/tags" Target="../tags/tag29.xml"/><Relationship Id="rId19" Type="http://schemas.openxmlformats.org/officeDocument/2006/relationships/tags" Target="../tags/tag46.xml"/><Relationship Id="rId18" Type="http://schemas.openxmlformats.org/officeDocument/2006/relationships/tags" Target="../tags/tag45.xml"/><Relationship Id="rId17" Type="http://schemas.openxmlformats.org/officeDocument/2006/relationships/tags" Target="../tags/tag44.xml"/><Relationship Id="rId16" Type="http://schemas.openxmlformats.org/officeDocument/2006/relationships/tags" Target="../tags/tag43.xml"/><Relationship Id="rId15" Type="http://schemas.openxmlformats.org/officeDocument/2006/relationships/tags" Target="../tags/tag42.xml"/><Relationship Id="rId14" Type="http://schemas.openxmlformats.org/officeDocument/2006/relationships/tags" Target="../tags/tag41.xml"/><Relationship Id="rId13" Type="http://schemas.openxmlformats.org/officeDocument/2006/relationships/tags" Target="../tags/tag40.xml"/><Relationship Id="rId12" Type="http://schemas.openxmlformats.org/officeDocument/2006/relationships/tags" Target="../tags/tag39.xml"/><Relationship Id="rId11" Type="http://schemas.openxmlformats.org/officeDocument/2006/relationships/tags" Target="../tags/tag38.xml"/><Relationship Id="rId10" Type="http://schemas.openxmlformats.org/officeDocument/2006/relationships/tags" Target="../tags/tag37.xml"/><Relationship Id="rId1" Type="http://schemas.openxmlformats.org/officeDocument/2006/relationships/tags" Target="../tags/tag28.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svg"/><Relationship Id="rId1" Type="http://schemas.openxmlformats.org/officeDocument/2006/relationships/image" Target="../media/image2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image" Target="../media/image6.jpeg"/><Relationship Id="rId1" Type="http://schemas.openxmlformats.org/officeDocument/2006/relationships/image" Target="../media/image5.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png"/><Relationship Id="rId2" Type="http://schemas.microsoft.com/office/2007/relationships/media" Target="../media/media1.wmv"/><Relationship Id="rId1" Type="http://schemas.openxmlformats.org/officeDocument/2006/relationships/video" Target="../media/media1.wm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4786630" y="4135120"/>
            <a:ext cx="3407410" cy="398780"/>
          </a:xfrm>
          <a:prstGeom prst="rect">
            <a:avLst/>
          </a:prstGeom>
          <a:noFill/>
        </p:spPr>
        <p:txBody>
          <a:bodyPr wrap="square" rtlCol="0">
            <a:spAutoFit/>
          </a:bodyPr>
          <a:lstStyle/>
          <a:p>
            <a:endParaRPr lang="zh-CN" altLang="en-US" sz="2000" dirty="0">
              <a:latin typeface="微软雅黑" panose="020B0503020204020204" pitchFamily="34" charset="-122"/>
              <a:ea typeface="微软雅黑" panose="020B0503020204020204" pitchFamily="34" charset="-122"/>
            </a:endParaRPr>
          </a:p>
        </p:txBody>
      </p:sp>
      <p:sp>
        <p:nvSpPr>
          <p:cNvPr id="7" name="TextBox 5"/>
          <p:cNvSpPr txBox="1"/>
          <p:nvPr/>
        </p:nvSpPr>
        <p:spPr>
          <a:xfrm>
            <a:off x="943610" y="1048385"/>
            <a:ext cx="7250430" cy="1748155"/>
          </a:xfrm>
          <a:prstGeom prst="rect">
            <a:avLst/>
          </a:prstGeom>
          <a:noFill/>
        </p:spPr>
        <p:txBody>
          <a:bodyPr wrap="square" rtlCol="0">
            <a:spAutoFit/>
          </a:bodyPr>
          <a:lstStyle/>
          <a:p>
            <a:pPr algn="just" fontAlgn="auto">
              <a:lnSpc>
                <a:spcPts val="3080"/>
              </a:lnSpc>
              <a:spcAft>
                <a:spcPts val="600"/>
              </a:spcAft>
            </a:pPr>
            <a:r>
              <a:rPr lang="en-US" altLang="zh-CN" sz="2000" dirty="0">
                <a:latin typeface="微软雅黑" panose="020B0503020204020204" pitchFamily="34" charset="-122"/>
                <a:ea typeface="微软雅黑" panose="020B0503020204020204" pitchFamily="34" charset="-122"/>
              </a:rPr>
              <a:t>       1921年中国共产党诞生以后，中国的革命形势一日千里，</a:t>
            </a:r>
            <a:r>
              <a:rPr lang="en-US" altLang="zh-CN" sz="2000" dirty="0">
                <a:solidFill>
                  <a:srgbClr val="FF0000"/>
                </a:solidFill>
                <a:latin typeface="微软雅黑" panose="020B0503020204020204" pitchFamily="34" charset="-122"/>
                <a:ea typeface="微软雅黑" panose="020B0503020204020204" pitchFamily="34" charset="-122"/>
              </a:rPr>
              <a:t>红色政权</a:t>
            </a:r>
            <a:r>
              <a:rPr lang="en-US" altLang="zh-CN" sz="2000" dirty="0">
                <a:latin typeface="微软雅黑" panose="020B0503020204020204" pitchFamily="34" charset="-122"/>
                <a:ea typeface="微软雅黑" panose="020B0503020204020204" pitchFamily="34" charset="-122"/>
              </a:rPr>
              <a:t>在短短十年内就实现了从无到有的</a:t>
            </a:r>
            <a:r>
              <a:rPr lang="en-US" altLang="zh-CN" sz="2000" dirty="0">
                <a:solidFill>
                  <a:srgbClr val="FF0000"/>
                </a:solidFill>
                <a:latin typeface="微软雅黑" panose="020B0503020204020204" pitchFamily="34" charset="-122"/>
                <a:ea typeface="微软雅黑" panose="020B0503020204020204" pitchFamily="34" charset="-122"/>
              </a:rPr>
              <a:t>伟大跨越</a:t>
            </a:r>
            <a:r>
              <a:rPr lang="en-US" altLang="zh-CN" sz="2000" dirty="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a:p>
            <a:pPr algn="just" fontAlgn="auto">
              <a:lnSpc>
                <a:spcPts val="3080"/>
              </a:lnSpc>
              <a:spcAft>
                <a:spcPts val="600"/>
              </a:spcAft>
            </a:pPr>
            <a:r>
              <a:rPr lang="en-US" altLang="zh-CN" sz="2000" dirty="0">
                <a:latin typeface="微软雅黑" panose="020B0503020204020204" pitchFamily="34" charset="-122"/>
                <a:ea typeface="微软雅黑" panose="020B0503020204020204" pitchFamily="34" charset="-122"/>
              </a:rPr>
              <a:t>      新民主主义革命时期，中国共产党人先后建立了</a:t>
            </a:r>
            <a:r>
              <a:rPr lang="en-US" altLang="zh-CN" sz="2000" dirty="0">
                <a:solidFill>
                  <a:srgbClr val="FF0000"/>
                </a:solidFill>
                <a:latin typeface="微软雅黑" panose="020B0503020204020204" pitchFamily="34" charset="-122"/>
                <a:ea typeface="微软雅黑" panose="020B0503020204020204" pitchFamily="34" charset="-122"/>
              </a:rPr>
              <a:t>苏维埃政权</a:t>
            </a:r>
            <a:r>
              <a:rPr lang="en-US" altLang="zh-CN" sz="2000" dirty="0">
                <a:latin typeface="微软雅黑" panose="020B0503020204020204" pitchFamily="34" charset="-122"/>
                <a:ea typeface="微软雅黑" panose="020B0503020204020204" pitchFamily="34" charset="-122"/>
              </a:rPr>
              <a:t>、</a:t>
            </a:r>
            <a:r>
              <a:rPr lang="en-US" altLang="zh-CN" sz="2000" dirty="0">
                <a:solidFill>
                  <a:srgbClr val="FF0000"/>
                </a:solidFill>
                <a:latin typeface="微软雅黑" panose="020B0503020204020204" pitchFamily="34" charset="-122"/>
                <a:ea typeface="微软雅黑" panose="020B0503020204020204" pitchFamily="34" charset="-122"/>
              </a:rPr>
              <a:t>抗日民主政权</a:t>
            </a:r>
            <a:r>
              <a:rPr lang="en-US" altLang="zh-CN" sz="2000" dirty="0">
                <a:latin typeface="微软雅黑" panose="020B0503020204020204" pitchFamily="34" charset="-122"/>
                <a:ea typeface="微软雅黑" panose="020B0503020204020204" pitchFamily="34" charset="-122"/>
              </a:rPr>
              <a:t>和</a:t>
            </a:r>
            <a:r>
              <a:rPr lang="en-US" altLang="zh-CN" sz="2000" dirty="0">
                <a:solidFill>
                  <a:srgbClr val="FF0000"/>
                </a:solidFill>
                <a:latin typeface="微软雅黑" panose="020B0503020204020204" pitchFamily="34" charset="-122"/>
                <a:ea typeface="微软雅黑" panose="020B0503020204020204" pitchFamily="34" charset="-122"/>
              </a:rPr>
              <a:t>人民民主专政政权</a:t>
            </a:r>
            <a:r>
              <a:rPr lang="en-US" altLang="zh-CN" sz="2000" dirty="0">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p:txBody>
      </p:sp>
      <p:grpSp>
        <p:nvGrpSpPr>
          <p:cNvPr id="2" name="组合 1"/>
          <p:cNvGrpSpPr/>
          <p:nvPr/>
        </p:nvGrpSpPr>
        <p:grpSpPr>
          <a:xfrm>
            <a:off x="721360" y="3460750"/>
            <a:ext cx="7694295" cy="2599690"/>
            <a:chOff x="4756562" y="3124020"/>
            <a:chExt cx="6671352" cy="2226978"/>
          </a:xfrm>
        </p:grpSpPr>
        <p:sp>
          <p:nvSpPr>
            <p:cNvPr id="5" name="isļïḓê"/>
            <p:cNvSpPr/>
            <p:nvPr/>
          </p:nvSpPr>
          <p:spPr bwMode="auto">
            <a:xfrm>
              <a:off x="7410887" y="3537179"/>
              <a:ext cx="1431485" cy="1431482"/>
            </a:xfrm>
            <a:prstGeom prst="diamond">
              <a:avLst/>
            </a:prstGeom>
            <a:solidFill>
              <a:srgbClr val="C00000"/>
            </a:solidFill>
            <a:ln w="38100">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nchor="ctr">
              <a:noAutofit/>
            </a:bodyPr>
            <a:p>
              <a:pPr algn="ctr"/>
              <a:r>
                <a:rPr lang="zh-CN" altLang="en-US" b="1" spc="-10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抗日民主政权</a:t>
              </a:r>
              <a:endParaRPr lang="zh-CN" altLang="en-US" b="1" spc="-10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 name="ïśḷïḓê"/>
            <p:cNvSpPr/>
            <p:nvPr/>
          </p:nvSpPr>
          <p:spPr bwMode="auto">
            <a:xfrm>
              <a:off x="9647452" y="3537179"/>
              <a:ext cx="1431485" cy="1431482"/>
            </a:xfrm>
            <a:prstGeom prst="diamond">
              <a:avLst/>
            </a:prstGeom>
            <a:solidFill>
              <a:srgbClr val="C00000"/>
            </a:solidFill>
            <a:ln w="38100">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nchor="ctr">
              <a:noAutofit/>
            </a:bodyPr>
            <a:p>
              <a:pPr algn="ctr"/>
              <a:r>
                <a:rPr lang="zh-CN" altLang="en-US"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人民民主</a:t>
              </a:r>
              <a:endParaRPr lang="zh-CN" altLang="en-US"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r>
                <a:rPr lang="zh-CN" altLang="en-US"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专政政权</a:t>
              </a:r>
              <a:endParaRPr lang="zh-CN" altLang="en-US"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 name="išḻíďè"/>
            <p:cNvSpPr/>
            <p:nvPr/>
          </p:nvSpPr>
          <p:spPr bwMode="auto">
            <a:xfrm>
              <a:off x="4756562" y="3124020"/>
              <a:ext cx="4265066" cy="2226978"/>
            </a:xfrm>
            <a:custGeom>
              <a:avLst/>
              <a:gdLst>
                <a:gd name="T0" fmla="*/ 1558 w 1558"/>
                <a:gd name="T1" fmla="*/ 337 h 814"/>
                <a:gd name="T2" fmla="*/ 1221 w 1558"/>
                <a:gd name="T3" fmla="*/ 0 h 814"/>
                <a:gd name="T4" fmla="*/ 407 w 1558"/>
                <a:gd name="T5" fmla="*/ 814 h 814"/>
                <a:gd name="T6" fmla="*/ 0 w 1558"/>
                <a:gd name="T7" fmla="*/ 407 h 814"/>
                <a:gd name="T8" fmla="*/ 402 w 1558"/>
                <a:gd name="T9" fmla="*/ 5 h 814"/>
                <a:gd name="T10" fmla="*/ 734 w 1558"/>
                <a:gd name="T11" fmla="*/ 337 h 8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8" h="814">
                  <a:moveTo>
                    <a:pt x="1558" y="337"/>
                  </a:moveTo>
                  <a:lnTo>
                    <a:pt x="1221" y="0"/>
                  </a:lnTo>
                  <a:lnTo>
                    <a:pt x="407" y="814"/>
                  </a:lnTo>
                  <a:lnTo>
                    <a:pt x="0" y="407"/>
                  </a:lnTo>
                  <a:lnTo>
                    <a:pt x="402" y="5"/>
                  </a:lnTo>
                  <a:lnTo>
                    <a:pt x="734" y="337"/>
                  </a:lnTo>
                </a:path>
              </a:pathLst>
            </a:custGeom>
            <a:noFill/>
            <a:ln w="15875" cap="flat" cmpd="sng">
              <a:solidFill>
                <a:schemeClr val="bg1">
                  <a:lumMod val="75000"/>
                </a:schemeClr>
              </a:solidFill>
              <a:prstDash val="solid"/>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p>
              <a:endParaRPr lang="zh-CN" altLang="en-US"/>
            </a:p>
          </p:txBody>
        </p:sp>
        <p:sp>
          <p:nvSpPr>
            <p:cNvPr id="10" name="ïṧļiḍê"/>
            <p:cNvSpPr/>
            <p:nvPr/>
          </p:nvSpPr>
          <p:spPr bwMode="auto">
            <a:xfrm flipH="1" flipV="1">
              <a:off x="7162848" y="3124020"/>
              <a:ext cx="4265066" cy="2226978"/>
            </a:xfrm>
            <a:custGeom>
              <a:avLst/>
              <a:gdLst>
                <a:gd name="T0" fmla="*/ 1558 w 1558"/>
                <a:gd name="T1" fmla="*/ 337 h 814"/>
                <a:gd name="T2" fmla="*/ 1221 w 1558"/>
                <a:gd name="T3" fmla="*/ 0 h 814"/>
                <a:gd name="T4" fmla="*/ 407 w 1558"/>
                <a:gd name="T5" fmla="*/ 814 h 814"/>
                <a:gd name="T6" fmla="*/ 0 w 1558"/>
                <a:gd name="T7" fmla="*/ 407 h 814"/>
                <a:gd name="T8" fmla="*/ 402 w 1558"/>
                <a:gd name="T9" fmla="*/ 5 h 814"/>
                <a:gd name="T10" fmla="*/ 734 w 1558"/>
                <a:gd name="T11" fmla="*/ 337 h 8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8" h="814">
                  <a:moveTo>
                    <a:pt x="1558" y="337"/>
                  </a:moveTo>
                  <a:lnTo>
                    <a:pt x="1221" y="0"/>
                  </a:lnTo>
                  <a:lnTo>
                    <a:pt x="407" y="814"/>
                  </a:lnTo>
                  <a:lnTo>
                    <a:pt x="0" y="407"/>
                  </a:lnTo>
                  <a:lnTo>
                    <a:pt x="402" y="5"/>
                  </a:lnTo>
                  <a:lnTo>
                    <a:pt x="734" y="337"/>
                  </a:lnTo>
                </a:path>
              </a:pathLst>
            </a:custGeom>
            <a:noFill/>
            <a:ln w="15875" cap="flat" cmpd="sng">
              <a:solidFill>
                <a:schemeClr val="bg1">
                  <a:lumMod val="75000"/>
                </a:schemeClr>
              </a:solidFill>
              <a:prstDash val="solid"/>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p>
              <a:endParaRPr lang="zh-CN" altLang="en-US"/>
            </a:p>
          </p:txBody>
        </p:sp>
        <p:sp>
          <p:nvSpPr>
            <p:cNvPr id="11" name="iṣliḍè"/>
            <p:cNvSpPr/>
            <p:nvPr/>
          </p:nvSpPr>
          <p:spPr bwMode="auto">
            <a:xfrm>
              <a:off x="5102772" y="3537179"/>
              <a:ext cx="1431485" cy="1431482"/>
            </a:xfrm>
            <a:prstGeom prst="diamond">
              <a:avLst/>
            </a:prstGeom>
            <a:solidFill>
              <a:srgbClr val="C00000"/>
            </a:solidFill>
            <a:ln w="38100">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nchor="ctr">
              <a:noAutofit/>
            </a:bodyPr>
            <a:p>
              <a:pPr algn="ctr"/>
              <a:r>
                <a:rPr lang="zh-CN" altLang="en-US"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苏维埃政权</a:t>
              </a:r>
              <a:endParaRPr lang="zh-CN" altLang="en-US"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12" name="文本框 11"/>
          <p:cNvSpPr txBox="1"/>
          <p:nvPr/>
        </p:nvSpPr>
        <p:spPr>
          <a:xfrm>
            <a:off x="1477645" y="3061970"/>
            <a:ext cx="1033780" cy="398780"/>
          </a:xfrm>
          <a:prstGeom prst="rect">
            <a:avLst/>
          </a:prstGeom>
          <a:noFill/>
        </p:spPr>
        <p:txBody>
          <a:bodyPr wrap="none" rtlCol="0">
            <a:spAutoFit/>
          </a:bodyPr>
          <a:p>
            <a:r>
              <a:rPr lang="en-US" altLang="zh-CN" sz="2000">
                <a:latin typeface="微软雅黑" panose="020B0503020204020204" pitchFamily="34" charset="-122"/>
                <a:ea typeface="微软雅黑" panose="020B0503020204020204" pitchFamily="34" charset="-122"/>
                <a:cs typeface="微软雅黑" panose="020B0503020204020204" pitchFamily="34" charset="-122"/>
              </a:rPr>
              <a:t>1931</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年</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文本框 12"/>
          <p:cNvSpPr txBox="1"/>
          <p:nvPr/>
        </p:nvSpPr>
        <p:spPr>
          <a:xfrm>
            <a:off x="4055110" y="3061970"/>
            <a:ext cx="1033780" cy="398780"/>
          </a:xfrm>
          <a:prstGeom prst="rect">
            <a:avLst/>
          </a:prstGeom>
          <a:noFill/>
        </p:spPr>
        <p:txBody>
          <a:bodyPr wrap="none" rtlCol="0">
            <a:spAutoFit/>
          </a:bodyPr>
          <a:p>
            <a:r>
              <a:rPr lang="en-US" altLang="zh-CN" sz="2000">
                <a:latin typeface="微软雅黑" panose="020B0503020204020204" pitchFamily="34" charset="-122"/>
                <a:ea typeface="微软雅黑" panose="020B0503020204020204" pitchFamily="34" charset="-122"/>
                <a:cs typeface="微软雅黑" panose="020B0503020204020204" pitchFamily="34" charset="-122"/>
              </a:rPr>
              <a:t>1937</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年</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文本框 13"/>
          <p:cNvSpPr txBox="1"/>
          <p:nvPr/>
        </p:nvSpPr>
        <p:spPr>
          <a:xfrm>
            <a:off x="6623050" y="3061970"/>
            <a:ext cx="1033780" cy="398780"/>
          </a:xfrm>
          <a:prstGeom prst="rect">
            <a:avLst/>
          </a:prstGeom>
          <a:noFill/>
        </p:spPr>
        <p:txBody>
          <a:bodyPr wrap="none" rtlCol="0">
            <a:spAutoFit/>
          </a:bodyPr>
          <a:p>
            <a:r>
              <a:rPr lang="en-US" altLang="zh-CN" sz="2000">
                <a:latin typeface="微软雅黑" panose="020B0503020204020204" pitchFamily="34" charset="-122"/>
                <a:ea typeface="微软雅黑" panose="020B0503020204020204" pitchFamily="34" charset="-122"/>
                <a:cs typeface="微软雅黑" panose="020B0503020204020204" pitchFamily="34" charset="-122"/>
              </a:rPr>
              <a:t>1949</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年</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87265" y="951865"/>
            <a:ext cx="3974465" cy="3246120"/>
          </a:xfrm>
          <a:prstGeom prst="rect">
            <a:avLst/>
          </a:prstGeom>
          <a:noFill/>
        </p:spPr>
        <p:txBody>
          <a:bodyPr wrap="square" rtlCol="0">
            <a:spAutoFit/>
          </a:bodyPr>
          <a:lstStyle/>
          <a:p>
            <a:pPr algn="just" fontAlgn="auto">
              <a:lnSpc>
                <a:spcPts val="3000"/>
              </a:lnSpc>
              <a:spcAft>
                <a:spcPts val="600"/>
              </a:spcAft>
            </a:pPr>
            <a:r>
              <a:rPr lang="en-US" altLang="zh-CN" sz="2000"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rPr>
              <a:t>1949年9月21-30日，中国人民政治协商会议第一届全体会议在北平举行。10月1日，中华人民共和国中央人民政府正式成立。标志着</a:t>
            </a:r>
            <a:r>
              <a:rPr lang="zh-CN" altLang="en-US" sz="2000" dirty="0">
                <a:solidFill>
                  <a:srgbClr val="FF0000"/>
                </a:solidFill>
                <a:latin typeface="微软雅黑" panose="020B0503020204020204" pitchFamily="34" charset="-122"/>
                <a:ea typeface="微软雅黑" panose="020B0503020204020204" pitchFamily="34" charset="-122"/>
              </a:rPr>
              <a:t>中国人民新民主主义革命</a:t>
            </a:r>
            <a:r>
              <a:rPr lang="zh-CN" altLang="en-US" sz="2000" dirty="0">
                <a:latin typeface="微软雅黑" panose="020B0503020204020204" pitchFamily="34" charset="-122"/>
                <a:ea typeface="微软雅黑" panose="020B0503020204020204" pitchFamily="34" charset="-122"/>
              </a:rPr>
              <a:t>的胜利。</a:t>
            </a:r>
            <a:endParaRPr lang="zh-CN" altLang="en-US" sz="2000" dirty="0">
              <a:latin typeface="微软雅黑" panose="020B0503020204020204" pitchFamily="34" charset="-122"/>
              <a:ea typeface="微软雅黑" panose="020B0503020204020204" pitchFamily="34" charset="-122"/>
            </a:endParaRPr>
          </a:p>
          <a:p>
            <a:pPr algn="just" fontAlgn="auto">
              <a:lnSpc>
                <a:spcPts val="3000"/>
              </a:lnSpc>
            </a:pPr>
            <a:r>
              <a:rPr lang="zh-CN" altLang="en-US" sz="2000" dirty="0">
                <a:latin typeface="微软雅黑" panose="020B0503020204020204" pitchFamily="34" charset="-122"/>
                <a:ea typeface="微软雅黑" panose="020B0503020204020204" pitchFamily="34" charset="-122"/>
              </a:rPr>
              <a:t>      中国的历史，从此进入了一个</a:t>
            </a:r>
            <a:r>
              <a:rPr lang="zh-CN" altLang="en-US" sz="2000" dirty="0">
                <a:solidFill>
                  <a:srgbClr val="FF0000"/>
                </a:solidFill>
                <a:latin typeface="微软雅黑" panose="020B0503020204020204" pitchFamily="34" charset="-122"/>
                <a:ea typeface="微软雅黑" panose="020B0503020204020204" pitchFamily="34" charset="-122"/>
              </a:rPr>
              <a:t>新的时代</a:t>
            </a:r>
            <a:r>
              <a:rPr lang="zh-CN" altLang="en-US" sz="2000" dirty="0">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p:txBody>
      </p:sp>
      <p:sp>
        <p:nvSpPr>
          <p:cNvPr id="2" name="TextBox 3"/>
          <p:cNvSpPr txBox="1"/>
          <p:nvPr/>
        </p:nvSpPr>
        <p:spPr>
          <a:xfrm>
            <a:off x="153035" y="3829685"/>
            <a:ext cx="4565650" cy="368300"/>
          </a:xfrm>
          <a:prstGeom prst="rect">
            <a:avLst/>
          </a:prstGeom>
          <a:noFill/>
        </p:spPr>
        <p:txBody>
          <a:bodyPr wrap="square" rtlCol="0">
            <a:spAutoFit/>
          </a:bodyPr>
          <a:lstStyle/>
          <a:p>
            <a:r>
              <a:rPr lang="zh-CN" altLang="en-US" dirty="0">
                <a:solidFill>
                  <a:srgbClr val="FF0000"/>
                </a:solidFill>
                <a:latin typeface="微软雅黑" panose="020B0503020204020204" pitchFamily="34" charset="-122"/>
                <a:ea typeface="微软雅黑" panose="020B0503020204020204" pitchFamily="34" charset="-122"/>
              </a:rPr>
              <a:t>中国人民政治协商会议第一届全体会议会场</a:t>
            </a:r>
            <a:endParaRPr lang="zh-CN" altLang="en-US" dirty="0">
              <a:solidFill>
                <a:srgbClr val="FF0000"/>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1006475" y="951865"/>
            <a:ext cx="2859405" cy="2793365"/>
          </a:xfrm>
          <a:prstGeom prst="rect">
            <a:avLst/>
          </a:prstGeom>
        </p:spPr>
      </p:pic>
      <p:sp>
        <p:nvSpPr>
          <p:cNvPr id="5" name="文本框 4"/>
          <p:cNvSpPr txBox="1"/>
          <p:nvPr/>
        </p:nvSpPr>
        <p:spPr>
          <a:xfrm>
            <a:off x="817245" y="4197985"/>
            <a:ext cx="8026400" cy="1630045"/>
          </a:xfrm>
          <a:prstGeom prst="rect">
            <a:avLst/>
          </a:prstGeom>
          <a:noFill/>
        </p:spPr>
        <p:txBody>
          <a:bodyPr wrap="square" rtlCol="0">
            <a:spAutoFit/>
          </a:bodyPr>
          <a:p>
            <a:pPr algn="just" fontAlgn="auto">
              <a:lnSpc>
                <a:spcPts val="3000"/>
              </a:lnSpc>
            </a:pPr>
            <a:r>
              <a:rPr lang="en-US" altLang="zh-CN" sz="20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自1848年《共产党宣言》问世，从巴黎公社到苏维埃俄国，从中华苏维埃共和国临时中央政府到中华人民共和国中央人民政府，从东欧剧变到中国和平崛起，红色政权的建设之路充满崎岖与坎坷，然而中华人民共和国却仍能</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雄踞于世界的东方</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812771" y="1046809"/>
            <a:ext cx="6715108" cy="460375"/>
          </a:xfrm>
          <a:prstGeom prst="rect">
            <a:avLst/>
          </a:prstGeom>
          <a:noFill/>
          <a:ln w="9525">
            <a:noFill/>
            <a:miter lim="800000"/>
          </a:ln>
          <a:effectLst/>
        </p:spPr>
        <p:txBody>
          <a:bodyPr vert="horz" wrap="square" lIns="91440" tIns="45720" rIns="91440" bIns="45720" numCol="1" anchor="ctr" anchorCtr="0" compatLnSpc="1">
            <a:spAutoFit/>
          </a:bodyPr>
          <a:lstStyle/>
          <a:p>
            <a:pPr marR="0" lvl="0" indent="0" fontAlgn="base">
              <a:lnSpc>
                <a:spcPct val="100000"/>
              </a:lnSpc>
              <a:spcBef>
                <a:spcPct val="0"/>
              </a:spcBef>
              <a:spcAft>
                <a:spcPct val="0"/>
              </a:spcAft>
              <a:buClrTx/>
              <a:buSzTx/>
              <a:buFontTx/>
              <a:buNone/>
            </a:pPr>
            <a:r>
              <a:rPr lang="zh-CN" altLang="en-US" sz="2400" b="1" spc="300" dirty="0">
                <a:solidFill>
                  <a:srgbClr val="C00000"/>
                </a:solidFill>
                <a:latin typeface="微软雅黑" panose="020B0503020204020204" pitchFamily="34" charset="-122"/>
                <a:ea typeface="微软雅黑" panose="020B0503020204020204" pitchFamily="34" charset="-122"/>
              </a:rPr>
              <a:t>（二）红色政权的特点</a:t>
            </a:r>
            <a:endParaRPr lang="zh-CN" altLang="en-US" sz="2400" b="1" spc="300" dirty="0">
              <a:solidFill>
                <a:srgbClr val="C00000"/>
              </a:solidFill>
              <a:latin typeface="微软雅黑" panose="020B0503020204020204" pitchFamily="34" charset="-122"/>
              <a:ea typeface="微软雅黑" panose="020B0503020204020204" pitchFamily="34" charset="-122"/>
            </a:endParaRPr>
          </a:p>
        </p:txBody>
      </p:sp>
      <p:sp>
        <p:nvSpPr>
          <p:cNvPr id="5" name="TextBox 4"/>
          <p:cNvSpPr txBox="1"/>
          <p:nvPr/>
        </p:nvSpPr>
        <p:spPr>
          <a:xfrm>
            <a:off x="1372843" y="2935275"/>
            <a:ext cx="1757680" cy="398780"/>
          </a:xfrm>
          <a:prstGeom prst="rect">
            <a:avLst/>
          </a:prstGeom>
          <a:noFill/>
        </p:spPr>
        <p:txBody>
          <a:bodyPr wrap="none" rtlCol="0">
            <a:spAutoFit/>
          </a:bodyPr>
          <a:lstStyle/>
          <a:p>
            <a:r>
              <a:rPr lang="en-US" altLang="zh-CN" sz="2000" b="1" dirty="0">
                <a:solidFill>
                  <a:srgbClr val="C00000"/>
                </a:solidFill>
                <a:latin typeface="微软雅黑" panose="020B0503020204020204" pitchFamily="34" charset="-122"/>
                <a:ea typeface="微软雅黑" panose="020B0503020204020204" pitchFamily="34" charset="-122"/>
              </a:rPr>
              <a:t>1. </a:t>
            </a:r>
            <a:r>
              <a:rPr lang="zh-CN" altLang="en-US" sz="2000" b="1" dirty="0">
                <a:solidFill>
                  <a:srgbClr val="C00000"/>
                </a:solidFill>
                <a:latin typeface="微软雅黑" panose="020B0503020204020204" pitchFamily="34" charset="-122"/>
                <a:ea typeface="微软雅黑" panose="020B0503020204020204" pitchFamily="34" charset="-122"/>
              </a:rPr>
              <a:t>政权的性质</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sp>
        <p:nvSpPr>
          <p:cNvPr id="9" name="矩形 8"/>
          <p:cNvSpPr/>
          <p:nvPr/>
        </p:nvSpPr>
        <p:spPr>
          <a:xfrm>
            <a:off x="901065" y="3410585"/>
            <a:ext cx="7553325" cy="1630045"/>
          </a:xfrm>
          <a:prstGeom prst="rect">
            <a:avLst/>
          </a:prstGeom>
        </p:spPr>
        <p:txBody>
          <a:bodyPr wrap="square">
            <a:spAutoFit/>
          </a:bodyPr>
          <a:lstStyle/>
          <a:p>
            <a:pPr fontAlgn="auto">
              <a:lnSpc>
                <a:spcPts val="3000"/>
              </a:lnSpc>
            </a:pPr>
            <a:r>
              <a:rPr lang="zh-CN" altLang="en-US" sz="2400" dirty="0"/>
              <a:t>       </a:t>
            </a:r>
            <a:r>
              <a:rPr lang="zh-CN" altLang="en-US" sz="2000" dirty="0">
                <a:latin typeface="微软雅黑" panose="020B0503020204020204" pitchFamily="34" charset="-122"/>
                <a:ea typeface="微软雅黑" panose="020B0503020204020204" pitchFamily="34" charset="-122"/>
              </a:rPr>
              <a:t>红色政权的性质是：</a:t>
            </a:r>
            <a:r>
              <a:rPr lang="zh-CN" altLang="en-US" sz="2000" dirty="0">
                <a:solidFill>
                  <a:srgbClr val="FF0000"/>
                </a:solidFill>
                <a:latin typeface="微软雅黑" panose="020B0503020204020204" pitchFamily="34" charset="-122"/>
                <a:ea typeface="微软雅黑" panose="020B0503020204020204" pitchFamily="34" charset="-122"/>
              </a:rPr>
              <a:t>工人和农民的民主专政</a:t>
            </a:r>
            <a:r>
              <a:rPr lang="zh-CN" altLang="en-US" sz="2000" dirty="0">
                <a:latin typeface="微软雅黑" panose="020B0503020204020204" pitchFamily="34" charset="-122"/>
                <a:ea typeface="微软雅黑" panose="020B0503020204020204" pitchFamily="34" charset="-122"/>
              </a:rPr>
              <a:t>，这是区别于资产阶级政权最显著的特点。</a:t>
            </a:r>
            <a:endParaRPr lang="zh-CN" altLang="en-US" sz="2000" dirty="0">
              <a:latin typeface="微软雅黑" panose="020B0503020204020204" pitchFamily="34" charset="-122"/>
              <a:ea typeface="微软雅黑" panose="020B0503020204020204" pitchFamily="34" charset="-122"/>
            </a:endParaRPr>
          </a:p>
          <a:p>
            <a:pPr fontAlgn="auto">
              <a:lnSpc>
                <a:spcPts val="3000"/>
              </a:lnSpc>
              <a:spcAft>
                <a:spcPts val="600"/>
              </a:spcAft>
            </a:pPr>
            <a:r>
              <a:rPr lang="zh-CN" altLang="en-US" sz="2000" dirty="0">
                <a:latin typeface="微软雅黑" panose="020B0503020204020204" pitchFamily="34" charset="-122"/>
                <a:ea typeface="微软雅黑" panose="020B0503020204020204" pitchFamily="34" charset="-122"/>
              </a:rPr>
              <a:t>       从红色政权的初创时期到后来的发展与成熟时期，中国共产党始终毫不动摇地坚持着红色政权的这种性质。</a:t>
            </a:r>
            <a:endParaRPr lang="zh-CN" altLang="en-US" sz="2000" dirty="0">
              <a:latin typeface="微软雅黑" panose="020B0503020204020204" pitchFamily="34" charset="-122"/>
              <a:ea typeface="微软雅黑" panose="020B0503020204020204" pitchFamily="34" charset="-122"/>
            </a:endParaRPr>
          </a:p>
        </p:txBody>
      </p:sp>
      <p:sp>
        <p:nvSpPr>
          <p:cNvPr id="2" name="文本框 1"/>
          <p:cNvSpPr txBox="1"/>
          <p:nvPr/>
        </p:nvSpPr>
        <p:spPr>
          <a:xfrm>
            <a:off x="812800" y="1604010"/>
            <a:ext cx="7641590" cy="1245235"/>
          </a:xfrm>
          <a:prstGeom prst="rect">
            <a:avLst/>
          </a:prstGeom>
          <a:noFill/>
        </p:spPr>
        <p:txBody>
          <a:bodyPr wrap="square" rtlCol="0">
            <a:spAutoFit/>
          </a:bodyPr>
          <a:p>
            <a:pPr algn="l" fontAlgn="auto">
              <a:lnSpc>
                <a:spcPts val="3000"/>
              </a:lnSpc>
            </a:pPr>
            <a:r>
              <a:rPr lang="en-US" altLang="zh-CN" sz="2000">
                <a:latin typeface="微软雅黑" panose="020B0503020204020204" pitchFamily="34" charset="-122"/>
                <a:ea typeface="微软雅黑" panose="020B0503020204020204" pitchFamily="34" charset="-122"/>
              </a:rPr>
              <a:t>       </a:t>
            </a:r>
            <a:r>
              <a:rPr lang="zh-CN" altLang="en-US" sz="2000">
                <a:latin typeface="微软雅黑" panose="020B0503020204020204" pitchFamily="34" charset="-122"/>
                <a:ea typeface="微软雅黑" panose="020B0503020204020204" pitchFamily="34" charset="-122"/>
              </a:rPr>
              <a:t>作为一种崭新的政权组织，红色政权在政权性质、组织形式方面具有自身鲜明的特点，与资产阶级政权存在本质的不同，这也是红色政权生机勃勃的奥秘所在。</a:t>
            </a:r>
            <a:endParaRPr lang="zh-CN" altLang="en-US" sz="2000">
              <a:latin typeface="微软雅黑" panose="020B0503020204020204" pitchFamily="34" charset="-122"/>
              <a:ea typeface="微软雅黑" panose="020B0503020204020204" pitchFamily="34"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111220" y="1063941"/>
            <a:ext cx="6715108" cy="398780"/>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a:ln>
                  <a:noFill/>
                </a:ln>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rPr>
              <a:t>2. </a:t>
            </a:r>
            <a:r>
              <a:rPr kumimoji="0" lang="zh-CN" altLang="en-US" sz="2000" b="1" i="0" u="none" strike="noStrike" cap="none" normalizeH="0" baseline="0" dirty="0">
                <a:ln>
                  <a:noFill/>
                </a:ln>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rPr>
              <a:t>政权的宗旨</a:t>
            </a:r>
            <a:endParaRPr kumimoji="0" lang="zh-CN" altLang="en-US" sz="2000" b="1" i="0" u="none" strike="noStrike" cap="none" normalizeH="0" baseline="0" dirty="0">
              <a:ln>
                <a:noFill/>
              </a:ln>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9" name="矩形 8"/>
          <p:cNvSpPr/>
          <p:nvPr/>
        </p:nvSpPr>
        <p:spPr>
          <a:xfrm>
            <a:off x="593725" y="1462405"/>
            <a:ext cx="7956550" cy="4166870"/>
          </a:xfrm>
          <a:prstGeom prst="rect">
            <a:avLst/>
          </a:prstGeom>
        </p:spPr>
        <p:txBody>
          <a:bodyPr wrap="square">
            <a:spAutoFit/>
          </a:bodyPr>
          <a:lstStyle/>
          <a:p>
            <a:pPr fontAlgn="auto">
              <a:lnSpc>
                <a:spcPct val="130000"/>
              </a:lnSpc>
              <a:spcAft>
                <a:spcPts val="600"/>
              </a:spcAft>
            </a:pPr>
            <a:r>
              <a:rPr lang="en-US" altLang="zh-CN" sz="2400" dirty="0">
                <a:solidFill>
                  <a:srgbClr val="FF0000"/>
                </a:solidFill>
                <a:latin typeface="微软雅黑" panose="020B0503020204020204" pitchFamily="34" charset="-122"/>
                <a:ea typeface="微软雅黑" panose="020B0503020204020204" pitchFamily="34" charset="-122"/>
              </a:rPr>
              <a:t>      </a:t>
            </a:r>
            <a:r>
              <a:rPr lang="zh-CN" altLang="en-US" sz="2400" dirty="0">
                <a:solidFill>
                  <a:srgbClr val="FF0000"/>
                </a:solidFill>
                <a:latin typeface="微软雅黑" panose="020B0503020204020204" pitchFamily="34" charset="-122"/>
                <a:ea typeface="微软雅黑" panose="020B0503020204020204" pitchFamily="34" charset="-122"/>
              </a:rPr>
              <a:t>一心为民</a:t>
            </a:r>
            <a:r>
              <a:rPr lang="zh-CN" altLang="en-US" sz="2000" dirty="0">
                <a:latin typeface="微软雅黑" panose="020B0503020204020204" pitchFamily="34" charset="-122"/>
                <a:ea typeface="微软雅黑" panose="020B0503020204020204" pitchFamily="34" charset="-122"/>
              </a:rPr>
              <a:t>，是中国红色政权先进性的根本体现。</a:t>
            </a:r>
            <a:endParaRPr lang="en-US" altLang="zh-CN" sz="2000" dirty="0">
              <a:latin typeface="微软雅黑" panose="020B0503020204020204" pitchFamily="34" charset="-122"/>
              <a:ea typeface="微软雅黑" panose="020B0503020204020204" pitchFamily="34" charset="-122"/>
            </a:endParaRPr>
          </a:p>
          <a:p>
            <a:pPr>
              <a:lnSpc>
                <a:spcPct val="130000"/>
              </a:lnSpc>
            </a:pPr>
            <a:r>
              <a:rPr lang="zh-CN" altLang="en-US" sz="2000" dirty="0">
                <a:latin typeface="微软雅黑" panose="020B0503020204020204" pitchFamily="34" charset="-122"/>
                <a:ea typeface="微软雅黑" panose="020B0503020204020204" pitchFamily="34" charset="-122"/>
              </a:rPr>
              <a:t>       红色政权的</a:t>
            </a:r>
            <a:r>
              <a:rPr lang="zh-CN" altLang="en-US" sz="2400" dirty="0">
                <a:solidFill>
                  <a:srgbClr val="FF0000"/>
                </a:solidFill>
                <a:latin typeface="微软雅黑" panose="020B0503020204020204" pitchFamily="34" charset="-122"/>
                <a:ea typeface="微软雅黑" panose="020B0503020204020204" pitchFamily="34" charset="-122"/>
              </a:rPr>
              <a:t>初心</a:t>
            </a:r>
            <a:r>
              <a:rPr lang="zh-CN" altLang="en-US" sz="2000" dirty="0">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a:p>
            <a:pPr>
              <a:lnSpc>
                <a:spcPct val="130000"/>
              </a:lnSpc>
            </a:pPr>
            <a:r>
              <a:rPr lang="zh-CN" altLang="en-US" sz="2000" dirty="0">
                <a:latin typeface="微软雅黑" panose="020B0503020204020204" pitchFamily="34" charset="-122"/>
                <a:ea typeface="微软雅黑" panose="020B0503020204020204" pitchFamily="34" charset="-122"/>
              </a:rPr>
              <a:t>       体现人民群众意志，</a:t>
            </a:r>
            <a:endParaRPr lang="en-US" altLang="zh-CN" sz="2000" dirty="0">
              <a:latin typeface="微软雅黑" panose="020B0503020204020204" pitchFamily="34" charset="-122"/>
              <a:ea typeface="微软雅黑" panose="020B0503020204020204" pitchFamily="34" charset="-122"/>
            </a:endParaRPr>
          </a:p>
          <a:p>
            <a:pPr>
              <a:lnSpc>
                <a:spcPct val="130000"/>
              </a:lnSpc>
            </a:pPr>
            <a:r>
              <a:rPr lang="zh-CN" altLang="en-US" sz="2000" dirty="0">
                <a:latin typeface="微软雅黑" panose="020B0503020204020204" pitchFamily="34" charset="-122"/>
                <a:ea typeface="微软雅黑" panose="020B0503020204020204" pitchFamily="34" charset="-122"/>
              </a:rPr>
              <a:t>       代表人民群众利益，</a:t>
            </a:r>
            <a:endParaRPr lang="en-US" altLang="zh-CN" sz="2000" dirty="0">
              <a:latin typeface="微软雅黑" panose="020B0503020204020204" pitchFamily="34" charset="-122"/>
              <a:ea typeface="微软雅黑" panose="020B0503020204020204" pitchFamily="34" charset="-122"/>
            </a:endParaRPr>
          </a:p>
          <a:p>
            <a:pPr>
              <a:lnSpc>
                <a:spcPct val="130000"/>
              </a:lnSpc>
            </a:pPr>
            <a:r>
              <a:rPr lang="zh-CN" altLang="en-US" sz="2000" dirty="0">
                <a:latin typeface="微软雅黑" panose="020B0503020204020204" pitchFamily="34" charset="-122"/>
                <a:ea typeface="微软雅黑" panose="020B0503020204020204" pitchFamily="34" charset="-122"/>
              </a:rPr>
              <a:t>       增进人民群众福祉。</a:t>
            </a:r>
            <a:endParaRPr lang="zh-CN" altLang="en-US" sz="2000" dirty="0">
              <a:latin typeface="微软雅黑" panose="020B0503020204020204" pitchFamily="34" charset="-122"/>
              <a:ea typeface="微软雅黑" panose="020B0503020204020204" pitchFamily="34" charset="-122"/>
            </a:endParaRPr>
          </a:p>
          <a:p>
            <a:pPr algn="just">
              <a:lnSpc>
                <a:spcPct val="130000"/>
              </a:lnSpc>
            </a:pPr>
            <a:r>
              <a:rPr lang="zh-CN" altLang="en-US" sz="2000" dirty="0">
                <a:latin typeface="微软雅黑" panose="020B0503020204020204" pitchFamily="34" charset="-122"/>
                <a:ea typeface="微软雅黑" panose="020B0503020204020204" pitchFamily="34" charset="-122"/>
              </a:rPr>
              <a:t>       红色政权的</a:t>
            </a:r>
            <a:r>
              <a:rPr lang="zh-CN" altLang="en-US" sz="2400" dirty="0">
                <a:solidFill>
                  <a:srgbClr val="FF0000"/>
                </a:solidFill>
                <a:latin typeface="微软雅黑" panose="020B0503020204020204" pitchFamily="34" charset="-122"/>
                <a:ea typeface="微软雅黑" panose="020B0503020204020204" pitchFamily="34" charset="-122"/>
              </a:rPr>
              <a:t>秘诀</a:t>
            </a:r>
            <a:r>
              <a:rPr lang="zh-CN" altLang="en-US" sz="2000" dirty="0">
                <a:latin typeface="微软雅黑" panose="020B0503020204020204" pitchFamily="34" charset="-122"/>
                <a:ea typeface="微软雅黑" panose="020B0503020204020204" pitchFamily="34" charset="-122"/>
              </a:rPr>
              <a:t>就是以人民群众为中心，为人民群众谋利益，让人民群众有尊严地生活。</a:t>
            </a:r>
            <a:endParaRPr lang="zh-CN" altLang="en-US" sz="2000" dirty="0">
              <a:latin typeface="微软雅黑" panose="020B0503020204020204" pitchFamily="34" charset="-122"/>
              <a:ea typeface="微软雅黑" panose="020B0503020204020204" pitchFamily="34" charset="-122"/>
            </a:endParaRPr>
          </a:p>
          <a:p>
            <a:pPr algn="just">
              <a:lnSpc>
                <a:spcPct val="130000"/>
              </a:lnSpc>
            </a:pPr>
            <a:r>
              <a:rPr lang="zh-CN" altLang="en-US" sz="2000" dirty="0">
                <a:latin typeface="微软雅黑" panose="020B0503020204020204" pitchFamily="34" charset="-122"/>
                <a:ea typeface="微软雅黑" panose="020B0503020204020204" pitchFamily="34" charset="-122"/>
              </a:rPr>
              <a:t>       想方设法地解除人民群众的疾苦是红色政权矢志不移的</a:t>
            </a:r>
            <a:r>
              <a:rPr lang="zh-CN" altLang="en-US" sz="2400" dirty="0">
                <a:solidFill>
                  <a:srgbClr val="FF0000"/>
                </a:solidFill>
                <a:latin typeface="微软雅黑" panose="020B0503020204020204" pitchFamily="34" charset="-122"/>
                <a:ea typeface="微软雅黑" panose="020B0503020204020204" pitchFamily="34" charset="-122"/>
              </a:rPr>
              <a:t>态度与作风</a:t>
            </a:r>
            <a:r>
              <a:rPr lang="zh-CN" altLang="en-US" sz="2000" dirty="0">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084580" y="2002155"/>
            <a:ext cx="7183120" cy="2522855"/>
          </a:xfrm>
          <a:prstGeom prst="rect">
            <a:avLst/>
          </a:prstGeom>
          <a:noFill/>
        </p:spPr>
        <p:txBody>
          <a:bodyPr wrap="square" rtlCol="0">
            <a:spAutoFit/>
          </a:bodyPr>
          <a:p>
            <a:pPr algn="l" fontAlgn="auto">
              <a:lnSpc>
                <a:spcPts val="3060"/>
              </a:lnSpc>
              <a:spcAft>
                <a:spcPts val="600"/>
              </a:spcAft>
            </a:pPr>
            <a:r>
              <a:rPr lang="en-US" altLang="zh-CN"/>
              <a:t>         </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以毛泽东为主要代表的中国共产党人，深刻领会了马克思主义的人民史观，深刻认识到</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人民群众</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是推动历史发展的根本力量，人民是政权建立的基础，是政权维持的依靠，是政权发展的动力。</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algn="l" fontAlgn="auto">
              <a:lnSpc>
                <a:spcPts val="3060"/>
              </a:lnSpc>
            </a:pPr>
            <a:r>
              <a:rPr lang="zh-CN" altLang="en-US" sz="2000">
                <a:latin typeface="微软雅黑" panose="020B0503020204020204" pitchFamily="34" charset="-122"/>
                <a:ea typeface="微软雅黑" panose="020B0503020204020204" pitchFamily="34" charset="-122"/>
                <a:cs typeface="微软雅黑" panose="020B0503020204020204" pitchFamily="34" charset="-122"/>
              </a:rPr>
              <a:t>       在中国革命、建设和改革的历史征途中，中国共产党人始终把人民群众放在第一位，始终坚持</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以人民群众为中心</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4" name="组合 23"/>
          <p:cNvGrpSpPr/>
          <p:nvPr/>
        </p:nvGrpSpPr>
        <p:grpSpPr>
          <a:xfrm>
            <a:off x="858520" y="1552575"/>
            <a:ext cx="7392035" cy="292100"/>
            <a:chOff x="1458067" y="1491630"/>
            <a:chExt cx="6192688" cy="255096"/>
          </a:xfrm>
          <a:solidFill>
            <a:srgbClr val="E20000"/>
          </a:solidFill>
        </p:grpSpPr>
        <p:grpSp>
          <p:nvGrpSpPr>
            <p:cNvPr id="5" name="组合 15"/>
            <p:cNvGrpSpPr/>
            <p:nvPr/>
          </p:nvGrpSpPr>
          <p:grpSpPr>
            <a:xfrm>
              <a:off x="4118154" y="1491630"/>
              <a:ext cx="887761" cy="255096"/>
              <a:chOff x="3965502" y="1879809"/>
              <a:chExt cx="1193100" cy="342834"/>
            </a:xfrm>
            <a:grpFill/>
          </p:grpSpPr>
          <p:sp>
            <p:nvSpPr>
              <p:cNvPr id="7" name="dark-star-shape_15445"/>
              <p:cNvSpPr>
                <a:spLocks noChangeAspect="1"/>
              </p:cNvSpPr>
              <p:nvPr/>
            </p:nvSpPr>
            <p:spPr bwMode="auto">
              <a:xfrm>
                <a:off x="4391609" y="1879809"/>
                <a:ext cx="360781" cy="342834"/>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sp>
            <p:nvSpPr>
              <p:cNvPr id="8" name="dark-star-shape_15445"/>
              <p:cNvSpPr>
                <a:spLocks noChangeAspect="1"/>
              </p:cNvSpPr>
              <p:nvPr/>
            </p:nvSpPr>
            <p:spPr bwMode="auto">
              <a:xfrm>
                <a:off x="4771621"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sp>
            <p:nvSpPr>
              <p:cNvPr id="9" name="dark-star-shape_15445"/>
              <p:cNvSpPr>
                <a:spLocks noChangeAspect="1"/>
              </p:cNvSpPr>
              <p:nvPr/>
            </p:nvSpPr>
            <p:spPr bwMode="auto">
              <a:xfrm>
                <a:off x="4161559"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sp>
            <p:nvSpPr>
              <p:cNvPr id="10" name="dark-star-shape_15445"/>
              <p:cNvSpPr>
                <a:spLocks noChangeAspect="1"/>
              </p:cNvSpPr>
              <p:nvPr/>
            </p:nvSpPr>
            <p:spPr bwMode="auto">
              <a:xfrm>
                <a:off x="396550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sp>
            <p:nvSpPr>
              <p:cNvPr id="11" name="dark-star-shape_15445"/>
              <p:cNvSpPr>
                <a:spLocks noChangeAspect="1"/>
              </p:cNvSpPr>
              <p:nvPr/>
            </p:nvSpPr>
            <p:spPr bwMode="auto">
              <a:xfrm>
                <a:off x="503791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grpSp>
        <p:grpSp>
          <p:nvGrpSpPr>
            <p:cNvPr id="12" name="组合 18"/>
            <p:cNvGrpSpPr/>
            <p:nvPr/>
          </p:nvGrpSpPr>
          <p:grpSpPr>
            <a:xfrm>
              <a:off x="1458067" y="1619178"/>
              <a:ext cx="6192688" cy="0"/>
              <a:chOff x="1458067" y="2082167"/>
              <a:chExt cx="6192688" cy="0"/>
            </a:xfrm>
            <a:grpFill/>
          </p:grpSpPr>
          <p:cxnSp>
            <p:nvCxnSpPr>
              <p:cNvPr id="13" name="直接连接符 12"/>
              <p:cNvCxnSpPr/>
              <p:nvPr/>
            </p:nvCxnSpPr>
            <p:spPr>
              <a:xfrm>
                <a:off x="5148064" y="2082167"/>
                <a:ext cx="2502691" cy="0"/>
              </a:xfrm>
              <a:prstGeom prst="line">
                <a:avLst/>
              </a:prstGeom>
              <a:grpFill/>
              <a:ln w="28575">
                <a:solidFill>
                  <a:srgbClr val="E71E17"/>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458067" y="2082167"/>
                <a:ext cx="2537869" cy="0"/>
              </a:xfrm>
              <a:prstGeom prst="line">
                <a:avLst/>
              </a:prstGeom>
              <a:grpFill/>
              <a:ln w="28575">
                <a:solidFill>
                  <a:srgbClr val="E71E17"/>
                </a:solidFill>
              </a:ln>
            </p:spPr>
            <p:style>
              <a:lnRef idx="1">
                <a:schemeClr val="accent1"/>
              </a:lnRef>
              <a:fillRef idx="0">
                <a:schemeClr val="accent1"/>
              </a:fillRef>
              <a:effectRef idx="0">
                <a:schemeClr val="accent1"/>
              </a:effectRef>
              <a:fontRef idx="minor">
                <a:schemeClr val="tx1"/>
              </a:fontRef>
            </p:style>
          </p:cxnSp>
        </p:grpSp>
      </p:grpSp>
      <p:grpSp>
        <p:nvGrpSpPr>
          <p:cNvPr id="15" name="组合 23"/>
          <p:cNvGrpSpPr/>
          <p:nvPr/>
        </p:nvGrpSpPr>
        <p:grpSpPr>
          <a:xfrm>
            <a:off x="875665" y="4811395"/>
            <a:ext cx="7392035" cy="292100"/>
            <a:chOff x="1458067" y="1491630"/>
            <a:chExt cx="6192688" cy="255096"/>
          </a:xfrm>
          <a:solidFill>
            <a:srgbClr val="E20000"/>
          </a:solidFill>
        </p:grpSpPr>
        <p:grpSp>
          <p:nvGrpSpPr>
            <p:cNvPr id="16" name="组合 15"/>
            <p:cNvGrpSpPr/>
            <p:nvPr/>
          </p:nvGrpSpPr>
          <p:grpSpPr>
            <a:xfrm>
              <a:off x="4118154" y="1491630"/>
              <a:ext cx="887761" cy="255096"/>
              <a:chOff x="3965502" y="1879809"/>
              <a:chExt cx="1193100" cy="342834"/>
            </a:xfrm>
            <a:grpFill/>
          </p:grpSpPr>
          <p:sp>
            <p:nvSpPr>
              <p:cNvPr id="17" name="dark-star-shape_15445"/>
              <p:cNvSpPr>
                <a:spLocks noChangeAspect="1"/>
              </p:cNvSpPr>
              <p:nvPr/>
            </p:nvSpPr>
            <p:spPr bwMode="auto">
              <a:xfrm>
                <a:off x="4391609" y="1879809"/>
                <a:ext cx="360781" cy="342834"/>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sp>
            <p:nvSpPr>
              <p:cNvPr id="18" name="dark-star-shape_15445"/>
              <p:cNvSpPr>
                <a:spLocks noChangeAspect="1"/>
              </p:cNvSpPr>
              <p:nvPr/>
            </p:nvSpPr>
            <p:spPr bwMode="auto">
              <a:xfrm>
                <a:off x="4771621"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sp>
            <p:nvSpPr>
              <p:cNvPr id="19" name="dark-star-shape_15445"/>
              <p:cNvSpPr>
                <a:spLocks noChangeAspect="1"/>
              </p:cNvSpPr>
              <p:nvPr/>
            </p:nvSpPr>
            <p:spPr bwMode="auto">
              <a:xfrm>
                <a:off x="4161559"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sp>
            <p:nvSpPr>
              <p:cNvPr id="20" name="dark-star-shape_15445"/>
              <p:cNvSpPr>
                <a:spLocks noChangeAspect="1"/>
              </p:cNvSpPr>
              <p:nvPr/>
            </p:nvSpPr>
            <p:spPr bwMode="auto">
              <a:xfrm>
                <a:off x="396550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sp>
            <p:nvSpPr>
              <p:cNvPr id="21" name="dark-star-shape_15445"/>
              <p:cNvSpPr>
                <a:spLocks noChangeAspect="1"/>
              </p:cNvSpPr>
              <p:nvPr/>
            </p:nvSpPr>
            <p:spPr bwMode="auto">
              <a:xfrm>
                <a:off x="503791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grpSp>
        <p:grpSp>
          <p:nvGrpSpPr>
            <p:cNvPr id="22" name="组合 18"/>
            <p:cNvGrpSpPr/>
            <p:nvPr/>
          </p:nvGrpSpPr>
          <p:grpSpPr>
            <a:xfrm>
              <a:off x="1458067" y="1619178"/>
              <a:ext cx="6192688" cy="0"/>
              <a:chOff x="1458067" y="2082167"/>
              <a:chExt cx="6192688" cy="0"/>
            </a:xfrm>
            <a:grpFill/>
          </p:grpSpPr>
          <p:cxnSp>
            <p:nvCxnSpPr>
              <p:cNvPr id="23" name="直接连接符 22"/>
              <p:cNvCxnSpPr/>
              <p:nvPr/>
            </p:nvCxnSpPr>
            <p:spPr>
              <a:xfrm>
                <a:off x="5148064" y="2082167"/>
                <a:ext cx="2502691" cy="0"/>
              </a:xfrm>
              <a:prstGeom prst="line">
                <a:avLst/>
              </a:prstGeom>
              <a:grpFill/>
              <a:ln w="28575">
                <a:solidFill>
                  <a:srgbClr val="E71E17"/>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1458067" y="2082167"/>
                <a:ext cx="2537869" cy="0"/>
              </a:xfrm>
              <a:prstGeom prst="line">
                <a:avLst/>
              </a:prstGeom>
              <a:grpFill/>
              <a:ln w="28575">
                <a:solidFill>
                  <a:srgbClr val="E71E17"/>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outVertical)">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9"/>
          <p:cNvSpPr/>
          <p:nvPr/>
        </p:nvSpPr>
        <p:spPr bwMode="auto">
          <a:xfrm>
            <a:off x="578485" y="1512570"/>
            <a:ext cx="7987665" cy="3447415"/>
          </a:xfrm>
          <a:prstGeom prst="roundRect">
            <a:avLst/>
          </a:prstGeom>
          <a:solidFill>
            <a:srgbClr val="FFFCD3"/>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eaLnBrk="1" hangingPunct="1">
              <a:buFont typeface="Arial" panose="020B0604020202020204" pitchFamily="34" charset="0"/>
              <a:buNone/>
              <a:defRPr/>
            </a:pPr>
            <a:endParaRPr lang="zh-CN" altLang="en-US">
              <a:solidFill>
                <a:schemeClr val="tx1">
                  <a:lumMod val="85000"/>
                  <a:lumOff val="15000"/>
                </a:schemeClr>
              </a:solidFill>
            </a:endParaRPr>
          </a:p>
        </p:txBody>
      </p:sp>
      <p:sp>
        <p:nvSpPr>
          <p:cNvPr id="2" name="文本框 1"/>
          <p:cNvSpPr txBox="1"/>
          <p:nvPr/>
        </p:nvSpPr>
        <p:spPr>
          <a:xfrm>
            <a:off x="862330" y="1871345"/>
            <a:ext cx="7419975" cy="2861310"/>
          </a:xfrm>
          <a:prstGeom prst="rect">
            <a:avLst/>
          </a:prstGeom>
          <a:noFill/>
        </p:spPr>
        <p:txBody>
          <a:bodyPr wrap="square" rtlCol="0">
            <a:spAutoFit/>
          </a:bodyPr>
          <a:p>
            <a:pPr algn="l" fontAlgn="auto">
              <a:lnSpc>
                <a:spcPts val="3000"/>
              </a:lnSpc>
              <a:spcAft>
                <a:spcPts val="600"/>
              </a:spcAft>
            </a:pPr>
            <a:r>
              <a:rPr lang="en-US" altLang="zh-CN" sz="2000">
                <a:latin typeface="微软雅黑" panose="020B0503020204020204" pitchFamily="34" charset="-122"/>
                <a:ea typeface="微软雅黑" panose="020B0503020204020204" pitchFamily="34" charset="-122"/>
              </a:rPr>
              <a:t>      </a:t>
            </a:r>
            <a:r>
              <a:rPr lang="en-US" altLang="zh-CN" sz="2000" b="1" dirty="0">
                <a:ln>
                  <a:noFill/>
                </a:ln>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3. </a:t>
            </a:r>
            <a:r>
              <a:rPr lang="zh-CN" altLang="en-US" sz="2000" b="1" dirty="0">
                <a:ln>
                  <a:noFill/>
                </a:ln>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政权的形式</a:t>
            </a:r>
            <a:endParaRPr kumimoji="0" lang="zh-CN" altLang="en-US" sz="2000" b="1" i="0" u="none" strike="noStrike" cap="none" normalizeH="0" baseline="0" dirty="0">
              <a:ln>
                <a:noFill/>
              </a:ln>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algn="just" fontAlgn="auto">
              <a:lnSpc>
                <a:spcPts val="3000"/>
              </a:lnSpc>
              <a:spcAft>
                <a:spcPts val="600"/>
              </a:spcAft>
            </a:pPr>
            <a:r>
              <a:rPr lang="zh-CN" altLang="en-US" sz="2000">
                <a:latin typeface="微软雅黑" panose="020B0503020204020204" pitchFamily="34" charset="-122"/>
                <a:ea typeface="微软雅黑" panose="020B0503020204020204" pitchFamily="34" charset="-122"/>
              </a:rPr>
              <a:t>      新民主主义革命时期，红色政权在组织形式上采取的是</a:t>
            </a:r>
            <a:r>
              <a:rPr lang="zh-CN" altLang="en-US" sz="2000">
                <a:solidFill>
                  <a:srgbClr val="FF0000"/>
                </a:solidFill>
                <a:latin typeface="微软雅黑" panose="020B0503020204020204" pitchFamily="34" charset="-122"/>
                <a:ea typeface="微软雅黑" panose="020B0503020204020204" pitchFamily="34" charset="-122"/>
              </a:rPr>
              <a:t>民主集中、议行合一</a:t>
            </a:r>
            <a:r>
              <a:rPr lang="zh-CN" altLang="en-US" sz="2000">
                <a:latin typeface="微软雅黑" panose="020B0503020204020204" pitchFamily="34" charset="-122"/>
                <a:ea typeface="微软雅黑" panose="020B0503020204020204" pitchFamily="34" charset="-122"/>
              </a:rPr>
              <a:t>的政治制度。</a:t>
            </a:r>
            <a:endParaRPr lang="zh-CN" altLang="en-US" sz="2000">
              <a:latin typeface="微软雅黑" panose="020B0503020204020204" pitchFamily="34" charset="-122"/>
              <a:ea typeface="微软雅黑" panose="020B0503020204020204" pitchFamily="34" charset="-122"/>
            </a:endParaRPr>
          </a:p>
          <a:p>
            <a:pPr algn="just" fontAlgn="auto">
              <a:lnSpc>
                <a:spcPts val="3000"/>
              </a:lnSpc>
            </a:pPr>
            <a:r>
              <a:rPr lang="zh-CN" altLang="en-US" sz="2000">
                <a:latin typeface="微软雅黑" panose="020B0503020204020204" pitchFamily="34" charset="-122"/>
                <a:ea typeface="微软雅黑" panose="020B0503020204020204" pitchFamily="34" charset="-122"/>
              </a:rPr>
              <a:t>      红色政权采取的是最高国家权力机关统一行使立法权和行政权的制度，也就是议行合一制度。这是中国共产党吸取国际无产阶级专政政权建设的经验，结合中国的具体实际得出的宝贵经验。</a:t>
            </a:r>
            <a:endParaRPr lang="zh-CN" altLang="en-US" sz="2000">
              <a:latin typeface="微软雅黑" panose="020B0503020204020204" pitchFamily="34" charset="-122"/>
              <a:ea typeface="微软雅黑" panose="020B0503020204020204" pitchFamily="34" charset="-122"/>
            </a:endParaRPr>
          </a:p>
          <a:p>
            <a:pPr algn="l"/>
            <a:endParaRPr lang="zh-CN" altLang="en-US" sz="2000">
              <a:latin typeface="微软雅黑" panose="020B0503020204020204" pitchFamily="34" charset="-122"/>
              <a:ea typeface="微软雅黑" panose="020B0503020204020204" pitchFamily="34"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29"/>
          <p:cNvSpPr/>
          <p:nvPr/>
        </p:nvSpPr>
        <p:spPr bwMode="auto">
          <a:xfrm>
            <a:off x="787400" y="2433955"/>
            <a:ext cx="7987665" cy="2966085"/>
          </a:xfrm>
          <a:prstGeom prst="roundRect">
            <a:avLst/>
          </a:prstGeom>
          <a:solidFill>
            <a:srgbClr val="FFFCD3"/>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eaLnBrk="1" hangingPunct="1">
              <a:buFont typeface="Arial" panose="020B0604020202020204" pitchFamily="34" charset="0"/>
              <a:buNone/>
              <a:defRPr/>
            </a:pPr>
            <a:endParaRPr lang="zh-CN" altLang="en-US">
              <a:solidFill>
                <a:schemeClr val="tx1">
                  <a:lumMod val="85000"/>
                  <a:lumOff val="15000"/>
                </a:schemeClr>
              </a:solidFill>
            </a:endParaRPr>
          </a:p>
        </p:txBody>
      </p:sp>
      <p:sp>
        <p:nvSpPr>
          <p:cNvPr id="3" name="矩形 2"/>
          <p:cNvSpPr/>
          <p:nvPr/>
        </p:nvSpPr>
        <p:spPr>
          <a:xfrm>
            <a:off x="1099185" y="1303655"/>
            <a:ext cx="7363460" cy="4030980"/>
          </a:xfrm>
          <a:prstGeom prst="rect">
            <a:avLst/>
          </a:prstGeom>
        </p:spPr>
        <p:txBody>
          <a:bodyPr wrap="square">
            <a:spAutoFit/>
          </a:bodyPr>
          <a:lstStyle/>
          <a:p>
            <a:pPr algn="l"/>
            <a:r>
              <a:rPr lang="en-US" altLang="zh-CN" sz="2400" b="1" spc="300" dirty="0">
                <a:solidFill>
                  <a:srgbClr val="C00000"/>
                </a:solidFill>
                <a:latin typeface="微软雅黑" panose="020B0503020204020204" pitchFamily="34" charset="-122"/>
                <a:ea typeface="微软雅黑" panose="020B0503020204020204" pitchFamily="34" charset="-122"/>
                <a:sym typeface="+mn-ea"/>
              </a:rPr>
              <a:t>  </a:t>
            </a:r>
            <a:r>
              <a:rPr lang="zh-CN" altLang="en-US" sz="2800" b="1" spc="300" dirty="0">
                <a:solidFill>
                  <a:srgbClr val="C00000"/>
                </a:solidFill>
                <a:latin typeface="微软雅黑" panose="020B0503020204020204" pitchFamily="34" charset="-122"/>
                <a:ea typeface="微软雅黑" panose="020B0503020204020204" pitchFamily="34" charset="-122"/>
                <a:sym typeface="+mn-ea"/>
              </a:rPr>
              <a:t>二、人民至上，永葆先进：</a:t>
            </a:r>
            <a:endParaRPr lang="zh-CN" altLang="en-US" sz="2800" b="1" spc="300" dirty="0">
              <a:solidFill>
                <a:srgbClr val="C00000"/>
              </a:solidFill>
              <a:latin typeface="微软雅黑" panose="020B0503020204020204" pitchFamily="34" charset="-122"/>
              <a:ea typeface="微软雅黑" panose="020B0503020204020204" pitchFamily="34" charset="-122"/>
              <a:sym typeface="+mn-ea"/>
            </a:endParaRPr>
          </a:p>
          <a:p>
            <a:pPr algn="l" fontAlgn="auto">
              <a:spcAft>
                <a:spcPts val="1200"/>
              </a:spcAft>
            </a:pPr>
            <a:r>
              <a:rPr lang="zh-CN" altLang="en-US" sz="2800" b="1" spc="300" dirty="0">
                <a:solidFill>
                  <a:srgbClr val="C00000"/>
                </a:solidFill>
                <a:latin typeface="微软雅黑" panose="020B0503020204020204" pitchFamily="34" charset="-122"/>
                <a:ea typeface="微软雅黑" panose="020B0503020204020204" pitchFamily="34" charset="-122"/>
                <a:sym typeface="+mn-ea"/>
              </a:rPr>
              <a:t>       中国红色政权存在的内在原因</a:t>
            </a:r>
            <a:endParaRPr lang="zh-CN" altLang="en-US" sz="2800" b="1" spc="300" dirty="0">
              <a:solidFill>
                <a:srgbClr val="C00000"/>
              </a:solidFill>
              <a:latin typeface="微软雅黑" panose="020B0503020204020204" pitchFamily="34" charset="-122"/>
              <a:ea typeface="微软雅黑" panose="020B0503020204020204" pitchFamily="34" charset="-122"/>
              <a:sym typeface="+mn-ea"/>
            </a:endParaRPr>
          </a:p>
          <a:p>
            <a:pPr algn="l" fontAlgn="auto">
              <a:lnSpc>
                <a:spcPts val="3000"/>
              </a:lnSpc>
              <a:spcAft>
                <a:spcPts val="1200"/>
              </a:spcAft>
            </a:pPr>
            <a:r>
              <a:rPr lang="zh-CN" altLang="en-US" sz="2000" b="1" spc="300" dirty="0">
                <a:solidFill>
                  <a:srgbClr val="C00000"/>
                </a:solidFill>
                <a:latin typeface="微软雅黑" panose="020B0503020204020204" pitchFamily="34" charset="-122"/>
                <a:ea typeface="微软雅黑" panose="020B0503020204020204" pitchFamily="34" charset="-122"/>
                <a:sym typeface="+mn-ea"/>
              </a:rPr>
              <a:t>     </a:t>
            </a:r>
            <a:endParaRPr lang="zh-CN" altLang="en-US" sz="2000" b="1" spc="300" dirty="0">
              <a:solidFill>
                <a:srgbClr val="C00000"/>
              </a:solidFill>
              <a:latin typeface="微软雅黑" panose="020B0503020204020204" pitchFamily="34" charset="-122"/>
              <a:ea typeface="微软雅黑" panose="020B0503020204020204" pitchFamily="34" charset="-122"/>
              <a:sym typeface="+mn-ea"/>
            </a:endParaRPr>
          </a:p>
          <a:p>
            <a:pPr algn="l" fontAlgn="auto">
              <a:lnSpc>
                <a:spcPts val="3000"/>
              </a:lnSpc>
              <a:spcAft>
                <a:spcPts val="1200"/>
              </a:spcAft>
            </a:pPr>
            <a:r>
              <a:rPr lang="zh-CN" altLang="en-US" sz="2000" b="1" spc="300" dirty="0">
                <a:solidFill>
                  <a:srgbClr val="C00000"/>
                </a:solidFill>
                <a:latin typeface="微软雅黑" panose="020B0503020204020204" pitchFamily="34" charset="-122"/>
                <a:ea typeface="微软雅黑" panose="020B0503020204020204" pitchFamily="34" charset="-122"/>
                <a:sym typeface="+mn-ea"/>
              </a:rPr>
              <a:t>     </a:t>
            </a:r>
            <a:r>
              <a:rPr lang="zh-CN" altLang="en-US" sz="2000" spc="300" dirty="0">
                <a:solidFill>
                  <a:schemeClr val="tx1"/>
                </a:solidFill>
                <a:latin typeface="微软雅黑" panose="020B0503020204020204" pitchFamily="34" charset="-122"/>
                <a:ea typeface="微软雅黑" panose="020B0503020204020204" pitchFamily="34" charset="-122"/>
                <a:sym typeface="+mn-ea"/>
              </a:rPr>
              <a:t>中国红色政权的存在并非历史的偶然，而是一系列主客观条件发展的</a:t>
            </a:r>
            <a:r>
              <a:rPr lang="zh-CN" altLang="en-US" sz="2000" spc="300" dirty="0">
                <a:solidFill>
                  <a:srgbClr val="FF0000"/>
                </a:solidFill>
                <a:latin typeface="微软雅黑" panose="020B0503020204020204" pitchFamily="34" charset="-122"/>
                <a:ea typeface="微软雅黑" panose="020B0503020204020204" pitchFamily="34" charset="-122"/>
                <a:sym typeface="+mn-ea"/>
              </a:rPr>
              <a:t>必然结果</a:t>
            </a:r>
            <a:r>
              <a:rPr lang="zh-CN" altLang="en-US" sz="2000" spc="300" dirty="0">
                <a:solidFill>
                  <a:schemeClr val="tx1"/>
                </a:solidFill>
                <a:latin typeface="微软雅黑" panose="020B0503020204020204" pitchFamily="34" charset="-122"/>
                <a:ea typeface="微软雅黑" panose="020B0503020204020204" pitchFamily="34" charset="-122"/>
                <a:sym typeface="+mn-ea"/>
              </a:rPr>
              <a:t>。中国红色政权由中国共产党领导，这就使得中国红色政权完全具备了中国共产党在宗旨、组织、纪律等方面的</a:t>
            </a:r>
            <a:r>
              <a:rPr lang="zh-CN" altLang="en-US" sz="2000" spc="300" dirty="0">
                <a:solidFill>
                  <a:srgbClr val="FF0000"/>
                </a:solidFill>
                <a:latin typeface="微软雅黑" panose="020B0503020204020204" pitchFamily="34" charset="-122"/>
                <a:ea typeface="微软雅黑" panose="020B0503020204020204" pitchFamily="34" charset="-122"/>
                <a:sym typeface="+mn-ea"/>
              </a:rPr>
              <a:t>先进性</a:t>
            </a:r>
            <a:r>
              <a:rPr lang="zh-CN" altLang="en-US" sz="2000" spc="300" dirty="0">
                <a:solidFill>
                  <a:schemeClr val="tx1"/>
                </a:solidFill>
                <a:latin typeface="微软雅黑" panose="020B0503020204020204" pitchFamily="34" charset="-122"/>
                <a:ea typeface="微软雅黑" panose="020B0503020204020204" pitchFamily="34" charset="-122"/>
                <a:sym typeface="+mn-ea"/>
              </a:rPr>
              <a:t>，由此形成了其存在的内在原因。</a:t>
            </a:r>
            <a:endParaRPr lang="zh-CN" altLang="en-US" sz="2000" spc="300" dirty="0">
              <a:solidFill>
                <a:schemeClr val="tx1"/>
              </a:solidFill>
              <a:latin typeface="微软雅黑" panose="020B0503020204020204" pitchFamily="34" charset="-122"/>
              <a:ea typeface="微软雅黑" panose="020B0503020204020204" pitchFamily="34" charset="-122"/>
              <a:sym typeface="+mn-ea"/>
            </a:endParaRPr>
          </a:p>
          <a:p>
            <a:pPr algn="l" fontAlgn="auto">
              <a:spcAft>
                <a:spcPts val="1200"/>
              </a:spcAft>
            </a:pPr>
            <a:endParaRPr lang="zh-CN" altLang="en-US" sz="2000" spc="3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rcRect l="2" t="-104" r="-67" b="6618"/>
          <a:stretch>
            <a:fillRect/>
          </a:stretch>
        </p:blipFill>
        <p:spPr>
          <a:xfrm>
            <a:off x="-4445" y="1466215"/>
            <a:ext cx="9152890" cy="3738245"/>
          </a:xfrm>
          <a:prstGeom prst="rect">
            <a:avLst/>
          </a:prstGeom>
        </p:spPr>
      </p:pic>
      <p:sp>
        <p:nvSpPr>
          <p:cNvPr id="2" name="文本框 1"/>
          <p:cNvSpPr txBox="1"/>
          <p:nvPr/>
        </p:nvSpPr>
        <p:spPr>
          <a:xfrm>
            <a:off x="1069340" y="2515235"/>
            <a:ext cx="7005320" cy="2091690"/>
          </a:xfrm>
          <a:prstGeom prst="rect">
            <a:avLst/>
          </a:prstGeom>
          <a:noFill/>
        </p:spPr>
        <p:txBody>
          <a:bodyPr wrap="square" rtlCol="0" anchor="t">
            <a:spAutoFit/>
          </a:bodyPr>
          <a:p>
            <a:pPr algn="l" fontAlgn="auto">
              <a:spcAft>
                <a:spcPts val="1200"/>
              </a:spcAft>
            </a:pPr>
            <a:r>
              <a:rPr lang="zh-CN" altLang="en-US" sz="2000" b="1" spc="300" dirty="0">
                <a:solidFill>
                  <a:srgbClr val="C00000"/>
                </a:solidFill>
                <a:latin typeface="微软雅黑" panose="020B0503020204020204" pitchFamily="34" charset="-122"/>
                <a:ea typeface="微软雅黑" panose="020B0503020204020204" pitchFamily="34" charset="-122"/>
                <a:sym typeface="+mn-ea"/>
              </a:rPr>
              <a:t>（一）坚持党的领导</a:t>
            </a:r>
            <a:endParaRPr lang="zh-CN" altLang="en-US" sz="2000" b="1" spc="300" dirty="0">
              <a:solidFill>
                <a:srgbClr val="C00000"/>
              </a:solidFill>
              <a:latin typeface="微软雅黑" panose="020B0503020204020204" pitchFamily="34" charset="-122"/>
              <a:ea typeface="微软雅黑" panose="020B0503020204020204" pitchFamily="34" charset="-122"/>
            </a:endParaRPr>
          </a:p>
          <a:p>
            <a:pPr algn="l" fontAlgn="auto">
              <a:lnSpc>
                <a:spcPts val="3000"/>
              </a:lnSpc>
              <a:spcAft>
                <a:spcPts val="1200"/>
              </a:spcAft>
              <a:buClrTx/>
              <a:buSzTx/>
              <a:buFontTx/>
            </a:pPr>
            <a:r>
              <a:rPr lang="zh-CN" altLang="en-US" sz="2000" spc="300" dirty="0">
                <a:latin typeface="微软雅黑" panose="020B0503020204020204" pitchFamily="34" charset="-122"/>
                <a:ea typeface="微软雅黑" panose="020B0503020204020204" pitchFamily="34" charset="-122"/>
                <a:sym typeface="+mn-ea"/>
              </a:rPr>
              <a:t>     红色政权正是因为有了</a:t>
            </a:r>
            <a:r>
              <a:rPr lang="zh-CN" altLang="en-US" sz="2000" spc="300" dirty="0">
                <a:solidFill>
                  <a:srgbClr val="FF0000"/>
                </a:solidFill>
                <a:latin typeface="微软雅黑" panose="020B0503020204020204" pitchFamily="34" charset="-122"/>
                <a:ea typeface="微软雅黑" panose="020B0503020204020204" pitchFamily="34" charset="-122"/>
                <a:sym typeface="+mn-ea"/>
              </a:rPr>
              <a:t>中国共产党的坚强领导</a:t>
            </a:r>
            <a:r>
              <a:rPr lang="zh-CN" altLang="en-US" sz="2000" spc="300" dirty="0">
                <a:latin typeface="微软雅黑" panose="020B0503020204020204" pitchFamily="34" charset="-122"/>
                <a:ea typeface="微软雅黑" panose="020B0503020204020204" pitchFamily="34" charset="-122"/>
                <a:sym typeface="+mn-ea"/>
              </a:rPr>
              <a:t>，有了成千上万甘于抛头颅、洒热血的共产党员，才能将全国人民的力量凝聚在一起，推翻三座大山，完成民族独立和人民解放的历史任务。</a:t>
            </a:r>
            <a:endParaRPr lang="zh-CN" altLang="en-US" sz="20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988030" y="961054"/>
            <a:ext cx="4640580" cy="460375"/>
          </a:xfrm>
          <a:prstGeom prst="rect">
            <a:avLst/>
          </a:prstGeom>
        </p:spPr>
        <p:txBody>
          <a:bodyPr wrap="none">
            <a:spAutoFit/>
          </a:bodyPr>
          <a:lstStyle/>
          <a:p>
            <a:pPr lvl="0" fontAlgn="base">
              <a:spcBef>
                <a:spcPct val="0"/>
              </a:spcBef>
              <a:spcAft>
                <a:spcPct val="0"/>
              </a:spcAft>
            </a:pPr>
            <a:r>
              <a:rPr lang="zh-CN" altLang="en-US" sz="2400" b="1" spc="300" dirty="0">
                <a:solidFill>
                  <a:srgbClr val="C00000"/>
                </a:solidFill>
                <a:latin typeface="微软雅黑" panose="020B0503020204020204" pitchFamily="34" charset="-122"/>
                <a:ea typeface="微软雅黑" panose="020B0503020204020204" pitchFamily="34" charset="-122"/>
              </a:rPr>
              <a:t>（二）坚持走符合国情的道路</a:t>
            </a:r>
            <a:endParaRPr lang="zh-CN" altLang="en-US" sz="2400" b="1" spc="300" dirty="0">
              <a:solidFill>
                <a:srgbClr val="C00000"/>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988060" y="1564640"/>
            <a:ext cx="7634605" cy="3861435"/>
          </a:xfrm>
          <a:prstGeom prst="rect">
            <a:avLst/>
          </a:prstGeom>
          <a:noFill/>
        </p:spPr>
        <p:txBody>
          <a:bodyPr wrap="square" rtlCol="0">
            <a:spAutoFit/>
          </a:bodyPr>
          <a:p>
            <a:pPr algn="l" fontAlgn="auto">
              <a:lnSpc>
                <a:spcPts val="3000"/>
              </a:lnSpc>
              <a:spcAft>
                <a:spcPts val="600"/>
              </a:spcAft>
            </a:pPr>
            <a:r>
              <a:rPr lang="en-US" altLang="zh-CN" sz="2000">
                <a:latin typeface="微软雅黑" panose="020B0503020204020204" pitchFamily="34" charset="-122"/>
                <a:ea typeface="微软雅黑" panose="020B0503020204020204" pitchFamily="34" charset="-122"/>
              </a:rPr>
              <a:t>       </a:t>
            </a:r>
            <a:r>
              <a:rPr lang="zh-CN" altLang="en-US" sz="2000">
                <a:latin typeface="微软雅黑" panose="020B0503020204020204" pitchFamily="34" charset="-122"/>
                <a:ea typeface="微软雅黑" panose="020B0503020204020204" pitchFamily="34" charset="-122"/>
              </a:rPr>
              <a:t>道路关乎生命，决定着红色政权的生死存亡！以毛泽东为主要代表的中国共产党人在领导中国革命的实践中逐步摸索出来一条具有中国特色的发展道路和总体战略，那就是</a:t>
            </a:r>
            <a:r>
              <a:rPr lang="zh-CN" altLang="en-US" sz="2000">
                <a:solidFill>
                  <a:srgbClr val="FF0000"/>
                </a:solidFill>
                <a:latin typeface="微软雅黑" panose="020B0503020204020204" pitchFamily="34" charset="-122"/>
                <a:ea typeface="微软雅黑" panose="020B0503020204020204" pitchFamily="34" charset="-122"/>
              </a:rPr>
              <a:t>以农村包围城市、武装夺取政权的革命道路</a:t>
            </a:r>
            <a:r>
              <a:rPr lang="zh-CN" altLang="en-US" sz="2000">
                <a:latin typeface="微软雅黑" panose="020B0503020204020204" pitchFamily="34" charset="-122"/>
                <a:ea typeface="微软雅黑" panose="020B0503020204020204" pitchFamily="34" charset="-122"/>
              </a:rPr>
              <a:t>。</a:t>
            </a:r>
            <a:endParaRPr lang="zh-CN" altLang="en-US" sz="2000">
              <a:latin typeface="微软雅黑" panose="020B0503020204020204" pitchFamily="34" charset="-122"/>
              <a:ea typeface="微软雅黑" panose="020B0503020204020204" pitchFamily="34" charset="-122"/>
            </a:endParaRPr>
          </a:p>
          <a:p>
            <a:pPr algn="l" fontAlgn="auto">
              <a:lnSpc>
                <a:spcPts val="3000"/>
              </a:lnSpc>
              <a:spcAft>
                <a:spcPts val="600"/>
              </a:spcAft>
            </a:pPr>
            <a:r>
              <a:rPr lang="zh-CN" altLang="en-US" sz="2000">
                <a:latin typeface="微软雅黑" panose="020B0503020204020204" pitchFamily="34" charset="-122"/>
                <a:ea typeface="微软雅黑" panose="020B0503020204020204" pitchFamily="34" charset="-122"/>
              </a:rPr>
              <a:t>       从1921年到1927年，中国共产党一直把工作的重心放在城市。八七会议确定了</a:t>
            </a:r>
            <a:r>
              <a:rPr lang="zh-CN" altLang="en-US" sz="2000">
                <a:solidFill>
                  <a:srgbClr val="FF0000"/>
                </a:solidFill>
                <a:latin typeface="微软雅黑" panose="020B0503020204020204" pitchFamily="34" charset="-122"/>
                <a:ea typeface="微软雅黑" panose="020B0503020204020204" pitchFamily="34" charset="-122"/>
              </a:rPr>
              <a:t>实行土地革命和武装起义</a:t>
            </a:r>
            <a:r>
              <a:rPr lang="zh-CN" altLang="en-US" sz="2000">
                <a:latin typeface="微软雅黑" panose="020B0503020204020204" pitchFamily="34" charset="-122"/>
                <a:ea typeface="微软雅黑" panose="020B0503020204020204" pitchFamily="34" charset="-122"/>
              </a:rPr>
              <a:t>的方针。</a:t>
            </a:r>
            <a:endParaRPr lang="zh-CN" altLang="en-US" sz="2000">
              <a:latin typeface="微软雅黑" panose="020B0503020204020204" pitchFamily="34" charset="-122"/>
              <a:ea typeface="微软雅黑" panose="020B0503020204020204" pitchFamily="34" charset="-122"/>
            </a:endParaRPr>
          </a:p>
          <a:p>
            <a:pPr algn="l" fontAlgn="auto">
              <a:lnSpc>
                <a:spcPts val="3000"/>
              </a:lnSpc>
              <a:spcAft>
                <a:spcPts val="600"/>
              </a:spcAft>
            </a:pPr>
            <a:endParaRPr lang="zh-CN" altLang="en-US" sz="2000">
              <a:latin typeface="微软雅黑" panose="020B0503020204020204" pitchFamily="34" charset="-122"/>
              <a:ea typeface="微软雅黑" panose="020B0503020204020204" pitchFamily="34" charset="-122"/>
            </a:endParaRPr>
          </a:p>
          <a:p>
            <a:pPr algn="l" fontAlgn="auto">
              <a:lnSpc>
                <a:spcPts val="3000"/>
              </a:lnSpc>
              <a:spcAft>
                <a:spcPts val="600"/>
              </a:spcAft>
            </a:pPr>
            <a:r>
              <a:rPr lang="zh-CN" altLang="en-US" sz="2000">
                <a:latin typeface="微软雅黑" panose="020B0503020204020204" pitchFamily="34" charset="-122"/>
                <a:ea typeface="微软雅黑" panose="020B0503020204020204" pitchFamily="34" charset="-122"/>
              </a:rPr>
              <a:t>                                            </a:t>
            </a:r>
            <a:endParaRPr lang="zh-CN" altLang="en-US" sz="2000">
              <a:latin typeface="微软雅黑" panose="020B0503020204020204" pitchFamily="34" charset="-122"/>
              <a:ea typeface="微软雅黑" panose="020B0503020204020204" pitchFamily="34" charset="-122"/>
            </a:endParaRPr>
          </a:p>
          <a:p>
            <a:pPr algn="l" fontAlgn="auto">
              <a:lnSpc>
                <a:spcPts val="3000"/>
              </a:lnSpc>
            </a:pPr>
            <a:r>
              <a:rPr lang="zh-CN" altLang="en-US" sz="2000">
                <a:latin typeface="微软雅黑" panose="020B0503020204020204" pitchFamily="34" charset="-122"/>
                <a:ea typeface="微软雅黑" panose="020B0503020204020204" pitchFamily="34" charset="-122"/>
              </a:rPr>
              <a:t>       </a:t>
            </a:r>
            <a:endParaRPr lang="zh-CN" altLang="en-US" sz="2000">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1"/>
          <a:srcRect l="-203" t="-15954" r="203" b="39370"/>
          <a:stretch>
            <a:fillRect/>
          </a:stretch>
        </p:blipFill>
        <p:spPr>
          <a:xfrm>
            <a:off x="-20320" y="4176395"/>
            <a:ext cx="9159875" cy="2044065"/>
          </a:xfrm>
          <a:prstGeom prst="rect">
            <a:avLst/>
          </a:prstGeom>
        </p:spPr>
      </p:pic>
      <p:sp>
        <p:nvSpPr>
          <p:cNvPr id="11" name="文本框 10"/>
          <p:cNvSpPr txBox="1"/>
          <p:nvPr/>
        </p:nvSpPr>
        <p:spPr>
          <a:xfrm>
            <a:off x="380365" y="4091940"/>
            <a:ext cx="1554480" cy="368300"/>
          </a:xfrm>
          <a:prstGeom prst="rect">
            <a:avLst/>
          </a:prstGeom>
          <a:noFill/>
        </p:spPr>
        <p:txBody>
          <a:bodyPr wrap="none" rtlCol="0">
            <a:spAutoFit/>
          </a:bodyPr>
          <a:p>
            <a:r>
              <a:rPr lang="zh-CN" altLang="en-US">
                <a:solidFill>
                  <a:srgbClr val="C00000"/>
                </a:solidFill>
                <a:latin typeface="微软雅黑" panose="020B0503020204020204" pitchFamily="34" charset="-122"/>
                <a:ea typeface="微软雅黑" panose="020B0503020204020204" pitchFamily="34" charset="-122"/>
              </a:rPr>
              <a:t>井冈山黄洋界</a:t>
            </a:r>
            <a:endParaRPr lang="zh-CN" altLang="en-US">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070610" y="1548130"/>
            <a:ext cx="5412740" cy="3630930"/>
          </a:xfrm>
          <a:prstGeom prst="rect">
            <a:avLst/>
          </a:prstGeom>
          <a:noFill/>
        </p:spPr>
        <p:txBody>
          <a:bodyPr wrap="square" rtlCol="0" anchor="t">
            <a:spAutoFit/>
          </a:bodyPr>
          <a:p>
            <a:pPr algn="just" fontAlgn="auto">
              <a:lnSpc>
                <a:spcPts val="3000"/>
              </a:lnSpc>
              <a:spcAft>
                <a:spcPts val="600"/>
              </a:spcAft>
            </a:pPr>
            <a:r>
              <a:rPr lang="en-US" altLang="zh-CN">
                <a:latin typeface="微软雅黑" panose="020B0503020204020204" pitchFamily="34" charset="-122"/>
                <a:ea typeface="微软雅黑" panose="020B0503020204020204" pitchFamily="34" charset="-122"/>
                <a:sym typeface="+mn-ea"/>
              </a:rPr>
              <a:t>       </a:t>
            </a:r>
            <a:r>
              <a:rPr lang="zh-CN" altLang="en-US" sz="2000">
                <a:latin typeface="微软雅黑" panose="020B0503020204020204" pitchFamily="34" charset="-122"/>
                <a:ea typeface="微软雅黑" panose="020B0503020204020204" pitchFamily="34" charset="-122"/>
                <a:sym typeface="+mn-ea"/>
              </a:rPr>
              <a:t>毛泽东在</a:t>
            </a:r>
            <a:r>
              <a:rPr lang="zh-CN" altLang="en-US" sz="2000">
                <a:solidFill>
                  <a:srgbClr val="FF0000"/>
                </a:solidFill>
                <a:latin typeface="微软雅黑" panose="020B0503020204020204" pitchFamily="34" charset="-122"/>
                <a:ea typeface="微软雅黑" panose="020B0503020204020204" pitchFamily="34" charset="-122"/>
                <a:sym typeface="+mn-ea"/>
              </a:rPr>
              <a:t>《中国的红色政权为什么能够存在？》</a:t>
            </a:r>
            <a:r>
              <a:rPr lang="zh-CN" altLang="en-US" sz="2000">
                <a:latin typeface="微软雅黑" panose="020B0503020204020204" pitchFamily="34" charset="-122"/>
                <a:ea typeface="微软雅黑" panose="020B0503020204020204" pitchFamily="34" charset="-122"/>
                <a:sym typeface="+mn-ea"/>
              </a:rPr>
              <a:t>一文中正确分析了当时中国的政治形势，同时，深刻阐释了红色政权如何在白色恐怖的包围之下产生与长期存在。</a:t>
            </a:r>
            <a:endParaRPr lang="zh-CN" altLang="en-US" sz="2000">
              <a:latin typeface="微软雅黑" panose="020B0503020204020204" pitchFamily="34" charset="-122"/>
              <a:ea typeface="微软雅黑" panose="020B0503020204020204" pitchFamily="34" charset="-122"/>
              <a:sym typeface="+mn-ea"/>
            </a:endParaRPr>
          </a:p>
          <a:p>
            <a:pPr algn="just" fontAlgn="auto">
              <a:lnSpc>
                <a:spcPts val="3000"/>
              </a:lnSpc>
            </a:pPr>
            <a:r>
              <a:rPr lang="en-US" altLang="zh-CN" sz="2000">
                <a:latin typeface="微软雅黑" panose="020B0503020204020204" pitchFamily="34" charset="-122"/>
                <a:ea typeface="微软雅黑" panose="020B0503020204020204" pitchFamily="34" charset="-122"/>
                <a:sym typeface="+mn-ea"/>
              </a:rPr>
              <a:t>      </a:t>
            </a:r>
            <a:r>
              <a:rPr lang="zh-CN" altLang="en-US" sz="2000">
                <a:latin typeface="微软雅黑" panose="020B0503020204020204" pitchFamily="34" charset="-122"/>
                <a:ea typeface="微软雅黑" panose="020B0503020204020204" pitchFamily="34" charset="-122"/>
                <a:sym typeface="+mn-ea"/>
              </a:rPr>
              <a:t>毛泽东在</a:t>
            </a:r>
            <a:r>
              <a:rPr lang="zh-CN" altLang="en-US" sz="2000">
                <a:solidFill>
                  <a:srgbClr val="FF0000"/>
                </a:solidFill>
                <a:latin typeface="微软雅黑" panose="020B0503020204020204" pitchFamily="34" charset="-122"/>
                <a:ea typeface="微软雅黑" panose="020B0503020204020204" pitchFamily="34" charset="-122"/>
                <a:sym typeface="+mn-ea"/>
              </a:rPr>
              <a:t>《井冈山的斗争》</a:t>
            </a:r>
            <a:r>
              <a:rPr lang="zh-CN" altLang="en-US" sz="2000">
                <a:latin typeface="微软雅黑" panose="020B0503020204020204" pitchFamily="34" charset="-122"/>
                <a:ea typeface="微软雅黑" panose="020B0503020204020204" pitchFamily="34" charset="-122"/>
                <a:sym typeface="+mn-ea"/>
              </a:rPr>
              <a:t>一文中提出了“工农武装割据”的思想，为以农村包围城市、武装夺取政权革命道路思想的初步形成提供了重要的思想与理论准备。</a:t>
            </a:r>
            <a:endParaRPr lang="zh-CN" altLang="en-US" sz="2000">
              <a:latin typeface="微软雅黑" panose="020B0503020204020204" pitchFamily="34" charset="-122"/>
              <a:ea typeface="微软雅黑" panose="020B0503020204020204" pitchFamily="34" charset="-122"/>
              <a:sym typeface="+mn-ea"/>
            </a:endParaRPr>
          </a:p>
          <a:p>
            <a:pPr algn="just" fontAlgn="auto">
              <a:lnSpc>
                <a:spcPts val="3000"/>
              </a:lnSpc>
            </a:pPr>
            <a:r>
              <a:rPr lang="zh-CN" altLang="en-US" sz="2000">
                <a:latin typeface="微软雅黑" panose="020B0503020204020204" pitchFamily="34" charset="-122"/>
                <a:ea typeface="微软雅黑" panose="020B0503020204020204" pitchFamily="34" charset="-122"/>
                <a:sym typeface="+mn-ea"/>
              </a:rPr>
              <a:t>       </a:t>
            </a:r>
            <a:endParaRPr lang="zh-CN" altLang="en-US" sz="2000"/>
          </a:p>
        </p:txBody>
      </p:sp>
      <p:sp>
        <p:nvSpPr>
          <p:cNvPr id="21" name="圆角矩形 17"/>
          <p:cNvSpPr>
            <a:spLocks noChangeArrowheads="1"/>
          </p:cNvSpPr>
          <p:nvPr/>
        </p:nvSpPr>
        <p:spPr bwMode="auto">
          <a:xfrm>
            <a:off x="6795472" y="1701484"/>
            <a:ext cx="1189037" cy="1296987"/>
          </a:xfrm>
          <a:custGeom>
            <a:avLst/>
            <a:gdLst>
              <a:gd name="T0" fmla="*/ 0 w 1584176"/>
              <a:gd name="T1" fmla="*/ 0 h 1728192"/>
              <a:gd name="T2" fmla="*/ 0 60000 65536"/>
              <a:gd name="T3" fmla="*/ 0 w 1584176"/>
              <a:gd name="T4" fmla="*/ 0 h 1728192"/>
              <a:gd name="T5" fmla="*/ 1584176 w 1584176"/>
              <a:gd name="T6" fmla="*/ 1728192 h 1728192"/>
            </a:gdLst>
            <a:ahLst/>
            <a:cxnLst>
              <a:cxn ang="T2">
                <a:pos x="T0" y="T1"/>
              </a:cxn>
            </a:cxnLst>
            <a:rect l="T3" t="T4" r="T5" b="T6"/>
            <a:pathLst>
              <a:path w="1584176" h="1728192">
                <a:moveTo>
                  <a:pt x="455197" y="0"/>
                </a:moveTo>
                <a:lnTo>
                  <a:pt x="648072" y="0"/>
                </a:lnTo>
                <a:lnTo>
                  <a:pt x="1128979" y="0"/>
                </a:lnTo>
                <a:lnTo>
                  <a:pt x="1584176" y="0"/>
                </a:lnTo>
                <a:lnTo>
                  <a:pt x="1584176" y="455197"/>
                </a:lnTo>
                <a:lnTo>
                  <a:pt x="1584176" y="1080120"/>
                </a:lnTo>
                <a:lnTo>
                  <a:pt x="1584176" y="1272995"/>
                </a:lnTo>
                <a:cubicBezTo>
                  <a:pt x="1584176" y="1524393"/>
                  <a:pt x="1380377" y="1728192"/>
                  <a:pt x="1128979" y="1728192"/>
                </a:cubicBezTo>
                <a:lnTo>
                  <a:pt x="576064" y="1728192"/>
                </a:lnTo>
                <a:lnTo>
                  <a:pt x="455197" y="1728192"/>
                </a:lnTo>
                <a:lnTo>
                  <a:pt x="0" y="1728192"/>
                </a:lnTo>
                <a:lnTo>
                  <a:pt x="0" y="1272995"/>
                </a:lnTo>
                <a:lnTo>
                  <a:pt x="0" y="1008112"/>
                </a:lnTo>
                <a:lnTo>
                  <a:pt x="0" y="455197"/>
                </a:lnTo>
                <a:cubicBezTo>
                  <a:pt x="0" y="203799"/>
                  <a:pt x="203799" y="0"/>
                  <a:pt x="455197" y="0"/>
                </a:cubicBezTo>
                <a:close/>
              </a:path>
            </a:pathLst>
          </a:custGeom>
          <a:solidFill>
            <a:srgbClr val="498DA4"/>
          </a:solidFill>
          <a:ln w="25400" cap="flat" cmpd="sng">
            <a:noFill/>
            <a:bevel/>
          </a:ln>
        </p:spPr>
        <p:txBody>
          <a:bodyPr anchor="ctr"/>
          <a:p>
            <a:pPr algn="ctr"/>
            <a:r>
              <a:rPr lang="zh-CN" altLang="en-US">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sym typeface="+mn-ea"/>
              </a:rPr>
              <a:t>1928年10月</a:t>
            </a:r>
            <a:endParaRPr lang="zh-CN" altLang="en-US"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cs typeface="Calibri" panose="020F0502020204030204" charset="0"/>
              <a:sym typeface="+mn-ea"/>
            </a:endParaRPr>
          </a:p>
        </p:txBody>
      </p:sp>
      <p:sp>
        <p:nvSpPr>
          <p:cNvPr id="24" name="圆角矩形 17"/>
          <p:cNvSpPr>
            <a:spLocks noChangeArrowheads="1"/>
          </p:cNvSpPr>
          <p:nvPr/>
        </p:nvSpPr>
        <p:spPr bwMode="auto">
          <a:xfrm>
            <a:off x="6795463" y="3238184"/>
            <a:ext cx="1189038" cy="1296987"/>
          </a:xfrm>
          <a:custGeom>
            <a:avLst/>
            <a:gdLst>
              <a:gd name="T0" fmla="*/ 0 w 1584176"/>
              <a:gd name="T1" fmla="*/ 0 h 1728192"/>
              <a:gd name="T2" fmla="*/ 0 60000 65536"/>
              <a:gd name="T3" fmla="*/ 0 w 1584176"/>
              <a:gd name="T4" fmla="*/ 0 h 1728192"/>
              <a:gd name="T5" fmla="*/ 1584176 w 1584176"/>
              <a:gd name="T6" fmla="*/ 1728192 h 1728192"/>
            </a:gdLst>
            <a:ahLst/>
            <a:cxnLst>
              <a:cxn ang="T2">
                <a:pos x="T0" y="T1"/>
              </a:cxn>
            </a:cxnLst>
            <a:rect l="T3" t="T4" r="T5" b="T6"/>
            <a:pathLst>
              <a:path w="1584176" h="1728192">
                <a:moveTo>
                  <a:pt x="455197" y="0"/>
                </a:moveTo>
                <a:lnTo>
                  <a:pt x="648072" y="0"/>
                </a:lnTo>
                <a:lnTo>
                  <a:pt x="1128979" y="0"/>
                </a:lnTo>
                <a:lnTo>
                  <a:pt x="1584176" y="0"/>
                </a:lnTo>
                <a:lnTo>
                  <a:pt x="1584176" y="455197"/>
                </a:lnTo>
                <a:lnTo>
                  <a:pt x="1584176" y="1080120"/>
                </a:lnTo>
                <a:lnTo>
                  <a:pt x="1584176" y="1272995"/>
                </a:lnTo>
                <a:cubicBezTo>
                  <a:pt x="1584176" y="1524393"/>
                  <a:pt x="1380377" y="1728192"/>
                  <a:pt x="1128979" y="1728192"/>
                </a:cubicBezTo>
                <a:lnTo>
                  <a:pt x="576064" y="1728192"/>
                </a:lnTo>
                <a:lnTo>
                  <a:pt x="455197" y="1728192"/>
                </a:lnTo>
                <a:lnTo>
                  <a:pt x="0" y="1728192"/>
                </a:lnTo>
                <a:lnTo>
                  <a:pt x="0" y="1272995"/>
                </a:lnTo>
                <a:lnTo>
                  <a:pt x="0" y="1008112"/>
                </a:lnTo>
                <a:lnTo>
                  <a:pt x="0" y="455197"/>
                </a:lnTo>
                <a:cubicBezTo>
                  <a:pt x="0" y="203799"/>
                  <a:pt x="203799" y="0"/>
                  <a:pt x="455197" y="0"/>
                </a:cubicBezTo>
                <a:close/>
              </a:path>
            </a:pathLst>
          </a:custGeom>
          <a:solidFill>
            <a:srgbClr val="7F7F7F"/>
          </a:solidFill>
          <a:ln w="25400" cap="flat" cmpd="sng">
            <a:noFill/>
            <a:bevel/>
          </a:ln>
        </p:spPr>
        <p:txBody>
          <a:bodyPr anchor="ctr"/>
          <a:p>
            <a:pPr algn="ctr"/>
            <a:r>
              <a:rPr lang="en-US" altLang="zh-CN">
                <a:latin typeface="微软雅黑" panose="020B0503020204020204" pitchFamily="34" charset="-122"/>
                <a:ea typeface="微软雅黑" panose="020B0503020204020204" pitchFamily="34" charset="-122"/>
                <a:sym typeface="+mn-ea"/>
              </a:rPr>
              <a:t>   </a:t>
            </a:r>
            <a:r>
              <a:rPr lang="en-US" altLang="zh-CN">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sym typeface="+mn-ea"/>
              </a:rPr>
              <a:t>1928</a:t>
            </a:r>
            <a:r>
              <a:rPr lang="zh-CN" altLang="en-US">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sym typeface="+mn-ea"/>
              </a:rPr>
              <a:t>年11月</a:t>
            </a:r>
            <a:endParaRPr lang="zh-CN" altLang="en-US">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34374" y="746302"/>
            <a:ext cx="1902227" cy="707886"/>
          </a:xfrm>
          <a:prstGeom prst="rect">
            <a:avLst/>
          </a:prstGeom>
          <a:noFill/>
        </p:spPr>
        <p:txBody>
          <a:bodyPr wrap="square" rtlCol="0">
            <a:spAutoFit/>
          </a:bodyPr>
          <a:lstStyle/>
          <a:p>
            <a:r>
              <a:rPr lang="zh-CN" altLang="en-US" sz="4000" b="1" smtClean="0">
                <a:solidFill>
                  <a:srgbClr val="C00000"/>
                </a:solidFill>
                <a:latin typeface="微软雅黑" panose="020B0503020204020204" pitchFamily="34" charset="-122"/>
                <a:ea typeface="微软雅黑" panose="020B0503020204020204" pitchFamily="34" charset="-122"/>
              </a:rPr>
              <a:t>第六讲</a:t>
            </a:r>
            <a:endParaRPr lang="zh-CN" altLang="en-US" sz="4000" b="1" dirty="0">
              <a:solidFill>
                <a:srgbClr val="C00000"/>
              </a:solidFill>
              <a:latin typeface="微软雅黑" panose="020B0503020204020204" pitchFamily="34" charset="-122"/>
              <a:ea typeface="微软雅黑" panose="020B0503020204020204" pitchFamily="34" charset="-122"/>
            </a:endParaRPr>
          </a:p>
        </p:txBody>
      </p:sp>
      <p:sp>
        <p:nvSpPr>
          <p:cNvPr id="5" name="矩形 4"/>
          <p:cNvSpPr/>
          <p:nvPr/>
        </p:nvSpPr>
        <p:spPr>
          <a:xfrm>
            <a:off x="1188131" y="1785926"/>
            <a:ext cx="6624735" cy="1015663"/>
          </a:xfrm>
          <a:prstGeom prst="rect">
            <a:avLst/>
          </a:prstGeom>
        </p:spPr>
        <p:txBody>
          <a:bodyPr wrap="square">
            <a:spAutoFit/>
          </a:bodyPr>
          <a:lstStyle/>
          <a:p>
            <a:r>
              <a:rPr lang="zh-CN" altLang="en-US" sz="3200" b="1" smtClean="0">
                <a:solidFill>
                  <a:srgbClr val="C00000"/>
                </a:solidFill>
                <a:latin typeface="微软雅黑" panose="020B0503020204020204" pitchFamily="34" charset="-122"/>
                <a:ea typeface="微软雅黑" panose="020B0503020204020204" pitchFamily="34" charset="-122"/>
              </a:rPr>
              <a:t>            星星之火   可以燎原</a:t>
            </a:r>
            <a:endParaRPr lang="en-US" altLang="zh-CN" sz="3200" b="1" dirty="0">
              <a:solidFill>
                <a:srgbClr val="C00000"/>
              </a:solidFill>
              <a:latin typeface="微软雅黑" panose="020B0503020204020204" pitchFamily="34" charset="-122"/>
              <a:ea typeface="微软雅黑" panose="020B0503020204020204" pitchFamily="34" charset="-122"/>
            </a:endParaRPr>
          </a:p>
          <a:p>
            <a:r>
              <a:rPr lang="en-US" altLang="zh-CN" sz="2800" b="1" smtClean="0">
                <a:solidFill>
                  <a:srgbClr val="C00000"/>
                </a:solidFill>
                <a:latin typeface="微软雅黑" panose="020B0503020204020204" pitchFamily="34" charset="-122"/>
                <a:ea typeface="微软雅黑" panose="020B0503020204020204" pitchFamily="34" charset="-122"/>
              </a:rPr>
              <a:t>     ——</a:t>
            </a:r>
            <a:r>
              <a:rPr lang="zh-CN" altLang="en-US" sz="2800" b="1" smtClean="0">
                <a:solidFill>
                  <a:srgbClr val="C00000"/>
                </a:solidFill>
                <a:latin typeface="微软雅黑" panose="020B0503020204020204" pitchFamily="34" charset="-122"/>
                <a:ea typeface="微软雅黑" panose="020B0503020204020204" pitchFamily="34" charset="-122"/>
              </a:rPr>
              <a:t>为什么中国红色政权能够存在</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
        <p:nvSpPr>
          <p:cNvPr id="6" name="圆角矩形 5"/>
          <p:cNvSpPr/>
          <p:nvPr/>
        </p:nvSpPr>
        <p:spPr>
          <a:xfrm>
            <a:off x="1330325" y="3141345"/>
            <a:ext cx="6498590" cy="480695"/>
          </a:xfrm>
          <a:prstGeom prst="roundRect">
            <a:avLst/>
          </a:prstGeom>
          <a:solidFill>
            <a:srgbClr val="CB5252"/>
          </a:solidFill>
          <a:ln>
            <a:solidFill>
              <a:srgbClr val="CB525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7" name="矩形 6"/>
          <p:cNvSpPr/>
          <p:nvPr/>
        </p:nvSpPr>
        <p:spPr>
          <a:xfrm>
            <a:off x="1402130" y="3183714"/>
            <a:ext cx="6624736" cy="400110"/>
          </a:xfrm>
          <a:prstGeom prst="rect">
            <a:avLst/>
          </a:prstGeom>
        </p:spPr>
        <p:txBody>
          <a:bodyPr wrap="square">
            <a:spAutoFit/>
          </a:bodyPr>
          <a:lstStyle/>
          <a:p>
            <a:r>
              <a:rPr lang="zh-CN" altLang="en-US" sz="2000" b="1" spc="-100">
                <a:solidFill>
                  <a:schemeClr val="bg1"/>
                </a:solidFill>
                <a:latin typeface="微软雅黑" panose="020B0503020204020204" pitchFamily="34" charset="-122"/>
                <a:ea typeface="微软雅黑" panose="020B0503020204020204" pitchFamily="34" charset="-122"/>
              </a:rPr>
              <a:t>一</a:t>
            </a:r>
            <a:r>
              <a:rPr lang="zh-CN" altLang="en-US" sz="2000" b="1" spc="-100" smtClean="0">
                <a:solidFill>
                  <a:schemeClr val="bg1"/>
                </a:solidFill>
                <a:latin typeface="微软雅黑" panose="020B0503020204020204" pitchFamily="34" charset="-122"/>
                <a:ea typeface="微软雅黑" panose="020B0503020204020204" pitchFamily="34" charset="-122"/>
              </a:rPr>
              <a:t>、建政为民，一脉相承：红色政权的源流</a:t>
            </a:r>
            <a:endParaRPr lang="zh-CN" altLang="en-US" sz="2000" b="1" spc="-100" dirty="0">
              <a:solidFill>
                <a:schemeClr val="bg1"/>
              </a:solidFill>
              <a:latin typeface="微软雅黑" panose="020B0503020204020204" pitchFamily="34" charset="-122"/>
              <a:ea typeface="微软雅黑" panose="020B0503020204020204" pitchFamily="34" charset="-122"/>
            </a:endParaRPr>
          </a:p>
        </p:txBody>
      </p:sp>
      <p:sp>
        <p:nvSpPr>
          <p:cNvPr id="8" name="圆角矩形 7"/>
          <p:cNvSpPr/>
          <p:nvPr/>
        </p:nvSpPr>
        <p:spPr>
          <a:xfrm>
            <a:off x="1330325" y="4081145"/>
            <a:ext cx="6567805" cy="480695"/>
          </a:xfrm>
          <a:prstGeom prst="roundRect">
            <a:avLst/>
          </a:prstGeom>
          <a:solidFill>
            <a:srgbClr val="CB5252"/>
          </a:solidFill>
          <a:ln>
            <a:solidFill>
              <a:srgbClr val="CB525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9" name="矩形 8"/>
          <p:cNvSpPr/>
          <p:nvPr/>
        </p:nvSpPr>
        <p:spPr>
          <a:xfrm>
            <a:off x="1402129" y="4121413"/>
            <a:ext cx="6984777" cy="400110"/>
          </a:xfrm>
          <a:prstGeom prst="rect">
            <a:avLst/>
          </a:prstGeom>
        </p:spPr>
        <p:txBody>
          <a:bodyPr wrap="square">
            <a:spAutoFit/>
          </a:bodyPr>
          <a:lstStyle/>
          <a:p>
            <a:r>
              <a:rPr lang="zh-CN" altLang="en-US" sz="2000" b="1" spc="-100">
                <a:solidFill>
                  <a:schemeClr val="bg1"/>
                </a:solidFill>
                <a:latin typeface="微软雅黑" panose="020B0503020204020204" pitchFamily="34" charset="-122"/>
                <a:ea typeface="微软雅黑" panose="020B0503020204020204" pitchFamily="34" charset="-122"/>
              </a:rPr>
              <a:t>二</a:t>
            </a:r>
            <a:r>
              <a:rPr lang="zh-CN" altLang="en-US" sz="2000" b="1" spc="-100" smtClean="0">
                <a:solidFill>
                  <a:schemeClr val="bg1"/>
                </a:solidFill>
                <a:latin typeface="微软雅黑" panose="020B0503020204020204" pitchFamily="34" charset="-122"/>
                <a:ea typeface="微软雅黑" panose="020B0503020204020204" pitchFamily="34" charset="-122"/>
              </a:rPr>
              <a:t>、人民至上，永葆先进：中国红色政权存在的内在原因</a:t>
            </a:r>
            <a:endParaRPr lang="zh-CN" altLang="en-US" sz="2000" b="1" spc="-100" dirty="0">
              <a:solidFill>
                <a:schemeClr val="bg1"/>
              </a:solidFill>
              <a:latin typeface="微软雅黑" panose="020B0503020204020204" pitchFamily="34" charset="-122"/>
              <a:ea typeface="微软雅黑" panose="020B0503020204020204" pitchFamily="34" charset="-122"/>
            </a:endParaRPr>
          </a:p>
        </p:txBody>
      </p:sp>
      <p:sp>
        <p:nvSpPr>
          <p:cNvPr id="10" name="圆角矩形 7"/>
          <p:cNvSpPr/>
          <p:nvPr/>
        </p:nvSpPr>
        <p:spPr>
          <a:xfrm>
            <a:off x="1330325" y="5036185"/>
            <a:ext cx="6567170" cy="480695"/>
          </a:xfrm>
          <a:prstGeom prst="roundRect">
            <a:avLst/>
          </a:prstGeom>
          <a:solidFill>
            <a:srgbClr val="CB5252"/>
          </a:solidFill>
          <a:ln>
            <a:solidFill>
              <a:srgbClr val="CB525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11" name="矩形 10"/>
          <p:cNvSpPr/>
          <p:nvPr/>
        </p:nvSpPr>
        <p:spPr>
          <a:xfrm>
            <a:off x="1402129" y="5078914"/>
            <a:ext cx="6984777" cy="400110"/>
          </a:xfrm>
          <a:prstGeom prst="rect">
            <a:avLst/>
          </a:prstGeom>
        </p:spPr>
        <p:txBody>
          <a:bodyPr wrap="square">
            <a:spAutoFit/>
          </a:bodyPr>
          <a:lstStyle/>
          <a:p>
            <a:r>
              <a:rPr lang="zh-CN" altLang="en-US" sz="2000" b="1" spc="-100">
                <a:solidFill>
                  <a:schemeClr val="bg1"/>
                </a:solidFill>
                <a:latin typeface="微软雅黑" panose="020B0503020204020204" pitchFamily="34" charset="-122"/>
                <a:ea typeface="微软雅黑" panose="020B0503020204020204" pitchFamily="34" charset="-122"/>
              </a:rPr>
              <a:t>三</a:t>
            </a:r>
            <a:r>
              <a:rPr lang="zh-CN" altLang="en-US" sz="2000" b="1" spc="-100" smtClean="0">
                <a:solidFill>
                  <a:schemeClr val="bg1"/>
                </a:solidFill>
                <a:latin typeface="微软雅黑" panose="020B0503020204020204" pitchFamily="34" charset="-122"/>
                <a:ea typeface="微软雅黑" panose="020B0503020204020204" pitchFamily="34" charset="-122"/>
              </a:rPr>
              <a:t>、筚路蓝缕，蹈机握杼：中国红色政权存在的外部条件</a:t>
            </a:r>
            <a:endParaRPr lang="zh-CN" altLang="en-US" sz="2000" b="1" spc="-1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074670" y="1542415"/>
            <a:ext cx="4829810" cy="4015105"/>
          </a:xfrm>
          <a:prstGeom prst="rect">
            <a:avLst/>
          </a:prstGeom>
          <a:noFill/>
        </p:spPr>
        <p:txBody>
          <a:bodyPr wrap="square" rtlCol="0">
            <a:spAutoFit/>
          </a:bodyPr>
          <a:p>
            <a:pPr algn="just" fontAlgn="auto">
              <a:lnSpc>
                <a:spcPts val="3000"/>
              </a:lnSpc>
              <a:spcAft>
                <a:spcPts val="600"/>
              </a:spcAft>
            </a:pPr>
            <a:r>
              <a:rPr lang="en-US" altLang="zh-CN">
                <a:latin typeface="微软雅黑" panose="020B0503020204020204" pitchFamily="34" charset="-122"/>
                <a:ea typeface="微软雅黑" panose="020B0503020204020204" pitchFamily="34" charset="-122"/>
                <a:sym typeface="+mn-ea"/>
              </a:rPr>
              <a:t>      </a:t>
            </a:r>
            <a:r>
              <a:rPr lang="zh-CN" altLang="en-US" sz="2000">
                <a:latin typeface="微软雅黑" panose="020B0503020204020204" pitchFamily="34" charset="-122"/>
                <a:ea typeface="微软雅黑" panose="020B0503020204020204" pitchFamily="34" charset="-122"/>
                <a:sym typeface="+mn-ea"/>
              </a:rPr>
              <a:t>毛泽东为回答“红旗到底打得多久”的疑问，撰写</a:t>
            </a:r>
            <a:r>
              <a:rPr lang="zh-CN" altLang="en-US" sz="2000">
                <a:solidFill>
                  <a:srgbClr val="FF0000"/>
                </a:solidFill>
                <a:latin typeface="微软雅黑" panose="020B0503020204020204" pitchFamily="34" charset="-122"/>
                <a:ea typeface="微软雅黑" panose="020B0503020204020204" pitchFamily="34" charset="-122"/>
                <a:sym typeface="+mn-ea"/>
              </a:rPr>
              <a:t>《星星之火，可以燎原》</a:t>
            </a:r>
            <a:r>
              <a:rPr lang="zh-CN" altLang="en-US" sz="2000">
                <a:latin typeface="微软雅黑" panose="020B0503020204020204" pitchFamily="34" charset="-122"/>
                <a:ea typeface="微软雅黑" panose="020B0503020204020204" pitchFamily="34" charset="-122"/>
                <a:sym typeface="+mn-ea"/>
              </a:rPr>
              <a:t>一文，批评了党内存在的悲观主义倾向，标志着以农村包围城市、武装夺取政权革命道路思想基本形成。</a:t>
            </a:r>
            <a:r>
              <a:rPr lang="zh-CN" altLang="en-US">
                <a:latin typeface="微软雅黑" panose="020B0503020204020204" pitchFamily="34" charset="-122"/>
                <a:ea typeface="微软雅黑" panose="020B0503020204020204" pitchFamily="34" charset="-122"/>
                <a:sym typeface="+mn-ea"/>
              </a:rPr>
              <a:t>    </a:t>
            </a:r>
            <a:endParaRPr lang="zh-CN" altLang="en-US">
              <a:latin typeface="微软雅黑" panose="020B0503020204020204" pitchFamily="34" charset="-122"/>
              <a:ea typeface="微软雅黑" panose="020B0503020204020204" pitchFamily="34" charset="-122"/>
              <a:sym typeface="+mn-ea"/>
            </a:endParaRPr>
          </a:p>
          <a:p>
            <a:pPr algn="just" fontAlgn="auto">
              <a:lnSpc>
                <a:spcPts val="3000"/>
              </a:lnSpc>
            </a:pPr>
            <a:r>
              <a:rPr lang="zh-CN" altLang="en-US">
                <a:latin typeface="微软雅黑" panose="020B0503020204020204" pitchFamily="34" charset="-122"/>
                <a:ea typeface="微软雅黑" panose="020B0503020204020204" pitchFamily="34" charset="-122"/>
                <a:sym typeface="+mn-ea"/>
              </a:rPr>
              <a:t>       </a:t>
            </a:r>
            <a:r>
              <a:rPr lang="zh-CN" altLang="en-US" sz="2000">
                <a:latin typeface="微软雅黑" panose="020B0503020204020204" pitchFamily="34" charset="-122"/>
                <a:ea typeface="微软雅黑" panose="020B0503020204020204" pitchFamily="34" charset="-122"/>
                <a:sym typeface="+mn-ea"/>
              </a:rPr>
              <a:t>毛泽东又先后撰写了</a:t>
            </a:r>
            <a:r>
              <a:rPr lang="zh-CN" altLang="en-US" sz="2000">
                <a:solidFill>
                  <a:srgbClr val="FF0000"/>
                </a:solidFill>
                <a:latin typeface="微软雅黑" panose="020B0503020204020204" pitchFamily="34" charset="-122"/>
                <a:ea typeface="微软雅黑" panose="020B0503020204020204" pitchFamily="34" charset="-122"/>
                <a:sym typeface="+mn-ea"/>
              </a:rPr>
              <a:t>《中国革命战争的战略问题》《〈共产党人〉发刊词》《中国革命与中国共产党》</a:t>
            </a:r>
            <a:r>
              <a:rPr lang="zh-CN" altLang="en-US" sz="2000">
                <a:latin typeface="微软雅黑" panose="020B0503020204020204" pitchFamily="34" charset="-122"/>
                <a:ea typeface="微软雅黑" panose="020B0503020204020204" pitchFamily="34" charset="-122"/>
                <a:sym typeface="+mn-ea"/>
              </a:rPr>
              <a:t>等文章，进一步阐释了以农村包围城市、武装夺取政权革命道路思想。</a:t>
            </a:r>
            <a:endParaRPr lang="zh-CN" altLang="en-US" sz="2000"/>
          </a:p>
        </p:txBody>
      </p:sp>
      <p:sp>
        <p:nvSpPr>
          <p:cNvPr id="20" name="圆角矩形 17"/>
          <p:cNvSpPr>
            <a:spLocks noChangeArrowheads="1"/>
          </p:cNvSpPr>
          <p:nvPr/>
        </p:nvSpPr>
        <p:spPr bwMode="auto">
          <a:xfrm>
            <a:off x="1031240" y="1871345"/>
            <a:ext cx="1833245" cy="1348740"/>
          </a:xfrm>
          <a:custGeom>
            <a:avLst/>
            <a:gdLst>
              <a:gd name="T0" fmla="*/ 0 w 1584176"/>
              <a:gd name="T1" fmla="*/ 0 h 1728192"/>
              <a:gd name="T2" fmla="*/ 0 60000 65536"/>
              <a:gd name="T3" fmla="*/ 0 w 1584176"/>
              <a:gd name="T4" fmla="*/ 0 h 1728192"/>
              <a:gd name="T5" fmla="*/ 1584176 w 1584176"/>
              <a:gd name="T6" fmla="*/ 1728192 h 1728192"/>
            </a:gdLst>
            <a:ahLst/>
            <a:cxnLst>
              <a:cxn ang="T2">
                <a:pos x="T0" y="T1"/>
              </a:cxn>
            </a:cxnLst>
            <a:rect l="T3" t="T4" r="T5" b="T6"/>
            <a:pathLst>
              <a:path w="1584176" h="1728192">
                <a:moveTo>
                  <a:pt x="455197" y="0"/>
                </a:moveTo>
                <a:lnTo>
                  <a:pt x="648072" y="0"/>
                </a:lnTo>
                <a:lnTo>
                  <a:pt x="1128979" y="0"/>
                </a:lnTo>
                <a:lnTo>
                  <a:pt x="1584176" y="0"/>
                </a:lnTo>
                <a:lnTo>
                  <a:pt x="1584176" y="455197"/>
                </a:lnTo>
                <a:lnTo>
                  <a:pt x="1584176" y="1080120"/>
                </a:lnTo>
                <a:lnTo>
                  <a:pt x="1584176" y="1272995"/>
                </a:lnTo>
                <a:cubicBezTo>
                  <a:pt x="1584176" y="1524393"/>
                  <a:pt x="1380377" y="1728192"/>
                  <a:pt x="1128979" y="1728192"/>
                </a:cubicBezTo>
                <a:lnTo>
                  <a:pt x="576064" y="1728192"/>
                </a:lnTo>
                <a:lnTo>
                  <a:pt x="455197" y="1728192"/>
                </a:lnTo>
                <a:lnTo>
                  <a:pt x="0" y="1728192"/>
                </a:lnTo>
                <a:lnTo>
                  <a:pt x="0" y="1272995"/>
                </a:lnTo>
                <a:lnTo>
                  <a:pt x="0" y="1008112"/>
                </a:lnTo>
                <a:lnTo>
                  <a:pt x="0" y="455197"/>
                </a:lnTo>
                <a:cubicBezTo>
                  <a:pt x="0" y="203799"/>
                  <a:pt x="203799" y="0"/>
                  <a:pt x="455197" y="0"/>
                </a:cubicBezTo>
                <a:close/>
              </a:path>
            </a:pathLst>
          </a:custGeom>
          <a:solidFill>
            <a:srgbClr val="CC0066"/>
          </a:solidFill>
          <a:ln w="25400" cap="flat" cmpd="sng">
            <a:noFill/>
            <a:bevel/>
          </a:ln>
        </p:spPr>
        <p:txBody>
          <a:bodyPr anchor="ctr"/>
          <a:p>
            <a:pPr algn="ctr"/>
            <a:r>
              <a:rPr lang="zh-CN" altLang="en-US">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sym typeface="+mn-ea"/>
              </a:rPr>
              <a:t>1930年1月</a:t>
            </a:r>
            <a:endParaRPr lang="zh-CN" altLang="en-US">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sym typeface="+mn-ea"/>
            </a:endParaRPr>
          </a:p>
        </p:txBody>
      </p:sp>
      <p:sp>
        <p:nvSpPr>
          <p:cNvPr id="25" name="圆角矩形 17"/>
          <p:cNvSpPr>
            <a:spLocks noChangeArrowheads="1"/>
          </p:cNvSpPr>
          <p:nvPr/>
        </p:nvSpPr>
        <p:spPr bwMode="auto">
          <a:xfrm>
            <a:off x="1031875" y="3888105"/>
            <a:ext cx="1832610" cy="1338580"/>
          </a:xfrm>
          <a:custGeom>
            <a:avLst/>
            <a:gdLst>
              <a:gd name="T0" fmla="*/ 0 w 1584176"/>
              <a:gd name="T1" fmla="*/ 0 h 1728192"/>
              <a:gd name="T2" fmla="*/ 0 60000 65536"/>
              <a:gd name="T3" fmla="*/ 0 w 1584176"/>
              <a:gd name="T4" fmla="*/ 0 h 1728192"/>
              <a:gd name="T5" fmla="*/ 1584176 w 1584176"/>
              <a:gd name="T6" fmla="*/ 1728192 h 1728192"/>
            </a:gdLst>
            <a:ahLst/>
            <a:cxnLst>
              <a:cxn ang="T2">
                <a:pos x="T0" y="T1"/>
              </a:cxn>
            </a:cxnLst>
            <a:rect l="T3" t="T4" r="T5" b="T6"/>
            <a:pathLst>
              <a:path w="1584176" h="1728192">
                <a:moveTo>
                  <a:pt x="455197" y="0"/>
                </a:moveTo>
                <a:lnTo>
                  <a:pt x="648072" y="0"/>
                </a:lnTo>
                <a:lnTo>
                  <a:pt x="1128979" y="0"/>
                </a:lnTo>
                <a:lnTo>
                  <a:pt x="1584176" y="0"/>
                </a:lnTo>
                <a:lnTo>
                  <a:pt x="1584176" y="455197"/>
                </a:lnTo>
                <a:lnTo>
                  <a:pt x="1584176" y="1080120"/>
                </a:lnTo>
                <a:lnTo>
                  <a:pt x="1584176" y="1272995"/>
                </a:lnTo>
                <a:cubicBezTo>
                  <a:pt x="1584176" y="1524393"/>
                  <a:pt x="1380377" y="1728192"/>
                  <a:pt x="1128979" y="1728192"/>
                </a:cubicBezTo>
                <a:lnTo>
                  <a:pt x="576064" y="1728192"/>
                </a:lnTo>
                <a:lnTo>
                  <a:pt x="455197" y="1728192"/>
                </a:lnTo>
                <a:lnTo>
                  <a:pt x="0" y="1728192"/>
                </a:lnTo>
                <a:lnTo>
                  <a:pt x="0" y="1272995"/>
                </a:lnTo>
                <a:lnTo>
                  <a:pt x="0" y="1008112"/>
                </a:lnTo>
                <a:lnTo>
                  <a:pt x="0" y="455197"/>
                </a:lnTo>
                <a:cubicBezTo>
                  <a:pt x="0" y="203799"/>
                  <a:pt x="203799" y="0"/>
                  <a:pt x="455197" y="0"/>
                </a:cubicBezTo>
                <a:close/>
              </a:path>
            </a:pathLst>
          </a:custGeom>
          <a:solidFill>
            <a:srgbClr val="7F7F7F"/>
          </a:solidFill>
          <a:ln w="25400" cap="flat" cmpd="sng">
            <a:noFill/>
            <a:bevel/>
          </a:ln>
        </p:spPr>
        <p:txBody>
          <a:bodyPr anchor="ctr">
            <a:scene3d>
              <a:camera prst="orthographicFront"/>
              <a:lightRig rig="threePt" dir="t"/>
            </a:scene3d>
          </a:bodyPr>
          <a:p>
            <a:pPr algn="ctr"/>
            <a:r>
              <a:rPr lang="zh-CN" altLang="en-US">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sym typeface="+mn-ea"/>
              </a:rPr>
              <a:t> 1936—1939年</a:t>
            </a:r>
            <a:endParaRPr lang="zh-CN" altLang="en-US"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8" name="图片 17"/>
          <p:cNvPicPr>
            <a:picLocks noChangeAspect="1"/>
          </p:cNvPicPr>
          <p:nvPr/>
        </p:nvPicPr>
        <p:blipFill>
          <a:blip r:embed="rId1"/>
          <a:stretch>
            <a:fillRect/>
          </a:stretch>
        </p:blipFill>
        <p:spPr>
          <a:xfrm>
            <a:off x="-3175" y="3482340"/>
            <a:ext cx="9150350" cy="2498725"/>
          </a:xfrm>
          <a:prstGeom prst="rect">
            <a:avLst/>
          </a:prstGeom>
        </p:spPr>
      </p:pic>
      <p:sp>
        <p:nvSpPr>
          <p:cNvPr id="2" name="文本框 1"/>
          <p:cNvSpPr txBox="1"/>
          <p:nvPr/>
        </p:nvSpPr>
        <p:spPr>
          <a:xfrm>
            <a:off x="1152525" y="972820"/>
            <a:ext cx="7151370" cy="4169410"/>
          </a:xfrm>
          <a:prstGeom prst="rect">
            <a:avLst/>
          </a:prstGeom>
          <a:noFill/>
        </p:spPr>
        <p:txBody>
          <a:bodyPr wrap="square" rtlCol="0">
            <a:spAutoFit/>
          </a:bodyPr>
          <a:p>
            <a:pPr algn="just" fontAlgn="auto">
              <a:lnSpc>
                <a:spcPts val="3000"/>
              </a:lnSpc>
              <a:spcAft>
                <a:spcPts val="600"/>
              </a:spcAft>
            </a:pPr>
            <a:r>
              <a:rPr lang="en-US" altLang="zh-CN" sz="20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科学理论来之不易，在其发展过程中也数次遭到“左”倾错误的阻挠。</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algn="just" fontAlgn="auto">
              <a:lnSpc>
                <a:spcPts val="3000"/>
              </a:lnSpc>
              <a:spcAft>
                <a:spcPts val="600"/>
              </a:spcAft>
            </a:pPr>
            <a:r>
              <a:rPr lang="zh-CN" altLang="en-US" sz="2000">
                <a:latin typeface="微软雅黑" panose="020B0503020204020204" pitchFamily="34" charset="-122"/>
                <a:ea typeface="微软雅黑" panose="020B0503020204020204" pitchFamily="34" charset="-122"/>
                <a:cs typeface="微软雅黑" panose="020B0503020204020204" pitchFamily="34" charset="-122"/>
              </a:rPr>
              <a:t>        从1927年11月到遵义会议以前，中国共产党的历史上先后发生过三次“左”倾错误：瞿秋白“左”倾盲动错误、李立三“左”倾冒险错误、王明“左”倾教条主义错误。</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algn="just" fontAlgn="auto">
              <a:lnSpc>
                <a:spcPts val="3000"/>
              </a:lnSpc>
              <a:spcAft>
                <a:spcPts val="600"/>
              </a:spcAft>
            </a:pPr>
            <a:r>
              <a:rPr lang="zh-CN" altLang="en-US" sz="2000">
                <a:latin typeface="微软雅黑" panose="020B0503020204020204" pitchFamily="34" charset="-122"/>
                <a:ea typeface="微软雅黑" panose="020B0503020204020204" pitchFamily="34" charset="-122"/>
                <a:cs typeface="微软雅黑" panose="020B0503020204020204" pitchFamily="34" charset="-122"/>
              </a:rPr>
              <a:t>        它们与以农村包围城市、武装夺取政权革命道路思想大相径庭。</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algn="just" fontAlgn="auto">
              <a:lnSpc>
                <a:spcPts val="3000"/>
              </a:lnSpc>
            </a:pPr>
            <a:r>
              <a:rPr lang="zh-CN" altLang="en-US" sz="20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实践证明</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，只有马克思列宁主义基本原理同中国革命的具体实践相结合而得出的以农村包围城市、武装夺取政权革命道路思想才是科学的，是能够</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指引中国革命走向胜利</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的。</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95308" y="899458"/>
            <a:ext cx="4297680" cy="460375"/>
          </a:xfrm>
          <a:prstGeom prst="rect">
            <a:avLst/>
          </a:prstGeom>
        </p:spPr>
        <p:txBody>
          <a:bodyPr wrap="none">
            <a:spAutoFit/>
          </a:bodyPr>
          <a:lstStyle/>
          <a:p>
            <a:pPr fontAlgn="base">
              <a:spcBef>
                <a:spcPct val="0"/>
              </a:spcBef>
              <a:spcAft>
                <a:spcPct val="0"/>
              </a:spcAft>
            </a:pPr>
            <a:r>
              <a:rPr lang="zh-CN" altLang="en-US" sz="2400" b="1" spc="300" dirty="0">
                <a:solidFill>
                  <a:srgbClr val="C00000"/>
                </a:solidFill>
                <a:latin typeface="微软雅黑" panose="020B0503020204020204" pitchFamily="34" charset="-122"/>
                <a:ea typeface="微软雅黑" panose="020B0503020204020204" pitchFamily="34" charset="-122"/>
              </a:rPr>
              <a:t>（三）坚持人民军队的建设</a:t>
            </a:r>
            <a:endParaRPr lang="zh-CN" altLang="en-US" sz="2400" b="1" spc="300" dirty="0">
              <a:solidFill>
                <a:srgbClr val="C00000"/>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681990" y="1383030"/>
            <a:ext cx="7769860" cy="1783715"/>
          </a:xfrm>
          <a:prstGeom prst="rect">
            <a:avLst/>
          </a:prstGeom>
          <a:noFill/>
        </p:spPr>
        <p:txBody>
          <a:bodyPr wrap="square" rtlCol="0">
            <a:spAutoFit/>
          </a:bodyPr>
          <a:p>
            <a:pPr algn="l" fontAlgn="auto">
              <a:lnSpc>
                <a:spcPts val="3000"/>
              </a:lnSpc>
              <a:spcAft>
                <a:spcPts val="600"/>
              </a:spcAft>
            </a:pPr>
            <a:r>
              <a:rPr lang="en-US" altLang="zh-CN" sz="20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枪杆子里面出政权</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”是中国共产党人以无数鲜血换来的深刻教训，也是红色政权存在的必要条件。</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algn="l" fontAlgn="auto">
              <a:lnSpc>
                <a:spcPts val="3000"/>
              </a:lnSpc>
              <a:spcAft>
                <a:spcPts val="600"/>
              </a:spcAft>
            </a:pP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algn="l" fontAlgn="auto">
              <a:lnSpc>
                <a:spcPts val="3000"/>
              </a:lnSpc>
            </a:pPr>
            <a:r>
              <a:rPr lang="zh-CN" altLang="en-US" sz="2000">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文本框 7"/>
          <p:cNvSpPr txBox="1"/>
          <p:nvPr/>
        </p:nvSpPr>
        <p:spPr>
          <a:xfrm>
            <a:off x="795020" y="2691130"/>
            <a:ext cx="7543165" cy="475615"/>
          </a:xfrm>
          <a:prstGeom prst="rect">
            <a:avLst/>
          </a:prstGeom>
          <a:noFill/>
        </p:spPr>
        <p:txBody>
          <a:bodyPr wrap="square" rtlCol="0">
            <a:spAutoFit/>
          </a:bodyPr>
          <a:p>
            <a:pPr algn="just" fontAlgn="auto">
              <a:lnSpc>
                <a:spcPts val="3000"/>
              </a:lnSpc>
            </a:pPr>
            <a:r>
              <a:rPr lang="en-US" altLang="zh-CN" sz="2000">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altLang="en-US" sz="2000"/>
          </a:p>
        </p:txBody>
      </p:sp>
      <p:sp>
        <p:nvSpPr>
          <p:cNvPr id="9" name="文本框 8"/>
          <p:cNvSpPr txBox="1"/>
          <p:nvPr/>
        </p:nvSpPr>
        <p:spPr>
          <a:xfrm>
            <a:off x="795020" y="2229485"/>
            <a:ext cx="4537710" cy="3938270"/>
          </a:xfrm>
          <a:prstGeom prst="rect">
            <a:avLst/>
          </a:prstGeom>
          <a:noFill/>
        </p:spPr>
        <p:txBody>
          <a:bodyPr wrap="square" rtlCol="0">
            <a:spAutoFit/>
          </a:bodyPr>
          <a:p>
            <a:pPr algn="just" fontAlgn="auto">
              <a:lnSpc>
                <a:spcPts val="3000"/>
              </a:lnSpc>
            </a:pPr>
            <a:r>
              <a:rPr lang="en-US" altLang="zh-CN" sz="20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在第一次国共合作期间，中国共产党在各地发动和领导了轰轰烈烈的工农革命运动，发动群众有力地支援了北伐战争。在上海，共产党人领导工人先后发动三次武装起义，推翻北洋军阀在上海的反动统治，使北伐军兵不血刃地进入上海。然而1927年蒋介石、汪精卫发动反革命政变，数以万计的共产党员与革命群众倒在了反动派的屠刀之下，中国革命蒙受巨大损失！</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0" name="图片 9"/>
          <p:cNvPicPr>
            <a:picLocks noChangeAspect="1"/>
          </p:cNvPicPr>
          <p:nvPr/>
        </p:nvPicPr>
        <p:blipFill>
          <a:blip r:embed="rId1"/>
          <a:stretch>
            <a:fillRect/>
          </a:stretch>
        </p:blipFill>
        <p:spPr>
          <a:xfrm>
            <a:off x="5585460" y="2691130"/>
            <a:ext cx="3419475" cy="2160270"/>
          </a:xfrm>
          <a:prstGeom prst="rect">
            <a:avLst/>
          </a:prstGeom>
        </p:spPr>
      </p:pic>
      <p:sp>
        <p:nvSpPr>
          <p:cNvPr id="11" name="文本框 10"/>
          <p:cNvSpPr txBox="1"/>
          <p:nvPr/>
        </p:nvSpPr>
        <p:spPr>
          <a:xfrm>
            <a:off x="5916930" y="4965065"/>
            <a:ext cx="2756535" cy="922020"/>
          </a:xfrm>
          <a:prstGeom prst="rect">
            <a:avLst/>
          </a:prstGeom>
          <a:noFill/>
        </p:spPr>
        <p:txBody>
          <a:bodyPr wrap="square" rtlCol="0">
            <a:spAutoFit/>
          </a:bodyPr>
          <a:p>
            <a:pPr algn="just"/>
            <a:r>
              <a:rPr lang="zh-CN" altLang="en-US">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1927年3月27日，在中国共产党领导下，上海工人举行第三次武装起义</a:t>
            </a:r>
            <a:endParaRPr lang="zh-CN" altLang="en-US">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21385" y="1227455"/>
            <a:ext cx="7301230" cy="1630045"/>
          </a:xfrm>
          <a:prstGeom prst="rect">
            <a:avLst/>
          </a:prstGeom>
          <a:noFill/>
        </p:spPr>
        <p:txBody>
          <a:bodyPr wrap="square" rtlCol="0" anchor="t">
            <a:spAutoFit/>
          </a:bodyPr>
          <a:p>
            <a:pPr algn="just" fontAlgn="auto">
              <a:lnSpc>
                <a:spcPts val="3000"/>
              </a:lnSpc>
            </a:pP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rPr>
              <a:t>大革命失败以后，毛泽东总结经验教训，在八七会议上提出“枪杆子里面出政权”的著名论断。中国共产党人在短期内迅速集结力量，先后发动</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南昌起义</a:t>
            </a:r>
            <a:r>
              <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秋收起义</a:t>
            </a:r>
            <a:r>
              <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广州起义</a:t>
            </a:r>
            <a:r>
              <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rPr>
              <a:t>，以实际行动武装反抗国民党反动派。</a:t>
            </a:r>
            <a:endParaRPr lang="zh-CN" altLang="en-US" sz="2000"/>
          </a:p>
        </p:txBody>
      </p:sp>
      <p:sp>
        <p:nvSpPr>
          <p:cNvPr id="4" name="文本框 3"/>
          <p:cNvSpPr txBox="1"/>
          <p:nvPr/>
        </p:nvSpPr>
        <p:spPr>
          <a:xfrm>
            <a:off x="5584190" y="5459095"/>
            <a:ext cx="2258060" cy="645160"/>
          </a:xfrm>
          <a:prstGeom prst="rect">
            <a:avLst/>
          </a:prstGeom>
          <a:noFill/>
        </p:spPr>
        <p:txBody>
          <a:bodyPr wrap="square" rtlCol="0" anchor="t">
            <a:spAutoFit/>
          </a:bodyPr>
          <a:p>
            <a:r>
              <a:rPr lang="zh-CN" altLang="en-US">
                <a:solidFill>
                  <a:srgbClr val="C00000"/>
                </a:solidFill>
                <a:latin typeface="微软雅黑" panose="020B0503020204020204" pitchFamily="34" charset="-122"/>
                <a:ea typeface="微软雅黑" panose="020B0503020204020204" pitchFamily="34" charset="-122"/>
                <a:sym typeface="+mn-ea"/>
              </a:rPr>
              <a:t>广州起义建立起来的广州苏维埃政府旧址</a:t>
            </a:r>
            <a:endParaRPr lang="zh-CN" altLang="en-US"/>
          </a:p>
        </p:txBody>
      </p:sp>
      <p:pic>
        <p:nvPicPr>
          <p:cNvPr id="6" name="图片 5"/>
          <p:cNvPicPr>
            <a:picLocks noChangeAspect="1"/>
          </p:cNvPicPr>
          <p:nvPr/>
        </p:nvPicPr>
        <p:blipFill>
          <a:blip r:embed="rId1"/>
          <a:stretch>
            <a:fillRect/>
          </a:stretch>
        </p:blipFill>
        <p:spPr>
          <a:xfrm>
            <a:off x="0" y="3268345"/>
            <a:ext cx="5334000" cy="283591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58875" y="1905635"/>
            <a:ext cx="6826885" cy="2784475"/>
          </a:xfrm>
          <a:prstGeom prst="rect">
            <a:avLst/>
          </a:prstGeom>
          <a:noFill/>
        </p:spPr>
        <p:txBody>
          <a:bodyPr wrap="square" rtlCol="0" anchor="t">
            <a:spAutoFit/>
          </a:bodyPr>
          <a:p>
            <a:pPr algn="just" fontAlgn="auto">
              <a:lnSpc>
                <a:spcPts val="3000"/>
              </a:lnSpc>
            </a:pP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000">
                <a:latin typeface="微软雅黑" panose="020B0503020204020204" pitchFamily="34" charset="-122"/>
                <a:ea typeface="微软雅黑" panose="020B0503020204020204" pitchFamily="34" charset="-122"/>
                <a:cs typeface="微软雅黑" panose="020B0503020204020204" pitchFamily="34" charset="-122"/>
                <a:sym typeface="+mn-ea"/>
              </a:rPr>
              <a:t>在思考大革命失败的</a:t>
            </a:r>
            <a:r>
              <a:rPr lang="en-US" altLang="zh-CN"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历史教训</a:t>
            </a:r>
            <a:r>
              <a:rPr lang="en-US" altLang="zh-CN" sz="2000">
                <a:latin typeface="微软雅黑" panose="020B0503020204020204" pitchFamily="34" charset="-122"/>
                <a:ea typeface="微软雅黑" panose="020B0503020204020204" pitchFamily="34" charset="-122"/>
                <a:cs typeface="微软雅黑" panose="020B0503020204020204" pitchFamily="34" charset="-122"/>
                <a:sym typeface="+mn-ea"/>
              </a:rPr>
              <a:t>时，</a:t>
            </a:r>
            <a:r>
              <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rPr>
              <a:t>毛泽东指出：“在这一点上，我们党从一九二一年成立直至一九二六年参加北伐战争的五六年内，是认识不足的。那时不懂得武装斗争在中国的极端的重要性，不去认真地准备战争和组织军队，不去注重军事的战略和战术的研究。在北伐过程中，忽视了军队的争取，片面地着重于民众运动，其结果，国民党一旦反动，一切民众运动都塌台了”。</a:t>
            </a:r>
            <a:endParaRPr lang="en-US" altLang="zh-CN" sz="2000">
              <a:ln w="10160">
                <a:solidFill>
                  <a:schemeClr val="accent5"/>
                </a:solidFill>
                <a:prstDash val="solid"/>
              </a:ln>
              <a:solidFill>
                <a:schemeClr val="bg1"/>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矩形: 圆角 5"/>
          <p:cNvSpPr/>
          <p:nvPr/>
        </p:nvSpPr>
        <p:spPr>
          <a:xfrm>
            <a:off x="873760" y="1626870"/>
            <a:ext cx="7446645" cy="3352165"/>
          </a:xfrm>
          <a:prstGeom prst="roundRect">
            <a:avLst>
              <a:gd name="adj" fmla="val 7597"/>
            </a:avLst>
          </a:prstGeom>
          <a:noFill/>
          <a:ln w="35560">
            <a:solidFill>
              <a:srgbClr val="FF4C3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sym typeface="Helvetica" panose="020B0604020202020204"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78535" y="821055"/>
            <a:ext cx="7536815" cy="1245235"/>
          </a:xfrm>
          <a:prstGeom prst="rect">
            <a:avLst/>
          </a:prstGeom>
          <a:noFill/>
        </p:spPr>
        <p:txBody>
          <a:bodyPr wrap="square" rtlCol="0">
            <a:spAutoFit/>
          </a:bodyPr>
          <a:p>
            <a:pPr algn="l" fontAlgn="auto">
              <a:lnSpc>
                <a:spcPts val="3000"/>
              </a:lnSpc>
            </a:pPr>
            <a:r>
              <a:rPr lang="en-US" altLang="zh-CN" sz="2000">
                <a:latin typeface="微软雅黑" panose="020B0503020204020204" pitchFamily="34" charset="-122"/>
                <a:ea typeface="微软雅黑" panose="020B0503020204020204" pitchFamily="34" charset="-122"/>
              </a:rPr>
              <a:t>       </a:t>
            </a:r>
            <a:r>
              <a:rPr lang="zh-CN" altLang="en-US" sz="2000">
                <a:solidFill>
                  <a:schemeClr val="tx1"/>
                </a:solidFill>
                <a:latin typeface="微软雅黑" panose="020B0503020204020204" pitchFamily="34" charset="-122"/>
                <a:ea typeface="微软雅黑" panose="020B0503020204020204" pitchFamily="34" charset="-122"/>
              </a:rPr>
              <a:t>事实证明，</a:t>
            </a:r>
            <a:r>
              <a:rPr lang="zh-CN" altLang="en-US" sz="2000">
                <a:solidFill>
                  <a:srgbClr val="FF0000"/>
                </a:solidFill>
                <a:latin typeface="微软雅黑" panose="020B0503020204020204" pitchFamily="34" charset="-122"/>
                <a:ea typeface="微软雅黑" panose="020B0503020204020204" pitchFamily="34" charset="-122"/>
              </a:rPr>
              <a:t>军事斗争</a:t>
            </a:r>
            <a:r>
              <a:rPr lang="zh-CN" altLang="en-US" sz="2000">
                <a:solidFill>
                  <a:schemeClr val="tx1"/>
                </a:solidFill>
                <a:latin typeface="微软雅黑" panose="020B0503020204020204" pitchFamily="34" charset="-122"/>
                <a:ea typeface="微软雅黑" panose="020B0503020204020204" pitchFamily="34" charset="-122"/>
              </a:rPr>
              <a:t>是红色政权得以存在的生命线，是革命战争时期一切工作的中心。因此，建立一支</a:t>
            </a:r>
            <a:r>
              <a:rPr lang="zh-CN" altLang="en-US" sz="2000">
                <a:solidFill>
                  <a:srgbClr val="FF0000"/>
                </a:solidFill>
                <a:latin typeface="微软雅黑" panose="020B0503020204020204" pitchFamily="34" charset="-122"/>
                <a:ea typeface="微软雅黑" panose="020B0503020204020204" pitchFamily="34" charset="-122"/>
              </a:rPr>
              <a:t>召之即来</a:t>
            </a:r>
            <a:r>
              <a:rPr lang="zh-CN" altLang="en-US" sz="2000">
                <a:solidFill>
                  <a:schemeClr val="tx1"/>
                </a:solidFill>
                <a:latin typeface="微软雅黑" panose="020B0503020204020204" pitchFamily="34" charset="-122"/>
                <a:ea typeface="微软雅黑" panose="020B0503020204020204" pitchFamily="34" charset="-122"/>
              </a:rPr>
              <a:t>、</a:t>
            </a:r>
            <a:r>
              <a:rPr lang="zh-CN" altLang="en-US" sz="2000">
                <a:solidFill>
                  <a:srgbClr val="FF0000"/>
                </a:solidFill>
                <a:latin typeface="微软雅黑" panose="020B0503020204020204" pitchFamily="34" charset="-122"/>
                <a:ea typeface="微软雅黑" panose="020B0503020204020204" pitchFamily="34" charset="-122"/>
              </a:rPr>
              <a:t>来之能战</a:t>
            </a:r>
            <a:r>
              <a:rPr lang="zh-CN" altLang="en-US" sz="2000">
                <a:solidFill>
                  <a:schemeClr val="tx1"/>
                </a:solidFill>
                <a:latin typeface="微软雅黑" panose="020B0503020204020204" pitchFamily="34" charset="-122"/>
                <a:ea typeface="微软雅黑" panose="020B0503020204020204" pitchFamily="34" charset="-122"/>
              </a:rPr>
              <a:t>、</a:t>
            </a:r>
            <a:r>
              <a:rPr lang="zh-CN" altLang="en-US" sz="2000">
                <a:solidFill>
                  <a:srgbClr val="FF0000"/>
                </a:solidFill>
                <a:latin typeface="微软雅黑" panose="020B0503020204020204" pitchFamily="34" charset="-122"/>
                <a:ea typeface="微软雅黑" panose="020B0503020204020204" pitchFamily="34" charset="-122"/>
              </a:rPr>
              <a:t>战之必胜</a:t>
            </a:r>
            <a:r>
              <a:rPr lang="zh-CN" altLang="en-US" sz="2000">
                <a:solidFill>
                  <a:schemeClr val="tx1"/>
                </a:solidFill>
                <a:latin typeface="微软雅黑" panose="020B0503020204020204" pitchFamily="34" charset="-122"/>
                <a:ea typeface="微软雅黑" panose="020B0503020204020204" pitchFamily="34" charset="-122"/>
              </a:rPr>
              <a:t>的人民军队，是红色政权存在和发展的必要条件。</a:t>
            </a:r>
            <a:endParaRPr lang="zh-CN" altLang="en-US" sz="2000">
              <a:solidFill>
                <a:schemeClr val="tx1"/>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342900" y="5092700"/>
            <a:ext cx="3840480" cy="368300"/>
          </a:xfrm>
          <a:prstGeom prst="rect">
            <a:avLst/>
          </a:prstGeom>
          <a:noFill/>
        </p:spPr>
        <p:txBody>
          <a:bodyPr wrap="none" rtlCol="0">
            <a:spAutoFit/>
          </a:bodyPr>
          <a:p>
            <a:pPr algn="l"/>
            <a:r>
              <a:rPr lang="zh-CN" altLang="en-US">
                <a:solidFill>
                  <a:srgbClr val="C00000"/>
                </a:solidFill>
                <a:latin typeface="微软雅黑" panose="020B0503020204020204" pitchFamily="34" charset="-122"/>
                <a:ea typeface="微软雅黑" panose="020B0503020204020204" pitchFamily="34" charset="-122"/>
              </a:rPr>
              <a:t>三湾改编确定了党对军队的绝对领导</a:t>
            </a:r>
            <a:endParaRPr lang="zh-CN" altLang="en-US">
              <a:solidFill>
                <a:srgbClr val="C00000"/>
              </a:solidFill>
              <a:latin typeface="微软雅黑" panose="020B0503020204020204" pitchFamily="34" charset="-122"/>
              <a:ea typeface="微软雅黑" panose="020B0503020204020204" pitchFamily="34" charset="-122"/>
            </a:endParaRPr>
          </a:p>
        </p:txBody>
      </p:sp>
      <p:pic>
        <p:nvPicPr>
          <p:cNvPr id="24" name="图片 23"/>
          <p:cNvPicPr>
            <a:picLocks noChangeAspect="1"/>
          </p:cNvPicPr>
          <p:nvPr/>
        </p:nvPicPr>
        <p:blipFill>
          <a:blip r:embed="rId1"/>
          <a:stretch>
            <a:fillRect/>
          </a:stretch>
        </p:blipFill>
        <p:spPr>
          <a:xfrm>
            <a:off x="635" y="2332355"/>
            <a:ext cx="4687570" cy="2635885"/>
          </a:xfrm>
          <a:prstGeom prst="rect">
            <a:avLst/>
          </a:prstGeom>
        </p:spPr>
      </p:pic>
      <p:sp>
        <p:nvSpPr>
          <p:cNvPr id="26" name="文本框 25"/>
          <p:cNvSpPr txBox="1"/>
          <p:nvPr/>
        </p:nvSpPr>
        <p:spPr>
          <a:xfrm>
            <a:off x="4765675" y="5092700"/>
            <a:ext cx="4286885" cy="1198880"/>
          </a:xfrm>
          <a:prstGeom prst="rect">
            <a:avLst/>
          </a:prstGeom>
          <a:noFill/>
        </p:spPr>
        <p:txBody>
          <a:bodyPr wrap="square" rtlCol="0">
            <a:spAutoFit/>
          </a:bodyPr>
          <a:p>
            <a:pPr algn="just"/>
            <a:r>
              <a:rPr lang="zh-CN" altLang="en-US">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古田会议决议创造性地回答并解决了“党指挥枪”等军队建设的一系列基本问题，开辟了新型人民军队政治建军的成功之路</a:t>
            </a:r>
            <a:endParaRPr lang="zh-CN" altLang="en-US">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7" name="图片 26"/>
          <p:cNvPicPr>
            <a:picLocks noChangeAspect="1"/>
          </p:cNvPicPr>
          <p:nvPr/>
        </p:nvPicPr>
        <p:blipFill>
          <a:blip r:embed="rId2"/>
          <a:srcRect r="300" b="5712"/>
          <a:stretch>
            <a:fillRect/>
          </a:stretch>
        </p:blipFill>
        <p:spPr>
          <a:xfrm>
            <a:off x="4688205" y="2332355"/>
            <a:ext cx="4441190" cy="2635885"/>
          </a:xfrm>
          <a:prstGeom prst="rect">
            <a:avLst/>
          </a:prstGeom>
        </p:spPr>
      </p:pic>
      <p:sp>
        <p:nvSpPr>
          <p:cNvPr id="7" name="矩形: 圆角 5"/>
          <p:cNvSpPr/>
          <p:nvPr/>
        </p:nvSpPr>
        <p:spPr>
          <a:xfrm>
            <a:off x="803910" y="821055"/>
            <a:ext cx="7624445" cy="1225550"/>
          </a:xfrm>
          <a:prstGeom prst="roundRect">
            <a:avLst>
              <a:gd name="adj" fmla="val 7597"/>
            </a:avLst>
          </a:prstGeom>
          <a:noFill/>
          <a:ln w="35560">
            <a:solidFill>
              <a:srgbClr val="FF4C3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sym typeface="Helvetica" panose="020B0604020202020204"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221393" y="886758"/>
            <a:ext cx="3268980" cy="460375"/>
          </a:xfrm>
          <a:prstGeom prst="rect">
            <a:avLst/>
          </a:prstGeom>
        </p:spPr>
        <p:txBody>
          <a:bodyPr wrap="none">
            <a:spAutoFit/>
          </a:bodyPr>
          <a:lstStyle/>
          <a:p>
            <a:pPr lvl="0" fontAlgn="base">
              <a:spcBef>
                <a:spcPct val="0"/>
              </a:spcBef>
              <a:spcAft>
                <a:spcPct val="0"/>
              </a:spcAft>
            </a:pPr>
            <a:r>
              <a:rPr lang="zh-CN" altLang="en-US" sz="2400" b="1" spc="300" dirty="0">
                <a:solidFill>
                  <a:srgbClr val="C00000"/>
                </a:solidFill>
                <a:latin typeface="微软雅黑" panose="020B0503020204020204" pitchFamily="34" charset="-122"/>
                <a:ea typeface="微软雅黑" panose="020B0503020204020204" pitchFamily="34" charset="-122"/>
              </a:rPr>
              <a:t>（四）坚持党的建设</a:t>
            </a:r>
            <a:endParaRPr lang="zh-CN" altLang="en-US" sz="2400" b="1" spc="300" dirty="0">
              <a:solidFill>
                <a:srgbClr val="C00000"/>
              </a:solidFill>
              <a:latin typeface="微软雅黑" panose="020B0503020204020204" pitchFamily="34" charset="-122"/>
              <a:ea typeface="微软雅黑" panose="020B0503020204020204" pitchFamily="34" charset="-122"/>
            </a:endParaRPr>
          </a:p>
        </p:txBody>
      </p:sp>
      <p:sp>
        <p:nvSpPr>
          <p:cNvPr id="7" name="TextBox 6"/>
          <p:cNvSpPr txBox="1"/>
          <p:nvPr/>
        </p:nvSpPr>
        <p:spPr>
          <a:xfrm>
            <a:off x="917575" y="1839595"/>
            <a:ext cx="3876040" cy="3553460"/>
          </a:xfrm>
          <a:prstGeom prst="rect">
            <a:avLst/>
          </a:prstGeom>
          <a:noFill/>
        </p:spPr>
        <p:txBody>
          <a:bodyPr wrap="square" rtlCol="0">
            <a:spAutoFit/>
          </a:bodyPr>
          <a:lstStyle/>
          <a:p>
            <a:pPr algn="just" fontAlgn="auto">
              <a:lnSpc>
                <a:spcPts val="3000"/>
              </a:lnSpc>
            </a:pPr>
            <a:r>
              <a:rPr lang="zh-CN" altLang="en-US" sz="2000" dirty="0">
                <a:latin typeface="微软雅黑" panose="020B0503020204020204" pitchFamily="34" charset="-122"/>
                <a:ea typeface="微软雅黑" panose="020B0503020204020204" pitchFamily="34" charset="-122"/>
              </a:rPr>
              <a:t>        我们的党是红色政权的灵魂与核心，是区别于其他政权的本质特征。我们党只有不断增强党组织的力量，实施正确的路线、方针、政策，才能从根本上巩固红色政权。 </a:t>
            </a:r>
            <a:endParaRPr lang="zh-CN" altLang="en-US" sz="2000" dirty="0">
              <a:latin typeface="微软雅黑" panose="020B0503020204020204" pitchFamily="34" charset="-122"/>
              <a:ea typeface="微软雅黑" panose="020B0503020204020204" pitchFamily="34" charset="-122"/>
            </a:endParaRPr>
          </a:p>
          <a:p>
            <a:pPr algn="just" fontAlgn="auto">
              <a:lnSpc>
                <a:spcPts val="3000"/>
              </a:lnSpc>
            </a:pPr>
            <a:r>
              <a:rPr lang="zh-CN" altLang="en-US" sz="2000" dirty="0">
                <a:latin typeface="微软雅黑" panose="020B0503020204020204" pitchFamily="34" charset="-122"/>
                <a:ea typeface="微软雅黑" panose="020B0503020204020204" pitchFamily="34" charset="-122"/>
              </a:rPr>
              <a:t>      中国共产党历来将</a:t>
            </a:r>
            <a:r>
              <a:rPr lang="zh-CN" altLang="en-US" sz="2000" dirty="0">
                <a:solidFill>
                  <a:srgbClr val="FF0000"/>
                </a:solidFill>
                <a:latin typeface="微软雅黑" panose="020B0503020204020204" pitchFamily="34" charset="-122"/>
                <a:ea typeface="微软雅黑" panose="020B0503020204020204" pitchFamily="34" charset="-122"/>
              </a:rPr>
              <a:t>思想建设</a:t>
            </a:r>
            <a:r>
              <a:rPr lang="zh-CN" altLang="en-US" sz="2000" dirty="0">
                <a:latin typeface="微软雅黑" panose="020B0503020204020204" pitchFamily="34" charset="-122"/>
                <a:ea typeface="微软雅黑" panose="020B0503020204020204" pitchFamily="34" charset="-122"/>
              </a:rPr>
              <a:t>放在首位，一个人要组织上入党必先思想上入党。</a:t>
            </a:r>
            <a:endParaRPr lang="zh-CN" altLang="en-US" sz="2000"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5592445" y="1425575"/>
            <a:ext cx="2919730" cy="4380865"/>
          </a:xfrm>
          <a:prstGeom prst="rect">
            <a:avLst/>
          </a:prstGeom>
        </p:spPr>
      </p:pic>
      <p:sp>
        <p:nvSpPr>
          <p:cNvPr id="8" name="矩形: 圆角 5"/>
          <p:cNvSpPr/>
          <p:nvPr/>
        </p:nvSpPr>
        <p:spPr>
          <a:xfrm>
            <a:off x="778510" y="1593850"/>
            <a:ext cx="4153535" cy="4044315"/>
          </a:xfrm>
          <a:prstGeom prst="roundRect">
            <a:avLst>
              <a:gd name="adj" fmla="val 7597"/>
            </a:avLst>
          </a:prstGeom>
          <a:noFill/>
          <a:ln w="35560">
            <a:solidFill>
              <a:srgbClr val="FF4C3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sym typeface="Helvetica" panose="020B0604020202020204"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15365" y="1040130"/>
            <a:ext cx="7366000" cy="4399915"/>
          </a:xfrm>
          <a:prstGeom prst="rect">
            <a:avLst/>
          </a:prstGeom>
          <a:noFill/>
        </p:spPr>
        <p:txBody>
          <a:bodyPr wrap="square" rtlCol="0">
            <a:spAutoFit/>
          </a:bodyPr>
          <a:lstStyle/>
          <a:p>
            <a:pPr fontAlgn="auto">
              <a:lnSpc>
                <a:spcPts val="3000"/>
              </a:lnSpc>
            </a:pPr>
            <a:r>
              <a:rPr lang="zh-CN" altLang="en-US" dirty="0">
                <a:latin typeface="微软雅黑" panose="020B0503020204020204" pitchFamily="34" charset="-122"/>
                <a:ea typeface="微软雅黑" panose="020B0503020204020204" pitchFamily="34" charset="-122"/>
              </a:rPr>
              <a:t>      </a:t>
            </a:r>
            <a:r>
              <a:rPr lang="en-US" sz="2000" dirty="0">
                <a:latin typeface="微软雅黑" panose="020B0503020204020204" pitchFamily="34" charset="-122"/>
                <a:ea typeface="微软雅黑" panose="020B0503020204020204" pitchFamily="34" charset="-122"/>
              </a:rPr>
              <a:t>1929</a:t>
            </a:r>
            <a:r>
              <a:rPr lang="zh-CN" altLang="en-US" sz="2000" dirty="0">
                <a:latin typeface="微软雅黑" panose="020B0503020204020204" pitchFamily="34" charset="-122"/>
                <a:ea typeface="微软雅黑" panose="020B0503020204020204" pitchFamily="34" charset="-122"/>
              </a:rPr>
              <a:t>年，</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古田会议决议案</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中就提出了</a:t>
            </a:r>
            <a:r>
              <a:rPr lang="zh-CN" altLang="en-US" sz="2000" dirty="0">
                <a:solidFill>
                  <a:srgbClr val="C00000"/>
                </a:solidFill>
                <a:latin typeface="微软雅黑" panose="020B0503020204020204" pitchFamily="34" charset="-122"/>
                <a:ea typeface="微软雅黑" panose="020B0503020204020204" pitchFamily="34" charset="-122"/>
              </a:rPr>
              <a:t>五大入党条件</a:t>
            </a:r>
            <a:r>
              <a:rPr lang="zh-CN" altLang="en-US" sz="2000" dirty="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a:p>
            <a:pPr fontAlgn="auto">
              <a:lnSpc>
                <a:spcPts val="3000"/>
              </a:lnSpc>
            </a:pPr>
            <a:r>
              <a:rPr lang="zh-CN" altLang="en-US" sz="2000" dirty="0">
                <a:latin typeface="微软雅黑" panose="020B0503020204020204" pitchFamily="34" charset="-122"/>
                <a:ea typeface="微软雅黑" panose="020B0503020204020204" pitchFamily="34" charset="-122"/>
              </a:rPr>
              <a:t>    </a:t>
            </a:r>
            <a:endParaRPr lang="zh-CN" altLang="en-US" sz="2000" dirty="0">
              <a:latin typeface="微软雅黑" panose="020B0503020204020204" pitchFamily="34" charset="-122"/>
              <a:ea typeface="微软雅黑" panose="020B0503020204020204" pitchFamily="34" charset="-122"/>
            </a:endParaRPr>
          </a:p>
          <a:p>
            <a:pPr fontAlgn="auto">
              <a:lnSpc>
                <a:spcPts val="3000"/>
              </a:lnSpc>
            </a:pPr>
            <a:endParaRPr lang="zh-CN" altLang="en-US" sz="2000" dirty="0">
              <a:latin typeface="微软雅黑" panose="020B0503020204020204" pitchFamily="34" charset="-122"/>
              <a:ea typeface="微软雅黑" panose="020B0503020204020204" pitchFamily="34" charset="-122"/>
            </a:endParaRPr>
          </a:p>
          <a:p>
            <a:pPr fontAlgn="auto">
              <a:lnSpc>
                <a:spcPts val="3000"/>
              </a:lnSpc>
            </a:pPr>
            <a:endParaRPr lang="zh-CN" altLang="en-US" sz="2000" dirty="0">
              <a:latin typeface="微软雅黑" panose="020B0503020204020204" pitchFamily="34" charset="-122"/>
              <a:ea typeface="微软雅黑" panose="020B0503020204020204" pitchFamily="34" charset="-122"/>
            </a:endParaRPr>
          </a:p>
          <a:p>
            <a:pPr fontAlgn="auto">
              <a:lnSpc>
                <a:spcPts val="3000"/>
              </a:lnSpc>
            </a:pPr>
            <a:endParaRPr lang="zh-CN" altLang="en-US" sz="2000" dirty="0">
              <a:latin typeface="微软雅黑" panose="020B0503020204020204" pitchFamily="34" charset="-122"/>
              <a:ea typeface="微软雅黑" panose="020B0503020204020204" pitchFamily="34" charset="-122"/>
            </a:endParaRPr>
          </a:p>
          <a:p>
            <a:pPr fontAlgn="auto">
              <a:lnSpc>
                <a:spcPts val="3000"/>
              </a:lnSpc>
            </a:pPr>
            <a:endParaRPr lang="zh-CN" altLang="en-US" sz="2000" dirty="0">
              <a:latin typeface="微软雅黑" panose="020B0503020204020204" pitchFamily="34" charset="-122"/>
              <a:ea typeface="微软雅黑" panose="020B0503020204020204" pitchFamily="34" charset="-122"/>
            </a:endParaRPr>
          </a:p>
          <a:p>
            <a:pPr fontAlgn="auto">
              <a:lnSpc>
                <a:spcPts val="3000"/>
              </a:lnSpc>
              <a:spcAft>
                <a:spcPts val="600"/>
              </a:spcAft>
            </a:pPr>
            <a:r>
              <a:rPr lang="zh-CN" altLang="en-US" sz="2000" dirty="0">
                <a:latin typeface="微软雅黑" panose="020B0503020204020204" pitchFamily="34" charset="-122"/>
                <a:ea typeface="微软雅黑" panose="020B0503020204020204" pitchFamily="34" charset="-122"/>
              </a:rPr>
              <a:t>       在上述要求中与思想建设相关的要求就有四条，可见中国共产党对</a:t>
            </a:r>
            <a:r>
              <a:rPr lang="zh-CN" altLang="en-US" sz="2000" dirty="0">
                <a:solidFill>
                  <a:srgbClr val="FF0000"/>
                </a:solidFill>
                <a:latin typeface="微软雅黑" panose="020B0503020204020204" pitchFamily="34" charset="-122"/>
                <a:ea typeface="微软雅黑" panose="020B0503020204020204" pitchFamily="34" charset="-122"/>
              </a:rPr>
              <a:t>思想建设</a:t>
            </a:r>
            <a:r>
              <a:rPr lang="zh-CN" altLang="en-US" sz="2000" dirty="0">
                <a:latin typeface="微软雅黑" panose="020B0503020204020204" pitchFamily="34" charset="-122"/>
                <a:ea typeface="微软雅黑" panose="020B0503020204020204" pitchFamily="34" charset="-122"/>
              </a:rPr>
              <a:t>的重视程度。</a:t>
            </a:r>
            <a:endParaRPr lang="zh-CN" altLang="en-US" sz="2000" dirty="0">
              <a:latin typeface="微软雅黑" panose="020B0503020204020204" pitchFamily="34" charset="-122"/>
              <a:ea typeface="微软雅黑" panose="020B0503020204020204" pitchFamily="34" charset="-122"/>
            </a:endParaRPr>
          </a:p>
          <a:p>
            <a:pPr fontAlgn="auto">
              <a:lnSpc>
                <a:spcPts val="3000"/>
              </a:lnSpc>
            </a:pPr>
            <a:r>
              <a:rPr lang="zh-CN" altLang="en-US" sz="2000" dirty="0">
                <a:latin typeface="微软雅黑" panose="020B0503020204020204" pitchFamily="34" charset="-122"/>
                <a:ea typeface="微软雅黑" panose="020B0503020204020204" pitchFamily="34" charset="-122"/>
              </a:rPr>
              <a:t>       毛泽东在古田会议上还着力纠正党内存在的单纯军事观点、极端民主化、非组织观点、绝对平均主义、主观主义、个人主义、流寇思想、盲动主义等错误思想倾向，</a:t>
            </a:r>
            <a:r>
              <a:rPr lang="zh-CN" altLang="en-US" sz="2000" dirty="0">
                <a:solidFill>
                  <a:srgbClr val="FF0000"/>
                </a:solidFill>
                <a:latin typeface="微软雅黑" panose="020B0503020204020204" pitchFamily="34" charset="-122"/>
                <a:ea typeface="微软雅黑" panose="020B0503020204020204" pitchFamily="34" charset="-122"/>
              </a:rPr>
              <a:t>从思想上武装红军</a:t>
            </a:r>
            <a:r>
              <a:rPr lang="zh-CN" altLang="en-US" sz="2000" dirty="0">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p:txBody>
      </p:sp>
      <p:grpSp>
        <p:nvGrpSpPr>
          <p:cNvPr id="15" name="组合 14"/>
          <p:cNvGrpSpPr/>
          <p:nvPr>
            <p:custDataLst>
              <p:tags r:id="rId1"/>
            </p:custDataLst>
          </p:nvPr>
        </p:nvGrpSpPr>
        <p:grpSpPr>
          <a:xfrm>
            <a:off x="866043" y="1780150"/>
            <a:ext cx="1144955" cy="1257530"/>
            <a:chOff x="4025754" y="3750316"/>
            <a:chExt cx="2175934" cy="2389877"/>
          </a:xfrm>
        </p:grpSpPr>
        <p:sp>
          <p:nvSpPr>
            <p:cNvPr id="3" name="任意多边形 2"/>
            <p:cNvSpPr/>
            <p:nvPr>
              <p:custDataLst>
                <p:tags r:id="rId2"/>
              </p:custDataLst>
            </p:nvPr>
          </p:nvSpPr>
          <p:spPr>
            <a:xfrm>
              <a:off x="4805327" y="3750316"/>
              <a:ext cx="616789" cy="427887"/>
            </a:xfrm>
            <a:custGeom>
              <a:avLst/>
              <a:gdLst>
                <a:gd name="connsiteX0" fmla="*/ 966389 w 1059135"/>
                <a:gd name="connsiteY0" fmla="*/ 2245 h 734756"/>
                <a:gd name="connsiteX1" fmla="*/ 1056891 w 1059135"/>
                <a:gd name="connsiteY1" fmla="*/ 137790 h 734756"/>
                <a:gd name="connsiteX2" fmla="*/ 956419 w 1059135"/>
                <a:gd name="connsiteY2" fmla="*/ 642009 h 734756"/>
                <a:gd name="connsiteX3" fmla="*/ 820873 w 1059135"/>
                <a:gd name="connsiteY3" fmla="*/ 732512 h 734756"/>
                <a:gd name="connsiteX4" fmla="*/ 820875 w 1059135"/>
                <a:gd name="connsiteY4" fmla="*/ 732511 h 734756"/>
                <a:gd name="connsiteX5" fmla="*/ 730372 w 1059135"/>
                <a:gd name="connsiteY5" fmla="*/ 596966 h 734756"/>
                <a:gd name="connsiteX6" fmla="*/ 830843 w 1059135"/>
                <a:gd name="connsiteY6" fmla="*/ 92747 h 734756"/>
                <a:gd name="connsiteX7" fmla="*/ 966389 w 1059135"/>
                <a:gd name="connsiteY7" fmla="*/ 2245 h 734756"/>
                <a:gd name="connsiteX8" fmla="*/ 723680 w 1059135"/>
                <a:gd name="connsiteY8" fmla="*/ 2245 h 734756"/>
                <a:gd name="connsiteX9" fmla="*/ 814182 w 1059135"/>
                <a:gd name="connsiteY9" fmla="*/ 137790 h 734756"/>
                <a:gd name="connsiteX10" fmla="*/ 713709 w 1059135"/>
                <a:gd name="connsiteY10" fmla="*/ 642009 h 734756"/>
                <a:gd name="connsiteX11" fmla="*/ 578165 w 1059135"/>
                <a:gd name="connsiteY11" fmla="*/ 732512 h 734756"/>
                <a:gd name="connsiteX12" fmla="*/ 578165 w 1059135"/>
                <a:gd name="connsiteY12" fmla="*/ 732511 h 734756"/>
                <a:gd name="connsiteX13" fmla="*/ 487663 w 1059135"/>
                <a:gd name="connsiteY13" fmla="*/ 596966 h 734756"/>
                <a:gd name="connsiteX14" fmla="*/ 588134 w 1059135"/>
                <a:gd name="connsiteY14" fmla="*/ 92747 h 734756"/>
                <a:gd name="connsiteX15" fmla="*/ 723680 w 1059135"/>
                <a:gd name="connsiteY15" fmla="*/ 2245 h 734756"/>
                <a:gd name="connsiteX16" fmla="*/ 480971 w 1059135"/>
                <a:gd name="connsiteY16" fmla="*/ 2245 h 734756"/>
                <a:gd name="connsiteX17" fmla="*/ 571473 w 1059135"/>
                <a:gd name="connsiteY17" fmla="*/ 137790 h 734756"/>
                <a:gd name="connsiteX18" fmla="*/ 471001 w 1059135"/>
                <a:gd name="connsiteY18" fmla="*/ 642009 h 734756"/>
                <a:gd name="connsiteX19" fmla="*/ 335455 w 1059135"/>
                <a:gd name="connsiteY19" fmla="*/ 732512 h 734756"/>
                <a:gd name="connsiteX20" fmla="*/ 335457 w 1059135"/>
                <a:gd name="connsiteY20" fmla="*/ 732511 h 734756"/>
                <a:gd name="connsiteX21" fmla="*/ 244954 w 1059135"/>
                <a:gd name="connsiteY21" fmla="*/ 596966 h 734756"/>
                <a:gd name="connsiteX22" fmla="*/ 345425 w 1059135"/>
                <a:gd name="connsiteY22" fmla="*/ 92747 h 734756"/>
                <a:gd name="connsiteX23" fmla="*/ 480971 w 1059135"/>
                <a:gd name="connsiteY23" fmla="*/ 2245 h 734756"/>
                <a:gd name="connsiteX24" fmla="*/ 238262 w 1059135"/>
                <a:gd name="connsiteY24" fmla="*/ 2245 h 734756"/>
                <a:gd name="connsiteX25" fmla="*/ 328764 w 1059135"/>
                <a:gd name="connsiteY25" fmla="*/ 137790 h 734756"/>
                <a:gd name="connsiteX26" fmla="*/ 228291 w 1059135"/>
                <a:gd name="connsiteY26" fmla="*/ 642009 h 734756"/>
                <a:gd name="connsiteX27" fmla="*/ 92747 w 1059135"/>
                <a:gd name="connsiteY27" fmla="*/ 732512 h 734756"/>
                <a:gd name="connsiteX28" fmla="*/ 92747 w 1059135"/>
                <a:gd name="connsiteY28" fmla="*/ 732511 h 734756"/>
                <a:gd name="connsiteX29" fmla="*/ 2245 w 1059135"/>
                <a:gd name="connsiteY29" fmla="*/ 596966 h 734756"/>
                <a:gd name="connsiteX30" fmla="*/ 102716 w 1059135"/>
                <a:gd name="connsiteY30" fmla="*/ 92747 h 734756"/>
                <a:gd name="connsiteX31" fmla="*/ 238262 w 1059135"/>
                <a:gd name="connsiteY31" fmla="*/ 2245 h 734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59135" h="734756">
                  <a:moveTo>
                    <a:pt x="966389" y="2245"/>
                  </a:moveTo>
                  <a:cubicBezTo>
                    <a:pt x="1028810" y="14683"/>
                    <a:pt x="1069329" y="75368"/>
                    <a:pt x="1056891" y="137790"/>
                  </a:cubicBezTo>
                  <a:cubicBezTo>
                    <a:pt x="1023401" y="305863"/>
                    <a:pt x="989909" y="473936"/>
                    <a:pt x="956419" y="642009"/>
                  </a:cubicBezTo>
                  <a:cubicBezTo>
                    <a:pt x="943981" y="704431"/>
                    <a:pt x="883295" y="744950"/>
                    <a:pt x="820873" y="732512"/>
                  </a:cubicBezTo>
                  <a:lnTo>
                    <a:pt x="820875" y="732511"/>
                  </a:lnTo>
                  <a:cubicBezTo>
                    <a:pt x="758453" y="720073"/>
                    <a:pt x="717934" y="659388"/>
                    <a:pt x="730372" y="596966"/>
                  </a:cubicBezTo>
                  <a:lnTo>
                    <a:pt x="830843" y="92747"/>
                  </a:lnTo>
                  <a:cubicBezTo>
                    <a:pt x="843281" y="30326"/>
                    <a:pt x="903967" y="-10194"/>
                    <a:pt x="966389" y="2245"/>
                  </a:cubicBezTo>
                  <a:close/>
                  <a:moveTo>
                    <a:pt x="723680" y="2245"/>
                  </a:moveTo>
                  <a:cubicBezTo>
                    <a:pt x="786102" y="14683"/>
                    <a:pt x="826621" y="75368"/>
                    <a:pt x="814182" y="137790"/>
                  </a:cubicBezTo>
                  <a:cubicBezTo>
                    <a:pt x="780691" y="305863"/>
                    <a:pt x="747200" y="473936"/>
                    <a:pt x="713709" y="642009"/>
                  </a:cubicBezTo>
                  <a:cubicBezTo>
                    <a:pt x="701271" y="704431"/>
                    <a:pt x="640586" y="744950"/>
                    <a:pt x="578165" y="732512"/>
                  </a:cubicBezTo>
                  <a:lnTo>
                    <a:pt x="578165" y="732511"/>
                  </a:lnTo>
                  <a:cubicBezTo>
                    <a:pt x="515743" y="720073"/>
                    <a:pt x="475224" y="659387"/>
                    <a:pt x="487663" y="596966"/>
                  </a:cubicBezTo>
                  <a:lnTo>
                    <a:pt x="588134" y="92747"/>
                  </a:lnTo>
                  <a:cubicBezTo>
                    <a:pt x="600573" y="30326"/>
                    <a:pt x="661257" y="-10194"/>
                    <a:pt x="723680" y="2245"/>
                  </a:cubicBezTo>
                  <a:close/>
                  <a:moveTo>
                    <a:pt x="480971" y="2245"/>
                  </a:moveTo>
                  <a:cubicBezTo>
                    <a:pt x="543392" y="14683"/>
                    <a:pt x="583912" y="75368"/>
                    <a:pt x="571473" y="137790"/>
                  </a:cubicBezTo>
                  <a:cubicBezTo>
                    <a:pt x="537983" y="305863"/>
                    <a:pt x="504491" y="473936"/>
                    <a:pt x="471001" y="642009"/>
                  </a:cubicBezTo>
                  <a:cubicBezTo>
                    <a:pt x="458563" y="704431"/>
                    <a:pt x="397877" y="744950"/>
                    <a:pt x="335455" y="732512"/>
                  </a:cubicBezTo>
                  <a:lnTo>
                    <a:pt x="335457" y="732511"/>
                  </a:lnTo>
                  <a:cubicBezTo>
                    <a:pt x="273035" y="720073"/>
                    <a:pt x="232516" y="659387"/>
                    <a:pt x="244954" y="596966"/>
                  </a:cubicBezTo>
                  <a:lnTo>
                    <a:pt x="345425" y="92747"/>
                  </a:lnTo>
                  <a:cubicBezTo>
                    <a:pt x="357863" y="30325"/>
                    <a:pt x="418549" y="-10194"/>
                    <a:pt x="480971" y="2245"/>
                  </a:cubicBezTo>
                  <a:close/>
                  <a:moveTo>
                    <a:pt x="238262" y="2245"/>
                  </a:moveTo>
                  <a:cubicBezTo>
                    <a:pt x="300684" y="14683"/>
                    <a:pt x="341203" y="75368"/>
                    <a:pt x="328764" y="137790"/>
                  </a:cubicBezTo>
                  <a:cubicBezTo>
                    <a:pt x="295273" y="305863"/>
                    <a:pt x="261782" y="473936"/>
                    <a:pt x="228291" y="642009"/>
                  </a:cubicBezTo>
                  <a:cubicBezTo>
                    <a:pt x="215853" y="704431"/>
                    <a:pt x="155168" y="744950"/>
                    <a:pt x="92747" y="732512"/>
                  </a:cubicBezTo>
                  <a:lnTo>
                    <a:pt x="92747" y="732511"/>
                  </a:lnTo>
                  <a:cubicBezTo>
                    <a:pt x="30325" y="720073"/>
                    <a:pt x="-10194" y="659387"/>
                    <a:pt x="2245" y="596966"/>
                  </a:cubicBezTo>
                  <a:lnTo>
                    <a:pt x="102716" y="92747"/>
                  </a:lnTo>
                  <a:cubicBezTo>
                    <a:pt x="115155" y="30325"/>
                    <a:pt x="175839" y="-10194"/>
                    <a:pt x="238262" y="2245"/>
                  </a:cubicBezTo>
                  <a:close/>
                </a:path>
              </a:pathLst>
            </a:custGeom>
            <a:solidFill>
              <a:srgbClr val="C00000"/>
            </a:solidFill>
            <a:ln w="12700" cap="flat" cmpd="sng" algn="ctr">
              <a:solidFill>
                <a:srgbClr val="C00000"/>
              </a:solidFill>
              <a:prstDash val="solid"/>
              <a:miter lim="800000"/>
            </a:ln>
            <a:effectLst/>
          </p:spPr>
          <p:txBody>
            <a:bodyPr rtlCol="0" anchor="ctr"/>
            <a:p>
              <a:pPr algn="ctr"/>
              <a:r>
                <a:rPr lang="en-US" altLang="zh-CN" sz="2000" b="1" dirty="0">
                  <a:ln w="3175">
                    <a:solidFill>
                      <a:srgbClr val="2CB695">
                        <a:lumMod val="50000"/>
                      </a:srgbClr>
                    </a:solidFill>
                  </a:ln>
                  <a:solidFill>
                    <a:srgbClr val="FFFFFF"/>
                  </a:solidFill>
                  <a:effectLst>
                    <a:outerShdw blurRad="63500" sx="102000" sy="102000" algn="ctr" rotWithShape="0">
                      <a:prstClr val="black">
                        <a:alpha val="40000"/>
                      </a:prstClr>
                    </a:outerShdw>
                  </a:effectLst>
                  <a:sym typeface="Arial" panose="020B0604020202020204" pitchFamily="34" charset="0"/>
                </a:rPr>
                <a:t>1</a:t>
              </a:r>
              <a:endParaRPr lang="en-US" altLang="zh-CN" sz="2000" b="1" dirty="0">
                <a:ln w="3175">
                  <a:solidFill>
                    <a:srgbClr val="2CB695">
                      <a:lumMod val="50000"/>
                    </a:srgbClr>
                  </a:solidFill>
                </a:ln>
                <a:solidFill>
                  <a:srgbClr val="FFFFFF"/>
                </a:solidFill>
                <a:effectLst>
                  <a:outerShdw blurRad="63500" sx="102000" sy="102000" algn="ctr" rotWithShape="0">
                    <a:prstClr val="black">
                      <a:alpha val="40000"/>
                    </a:prstClr>
                  </a:outerShdw>
                </a:effectLst>
                <a:sym typeface="Arial" panose="020B0604020202020204" pitchFamily="34" charset="0"/>
              </a:endParaRPr>
            </a:p>
          </p:txBody>
        </p:sp>
        <p:sp>
          <p:nvSpPr>
            <p:cNvPr id="14" name="任意多边形 13"/>
            <p:cNvSpPr/>
            <p:nvPr>
              <p:custDataLst>
                <p:tags r:id="rId3"/>
              </p:custDataLst>
            </p:nvPr>
          </p:nvSpPr>
          <p:spPr>
            <a:xfrm>
              <a:off x="4025754" y="3964259"/>
              <a:ext cx="2175934" cy="2175934"/>
            </a:xfrm>
            <a:custGeom>
              <a:avLst/>
              <a:gdLst>
                <a:gd name="connsiteX0" fmla="*/ 464257 w 2175934"/>
                <a:gd name="connsiteY0" fmla="*/ 0 h 2175934"/>
                <a:gd name="connsiteX1" fmla="*/ 807522 w 2175934"/>
                <a:gd name="connsiteY1" fmla="*/ 0 h 2175934"/>
                <a:gd name="connsiteX2" fmla="*/ 804333 w 2175934"/>
                <a:gd name="connsiteY2" fmla="*/ 16004 h 2175934"/>
                <a:gd name="connsiteX3" fmla="*/ 473432 w 2175934"/>
                <a:gd name="connsiteY3" fmla="*/ 16004 h 2175934"/>
                <a:gd name="connsiteX4" fmla="*/ 16004 w 2175934"/>
                <a:gd name="connsiteY4" fmla="*/ 473432 h 2175934"/>
                <a:gd name="connsiteX5" fmla="*/ 16004 w 2175934"/>
                <a:gd name="connsiteY5" fmla="*/ 1702503 h 2175934"/>
                <a:gd name="connsiteX6" fmla="*/ 473432 w 2175934"/>
                <a:gd name="connsiteY6" fmla="*/ 2159931 h 2175934"/>
                <a:gd name="connsiteX7" fmla="*/ 1702503 w 2175934"/>
                <a:gd name="connsiteY7" fmla="*/ 2159931 h 2175934"/>
                <a:gd name="connsiteX8" fmla="*/ 2159931 w 2175934"/>
                <a:gd name="connsiteY8" fmla="*/ 1702503 h 2175934"/>
                <a:gd name="connsiteX9" fmla="*/ 2159931 w 2175934"/>
                <a:gd name="connsiteY9" fmla="*/ 473432 h 2175934"/>
                <a:gd name="connsiteX10" fmla="*/ 1702503 w 2175934"/>
                <a:gd name="connsiteY10" fmla="*/ 16004 h 2175934"/>
                <a:gd name="connsiteX11" fmla="*/ 1365225 w 2175934"/>
                <a:gd name="connsiteY11" fmla="*/ 16004 h 2175934"/>
                <a:gd name="connsiteX12" fmla="*/ 1368414 w 2175934"/>
                <a:gd name="connsiteY12" fmla="*/ 0 h 2175934"/>
                <a:gd name="connsiteX13" fmla="*/ 1711677 w 2175934"/>
                <a:gd name="connsiteY13" fmla="*/ 0 h 2175934"/>
                <a:gd name="connsiteX14" fmla="*/ 2175934 w 2175934"/>
                <a:gd name="connsiteY14" fmla="*/ 464257 h 2175934"/>
                <a:gd name="connsiteX15" fmla="*/ 2175934 w 2175934"/>
                <a:gd name="connsiteY15" fmla="*/ 1711677 h 2175934"/>
                <a:gd name="connsiteX16" fmla="*/ 1711677 w 2175934"/>
                <a:gd name="connsiteY16" fmla="*/ 2175934 h 2175934"/>
                <a:gd name="connsiteX17" fmla="*/ 464257 w 2175934"/>
                <a:gd name="connsiteY17" fmla="*/ 2175934 h 2175934"/>
                <a:gd name="connsiteX18" fmla="*/ 0 w 2175934"/>
                <a:gd name="connsiteY18" fmla="*/ 1711677 h 2175934"/>
                <a:gd name="connsiteX19" fmla="*/ 0 w 2175934"/>
                <a:gd name="connsiteY19" fmla="*/ 464257 h 2175934"/>
                <a:gd name="connsiteX20" fmla="*/ 464257 w 2175934"/>
                <a:gd name="connsiteY20" fmla="*/ 0 h 217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75934" h="2175934">
                  <a:moveTo>
                    <a:pt x="464257" y="0"/>
                  </a:moveTo>
                  <a:lnTo>
                    <a:pt x="807522" y="0"/>
                  </a:lnTo>
                  <a:lnTo>
                    <a:pt x="804333" y="16004"/>
                  </a:lnTo>
                  <a:lnTo>
                    <a:pt x="473432" y="16004"/>
                  </a:lnTo>
                  <a:cubicBezTo>
                    <a:pt x="220801" y="16004"/>
                    <a:pt x="16004" y="220801"/>
                    <a:pt x="16004" y="473432"/>
                  </a:cubicBezTo>
                  <a:lnTo>
                    <a:pt x="16004" y="1702503"/>
                  </a:lnTo>
                  <a:cubicBezTo>
                    <a:pt x="16004" y="1955134"/>
                    <a:pt x="220801" y="2159931"/>
                    <a:pt x="473432" y="2159931"/>
                  </a:cubicBezTo>
                  <a:lnTo>
                    <a:pt x="1702503" y="2159931"/>
                  </a:lnTo>
                  <a:cubicBezTo>
                    <a:pt x="1955134" y="2159931"/>
                    <a:pt x="2159931" y="1955134"/>
                    <a:pt x="2159931" y="1702503"/>
                  </a:cubicBezTo>
                  <a:lnTo>
                    <a:pt x="2159931" y="473432"/>
                  </a:lnTo>
                  <a:cubicBezTo>
                    <a:pt x="2159931" y="220801"/>
                    <a:pt x="1955134" y="16004"/>
                    <a:pt x="1702503" y="16004"/>
                  </a:cubicBezTo>
                  <a:lnTo>
                    <a:pt x="1365225" y="16004"/>
                  </a:lnTo>
                  <a:lnTo>
                    <a:pt x="1368414" y="0"/>
                  </a:lnTo>
                  <a:lnTo>
                    <a:pt x="1711677" y="0"/>
                  </a:lnTo>
                  <a:cubicBezTo>
                    <a:pt x="1968079" y="0"/>
                    <a:pt x="2175934" y="207855"/>
                    <a:pt x="2175934" y="464257"/>
                  </a:cubicBezTo>
                  <a:lnTo>
                    <a:pt x="2175934" y="1711677"/>
                  </a:lnTo>
                  <a:cubicBezTo>
                    <a:pt x="2175934" y="1968079"/>
                    <a:pt x="1968079" y="2175934"/>
                    <a:pt x="1711677" y="2175934"/>
                  </a:cubicBezTo>
                  <a:lnTo>
                    <a:pt x="464257" y="2175934"/>
                  </a:lnTo>
                  <a:cubicBezTo>
                    <a:pt x="207855" y="2175934"/>
                    <a:pt x="0" y="1968079"/>
                    <a:pt x="0" y="1711677"/>
                  </a:cubicBezTo>
                  <a:lnTo>
                    <a:pt x="0" y="464257"/>
                  </a:lnTo>
                  <a:cubicBezTo>
                    <a:pt x="0" y="207855"/>
                    <a:pt x="207855" y="0"/>
                    <a:pt x="464257" y="0"/>
                  </a:cubicBezTo>
                  <a:close/>
                </a:path>
              </a:pathLst>
            </a:custGeom>
            <a:solidFill>
              <a:srgbClr val="C00000"/>
            </a:solidFill>
            <a:ln w="38100" cap="flat" cmpd="sng" algn="ctr">
              <a:solidFill>
                <a:srgbClr val="C00000"/>
              </a:solidFill>
              <a:prstDash val="solid"/>
              <a:miter lim="800000"/>
            </a:ln>
            <a:effectLst/>
          </p:spPr>
          <p:txBody>
            <a:bodyPr tIns="108000" bIns="0" rtlCol="0" anchor="ctr">
              <a:normAutofit fontScale="90000"/>
            </a:bodyPr>
            <a:p>
              <a:pPr algn="ctr"/>
              <a:r>
                <a:rPr lang="zh-CN" altLang="en-US" dirty="0">
                  <a:latin typeface="微软雅黑" panose="020B0503020204020204" pitchFamily="34" charset="-122"/>
                  <a:ea typeface="微软雅黑" panose="020B0503020204020204" pitchFamily="34" charset="-122"/>
                  <a:sym typeface="+mn-ea"/>
                </a:rPr>
                <a:t>政治观念没有错误（包括阶级觉悟）</a:t>
              </a:r>
              <a:endParaRPr lang="en-US" altLang="zh-CN">
                <a:solidFill>
                  <a:srgbClr val="28ACC6"/>
                </a:solidFill>
                <a:sym typeface="Arial" panose="020B0604020202020204" pitchFamily="34" charset="0"/>
              </a:endParaRPr>
            </a:p>
          </p:txBody>
        </p:sp>
      </p:grpSp>
      <p:grpSp>
        <p:nvGrpSpPr>
          <p:cNvPr id="16" name="组合 15"/>
          <p:cNvGrpSpPr/>
          <p:nvPr>
            <p:custDataLst>
              <p:tags r:id="rId4"/>
            </p:custDataLst>
          </p:nvPr>
        </p:nvGrpSpPr>
        <p:grpSpPr>
          <a:xfrm>
            <a:off x="2438270" y="1780150"/>
            <a:ext cx="1144955" cy="1257530"/>
            <a:chOff x="4025754" y="3750316"/>
            <a:chExt cx="2175934" cy="2389877"/>
          </a:xfrm>
        </p:grpSpPr>
        <p:sp>
          <p:nvSpPr>
            <p:cNvPr id="17" name="任意多边形 16"/>
            <p:cNvSpPr/>
            <p:nvPr>
              <p:custDataLst>
                <p:tags r:id="rId5"/>
              </p:custDataLst>
            </p:nvPr>
          </p:nvSpPr>
          <p:spPr>
            <a:xfrm>
              <a:off x="4805327" y="3750316"/>
              <a:ext cx="616789" cy="427887"/>
            </a:xfrm>
            <a:custGeom>
              <a:avLst/>
              <a:gdLst>
                <a:gd name="connsiteX0" fmla="*/ 966389 w 1059135"/>
                <a:gd name="connsiteY0" fmla="*/ 2245 h 734756"/>
                <a:gd name="connsiteX1" fmla="*/ 1056891 w 1059135"/>
                <a:gd name="connsiteY1" fmla="*/ 137790 h 734756"/>
                <a:gd name="connsiteX2" fmla="*/ 956419 w 1059135"/>
                <a:gd name="connsiteY2" fmla="*/ 642009 h 734756"/>
                <a:gd name="connsiteX3" fmla="*/ 820873 w 1059135"/>
                <a:gd name="connsiteY3" fmla="*/ 732512 h 734756"/>
                <a:gd name="connsiteX4" fmla="*/ 820875 w 1059135"/>
                <a:gd name="connsiteY4" fmla="*/ 732511 h 734756"/>
                <a:gd name="connsiteX5" fmla="*/ 730372 w 1059135"/>
                <a:gd name="connsiteY5" fmla="*/ 596966 h 734756"/>
                <a:gd name="connsiteX6" fmla="*/ 830843 w 1059135"/>
                <a:gd name="connsiteY6" fmla="*/ 92747 h 734756"/>
                <a:gd name="connsiteX7" fmla="*/ 966389 w 1059135"/>
                <a:gd name="connsiteY7" fmla="*/ 2245 h 734756"/>
                <a:gd name="connsiteX8" fmla="*/ 723680 w 1059135"/>
                <a:gd name="connsiteY8" fmla="*/ 2245 h 734756"/>
                <a:gd name="connsiteX9" fmla="*/ 814182 w 1059135"/>
                <a:gd name="connsiteY9" fmla="*/ 137790 h 734756"/>
                <a:gd name="connsiteX10" fmla="*/ 713709 w 1059135"/>
                <a:gd name="connsiteY10" fmla="*/ 642009 h 734756"/>
                <a:gd name="connsiteX11" fmla="*/ 578165 w 1059135"/>
                <a:gd name="connsiteY11" fmla="*/ 732512 h 734756"/>
                <a:gd name="connsiteX12" fmla="*/ 578165 w 1059135"/>
                <a:gd name="connsiteY12" fmla="*/ 732511 h 734756"/>
                <a:gd name="connsiteX13" fmla="*/ 487663 w 1059135"/>
                <a:gd name="connsiteY13" fmla="*/ 596966 h 734756"/>
                <a:gd name="connsiteX14" fmla="*/ 588134 w 1059135"/>
                <a:gd name="connsiteY14" fmla="*/ 92747 h 734756"/>
                <a:gd name="connsiteX15" fmla="*/ 723680 w 1059135"/>
                <a:gd name="connsiteY15" fmla="*/ 2245 h 734756"/>
                <a:gd name="connsiteX16" fmla="*/ 480971 w 1059135"/>
                <a:gd name="connsiteY16" fmla="*/ 2245 h 734756"/>
                <a:gd name="connsiteX17" fmla="*/ 571473 w 1059135"/>
                <a:gd name="connsiteY17" fmla="*/ 137790 h 734756"/>
                <a:gd name="connsiteX18" fmla="*/ 471001 w 1059135"/>
                <a:gd name="connsiteY18" fmla="*/ 642009 h 734756"/>
                <a:gd name="connsiteX19" fmla="*/ 335455 w 1059135"/>
                <a:gd name="connsiteY19" fmla="*/ 732512 h 734756"/>
                <a:gd name="connsiteX20" fmla="*/ 335457 w 1059135"/>
                <a:gd name="connsiteY20" fmla="*/ 732511 h 734756"/>
                <a:gd name="connsiteX21" fmla="*/ 244954 w 1059135"/>
                <a:gd name="connsiteY21" fmla="*/ 596966 h 734756"/>
                <a:gd name="connsiteX22" fmla="*/ 345425 w 1059135"/>
                <a:gd name="connsiteY22" fmla="*/ 92747 h 734756"/>
                <a:gd name="connsiteX23" fmla="*/ 480971 w 1059135"/>
                <a:gd name="connsiteY23" fmla="*/ 2245 h 734756"/>
                <a:gd name="connsiteX24" fmla="*/ 238262 w 1059135"/>
                <a:gd name="connsiteY24" fmla="*/ 2245 h 734756"/>
                <a:gd name="connsiteX25" fmla="*/ 328764 w 1059135"/>
                <a:gd name="connsiteY25" fmla="*/ 137790 h 734756"/>
                <a:gd name="connsiteX26" fmla="*/ 228291 w 1059135"/>
                <a:gd name="connsiteY26" fmla="*/ 642009 h 734756"/>
                <a:gd name="connsiteX27" fmla="*/ 92747 w 1059135"/>
                <a:gd name="connsiteY27" fmla="*/ 732512 h 734756"/>
                <a:gd name="connsiteX28" fmla="*/ 92747 w 1059135"/>
                <a:gd name="connsiteY28" fmla="*/ 732511 h 734756"/>
                <a:gd name="connsiteX29" fmla="*/ 2245 w 1059135"/>
                <a:gd name="connsiteY29" fmla="*/ 596966 h 734756"/>
                <a:gd name="connsiteX30" fmla="*/ 102716 w 1059135"/>
                <a:gd name="connsiteY30" fmla="*/ 92747 h 734756"/>
                <a:gd name="connsiteX31" fmla="*/ 238262 w 1059135"/>
                <a:gd name="connsiteY31" fmla="*/ 2245 h 734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59135" h="734756">
                  <a:moveTo>
                    <a:pt x="966389" y="2245"/>
                  </a:moveTo>
                  <a:cubicBezTo>
                    <a:pt x="1028810" y="14683"/>
                    <a:pt x="1069329" y="75368"/>
                    <a:pt x="1056891" y="137790"/>
                  </a:cubicBezTo>
                  <a:cubicBezTo>
                    <a:pt x="1023401" y="305863"/>
                    <a:pt x="989909" y="473936"/>
                    <a:pt x="956419" y="642009"/>
                  </a:cubicBezTo>
                  <a:cubicBezTo>
                    <a:pt x="943981" y="704431"/>
                    <a:pt x="883295" y="744950"/>
                    <a:pt x="820873" y="732512"/>
                  </a:cubicBezTo>
                  <a:lnTo>
                    <a:pt x="820875" y="732511"/>
                  </a:lnTo>
                  <a:cubicBezTo>
                    <a:pt x="758453" y="720073"/>
                    <a:pt x="717934" y="659388"/>
                    <a:pt x="730372" y="596966"/>
                  </a:cubicBezTo>
                  <a:lnTo>
                    <a:pt x="830843" y="92747"/>
                  </a:lnTo>
                  <a:cubicBezTo>
                    <a:pt x="843281" y="30326"/>
                    <a:pt x="903967" y="-10194"/>
                    <a:pt x="966389" y="2245"/>
                  </a:cubicBezTo>
                  <a:close/>
                  <a:moveTo>
                    <a:pt x="723680" y="2245"/>
                  </a:moveTo>
                  <a:cubicBezTo>
                    <a:pt x="786102" y="14683"/>
                    <a:pt x="826621" y="75368"/>
                    <a:pt x="814182" y="137790"/>
                  </a:cubicBezTo>
                  <a:cubicBezTo>
                    <a:pt x="780691" y="305863"/>
                    <a:pt x="747200" y="473936"/>
                    <a:pt x="713709" y="642009"/>
                  </a:cubicBezTo>
                  <a:cubicBezTo>
                    <a:pt x="701271" y="704431"/>
                    <a:pt x="640586" y="744950"/>
                    <a:pt x="578165" y="732512"/>
                  </a:cubicBezTo>
                  <a:lnTo>
                    <a:pt x="578165" y="732511"/>
                  </a:lnTo>
                  <a:cubicBezTo>
                    <a:pt x="515743" y="720073"/>
                    <a:pt x="475224" y="659387"/>
                    <a:pt x="487663" y="596966"/>
                  </a:cubicBezTo>
                  <a:lnTo>
                    <a:pt x="588134" y="92747"/>
                  </a:lnTo>
                  <a:cubicBezTo>
                    <a:pt x="600573" y="30326"/>
                    <a:pt x="661257" y="-10194"/>
                    <a:pt x="723680" y="2245"/>
                  </a:cubicBezTo>
                  <a:close/>
                  <a:moveTo>
                    <a:pt x="480971" y="2245"/>
                  </a:moveTo>
                  <a:cubicBezTo>
                    <a:pt x="543392" y="14683"/>
                    <a:pt x="583912" y="75368"/>
                    <a:pt x="571473" y="137790"/>
                  </a:cubicBezTo>
                  <a:cubicBezTo>
                    <a:pt x="537983" y="305863"/>
                    <a:pt x="504491" y="473936"/>
                    <a:pt x="471001" y="642009"/>
                  </a:cubicBezTo>
                  <a:cubicBezTo>
                    <a:pt x="458563" y="704431"/>
                    <a:pt x="397877" y="744950"/>
                    <a:pt x="335455" y="732512"/>
                  </a:cubicBezTo>
                  <a:lnTo>
                    <a:pt x="335457" y="732511"/>
                  </a:lnTo>
                  <a:cubicBezTo>
                    <a:pt x="273035" y="720073"/>
                    <a:pt x="232516" y="659387"/>
                    <a:pt x="244954" y="596966"/>
                  </a:cubicBezTo>
                  <a:lnTo>
                    <a:pt x="345425" y="92747"/>
                  </a:lnTo>
                  <a:cubicBezTo>
                    <a:pt x="357863" y="30325"/>
                    <a:pt x="418549" y="-10194"/>
                    <a:pt x="480971" y="2245"/>
                  </a:cubicBezTo>
                  <a:close/>
                  <a:moveTo>
                    <a:pt x="238262" y="2245"/>
                  </a:moveTo>
                  <a:cubicBezTo>
                    <a:pt x="300684" y="14683"/>
                    <a:pt x="341203" y="75368"/>
                    <a:pt x="328764" y="137790"/>
                  </a:cubicBezTo>
                  <a:cubicBezTo>
                    <a:pt x="295273" y="305863"/>
                    <a:pt x="261782" y="473936"/>
                    <a:pt x="228291" y="642009"/>
                  </a:cubicBezTo>
                  <a:cubicBezTo>
                    <a:pt x="215853" y="704431"/>
                    <a:pt x="155168" y="744950"/>
                    <a:pt x="92747" y="732512"/>
                  </a:cubicBezTo>
                  <a:lnTo>
                    <a:pt x="92747" y="732511"/>
                  </a:lnTo>
                  <a:cubicBezTo>
                    <a:pt x="30325" y="720073"/>
                    <a:pt x="-10194" y="659387"/>
                    <a:pt x="2245" y="596966"/>
                  </a:cubicBezTo>
                  <a:lnTo>
                    <a:pt x="102716" y="92747"/>
                  </a:lnTo>
                  <a:cubicBezTo>
                    <a:pt x="115155" y="30325"/>
                    <a:pt x="175839" y="-10194"/>
                    <a:pt x="238262" y="2245"/>
                  </a:cubicBezTo>
                  <a:close/>
                </a:path>
              </a:pathLst>
            </a:custGeom>
            <a:solidFill>
              <a:srgbClr val="C00000"/>
            </a:solidFill>
            <a:ln w="12700" cap="flat" cmpd="sng" algn="ctr">
              <a:noFill/>
              <a:prstDash val="solid"/>
              <a:miter lim="800000"/>
            </a:ln>
            <a:effectLst/>
          </p:spPr>
          <p:txBody>
            <a:bodyPr rtlCol="0" anchor="ctr"/>
            <a:p>
              <a:pPr algn="ctr"/>
              <a:r>
                <a:rPr lang="en-US" altLang="zh-CN" sz="2000" b="1" dirty="0">
                  <a:ln w="3175">
                    <a:solidFill>
                      <a:srgbClr val="2CB695">
                        <a:lumMod val="50000"/>
                      </a:srgbClr>
                    </a:solidFill>
                  </a:ln>
                  <a:solidFill>
                    <a:srgbClr val="FFFFFF"/>
                  </a:solidFill>
                  <a:effectLst>
                    <a:outerShdw blurRad="63500" sx="102000" sy="102000" algn="ctr" rotWithShape="0">
                      <a:prstClr val="black">
                        <a:alpha val="40000"/>
                      </a:prstClr>
                    </a:outerShdw>
                  </a:effectLst>
                  <a:sym typeface="Arial" panose="020B0604020202020204" pitchFamily="34" charset="0"/>
                </a:rPr>
                <a:t>2</a:t>
              </a:r>
              <a:endParaRPr lang="en-US" altLang="zh-CN" sz="2000" b="1" dirty="0">
                <a:ln w="3175">
                  <a:solidFill>
                    <a:srgbClr val="2CB695">
                      <a:lumMod val="50000"/>
                    </a:srgbClr>
                  </a:solidFill>
                </a:ln>
                <a:solidFill>
                  <a:srgbClr val="FFFFFF"/>
                </a:solidFill>
                <a:effectLst>
                  <a:outerShdw blurRad="63500" sx="102000" sy="102000" algn="ctr" rotWithShape="0">
                    <a:prstClr val="black">
                      <a:alpha val="40000"/>
                    </a:prstClr>
                  </a:outerShdw>
                </a:effectLst>
                <a:sym typeface="Arial" panose="020B0604020202020204" pitchFamily="34" charset="0"/>
              </a:endParaRPr>
            </a:p>
          </p:txBody>
        </p:sp>
        <p:sp>
          <p:nvSpPr>
            <p:cNvPr id="18" name="任意多边形 17"/>
            <p:cNvSpPr/>
            <p:nvPr>
              <p:custDataLst>
                <p:tags r:id="rId6"/>
              </p:custDataLst>
            </p:nvPr>
          </p:nvSpPr>
          <p:spPr>
            <a:xfrm>
              <a:off x="4025754" y="3964259"/>
              <a:ext cx="2175934" cy="2175934"/>
            </a:xfrm>
            <a:custGeom>
              <a:avLst/>
              <a:gdLst>
                <a:gd name="connsiteX0" fmla="*/ 464257 w 2175934"/>
                <a:gd name="connsiteY0" fmla="*/ 0 h 2175934"/>
                <a:gd name="connsiteX1" fmla="*/ 807522 w 2175934"/>
                <a:gd name="connsiteY1" fmla="*/ 0 h 2175934"/>
                <a:gd name="connsiteX2" fmla="*/ 804333 w 2175934"/>
                <a:gd name="connsiteY2" fmla="*/ 16004 h 2175934"/>
                <a:gd name="connsiteX3" fmla="*/ 473432 w 2175934"/>
                <a:gd name="connsiteY3" fmla="*/ 16004 h 2175934"/>
                <a:gd name="connsiteX4" fmla="*/ 16004 w 2175934"/>
                <a:gd name="connsiteY4" fmla="*/ 473432 h 2175934"/>
                <a:gd name="connsiteX5" fmla="*/ 16004 w 2175934"/>
                <a:gd name="connsiteY5" fmla="*/ 1702503 h 2175934"/>
                <a:gd name="connsiteX6" fmla="*/ 473432 w 2175934"/>
                <a:gd name="connsiteY6" fmla="*/ 2159931 h 2175934"/>
                <a:gd name="connsiteX7" fmla="*/ 1702503 w 2175934"/>
                <a:gd name="connsiteY7" fmla="*/ 2159931 h 2175934"/>
                <a:gd name="connsiteX8" fmla="*/ 2159931 w 2175934"/>
                <a:gd name="connsiteY8" fmla="*/ 1702503 h 2175934"/>
                <a:gd name="connsiteX9" fmla="*/ 2159931 w 2175934"/>
                <a:gd name="connsiteY9" fmla="*/ 473432 h 2175934"/>
                <a:gd name="connsiteX10" fmla="*/ 1702503 w 2175934"/>
                <a:gd name="connsiteY10" fmla="*/ 16004 h 2175934"/>
                <a:gd name="connsiteX11" fmla="*/ 1365225 w 2175934"/>
                <a:gd name="connsiteY11" fmla="*/ 16004 h 2175934"/>
                <a:gd name="connsiteX12" fmla="*/ 1368414 w 2175934"/>
                <a:gd name="connsiteY12" fmla="*/ 0 h 2175934"/>
                <a:gd name="connsiteX13" fmla="*/ 1711677 w 2175934"/>
                <a:gd name="connsiteY13" fmla="*/ 0 h 2175934"/>
                <a:gd name="connsiteX14" fmla="*/ 2175934 w 2175934"/>
                <a:gd name="connsiteY14" fmla="*/ 464257 h 2175934"/>
                <a:gd name="connsiteX15" fmla="*/ 2175934 w 2175934"/>
                <a:gd name="connsiteY15" fmla="*/ 1711677 h 2175934"/>
                <a:gd name="connsiteX16" fmla="*/ 1711677 w 2175934"/>
                <a:gd name="connsiteY16" fmla="*/ 2175934 h 2175934"/>
                <a:gd name="connsiteX17" fmla="*/ 464257 w 2175934"/>
                <a:gd name="connsiteY17" fmla="*/ 2175934 h 2175934"/>
                <a:gd name="connsiteX18" fmla="*/ 0 w 2175934"/>
                <a:gd name="connsiteY18" fmla="*/ 1711677 h 2175934"/>
                <a:gd name="connsiteX19" fmla="*/ 0 w 2175934"/>
                <a:gd name="connsiteY19" fmla="*/ 464257 h 2175934"/>
                <a:gd name="connsiteX20" fmla="*/ 464257 w 2175934"/>
                <a:gd name="connsiteY20" fmla="*/ 0 h 217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75934" h="2175934">
                  <a:moveTo>
                    <a:pt x="464257" y="0"/>
                  </a:moveTo>
                  <a:lnTo>
                    <a:pt x="807522" y="0"/>
                  </a:lnTo>
                  <a:lnTo>
                    <a:pt x="804333" y="16004"/>
                  </a:lnTo>
                  <a:lnTo>
                    <a:pt x="473432" y="16004"/>
                  </a:lnTo>
                  <a:cubicBezTo>
                    <a:pt x="220801" y="16004"/>
                    <a:pt x="16004" y="220801"/>
                    <a:pt x="16004" y="473432"/>
                  </a:cubicBezTo>
                  <a:lnTo>
                    <a:pt x="16004" y="1702503"/>
                  </a:lnTo>
                  <a:cubicBezTo>
                    <a:pt x="16004" y="1955134"/>
                    <a:pt x="220801" y="2159931"/>
                    <a:pt x="473432" y="2159931"/>
                  </a:cubicBezTo>
                  <a:lnTo>
                    <a:pt x="1702503" y="2159931"/>
                  </a:lnTo>
                  <a:cubicBezTo>
                    <a:pt x="1955134" y="2159931"/>
                    <a:pt x="2159931" y="1955134"/>
                    <a:pt x="2159931" y="1702503"/>
                  </a:cubicBezTo>
                  <a:lnTo>
                    <a:pt x="2159931" y="473432"/>
                  </a:lnTo>
                  <a:cubicBezTo>
                    <a:pt x="2159931" y="220801"/>
                    <a:pt x="1955134" y="16004"/>
                    <a:pt x="1702503" y="16004"/>
                  </a:cubicBezTo>
                  <a:lnTo>
                    <a:pt x="1365225" y="16004"/>
                  </a:lnTo>
                  <a:lnTo>
                    <a:pt x="1368414" y="0"/>
                  </a:lnTo>
                  <a:lnTo>
                    <a:pt x="1711677" y="0"/>
                  </a:lnTo>
                  <a:cubicBezTo>
                    <a:pt x="1968079" y="0"/>
                    <a:pt x="2175934" y="207855"/>
                    <a:pt x="2175934" y="464257"/>
                  </a:cubicBezTo>
                  <a:lnTo>
                    <a:pt x="2175934" y="1711677"/>
                  </a:lnTo>
                  <a:cubicBezTo>
                    <a:pt x="2175934" y="1968079"/>
                    <a:pt x="1968079" y="2175934"/>
                    <a:pt x="1711677" y="2175934"/>
                  </a:cubicBezTo>
                  <a:lnTo>
                    <a:pt x="464257" y="2175934"/>
                  </a:lnTo>
                  <a:cubicBezTo>
                    <a:pt x="207855" y="2175934"/>
                    <a:pt x="0" y="1968079"/>
                    <a:pt x="0" y="1711677"/>
                  </a:cubicBezTo>
                  <a:lnTo>
                    <a:pt x="0" y="464257"/>
                  </a:lnTo>
                  <a:cubicBezTo>
                    <a:pt x="0" y="207855"/>
                    <a:pt x="207855" y="0"/>
                    <a:pt x="464257" y="0"/>
                  </a:cubicBezTo>
                  <a:close/>
                </a:path>
              </a:pathLst>
            </a:custGeom>
            <a:solidFill>
              <a:srgbClr val="C00000"/>
            </a:solidFill>
            <a:ln w="28575" cap="flat" cmpd="sng" algn="ctr">
              <a:solidFill>
                <a:srgbClr val="C00000"/>
              </a:solidFill>
              <a:prstDash val="solid"/>
              <a:miter lim="800000"/>
            </a:ln>
            <a:effectLst/>
          </p:spPr>
          <p:txBody>
            <a:bodyPr tIns="108000" bIns="0" rtlCol="0" anchor="ctr">
              <a:normAutofit/>
            </a:bodyPr>
            <a:p>
              <a:pPr algn="ctr"/>
              <a:r>
                <a:rPr lang="zh-CN" altLang="en-US" dirty="0">
                  <a:latin typeface="微软雅黑" panose="020B0503020204020204" pitchFamily="34" charset="-122"/>
                  <a:ea typeface="微软雅黑" panose="020B0503020204020204" pitchFamily="34" charset="-122"/>
                  <a:sym typeface="+mn-ea"/>
                </a:rPr>
                <a:t>忠实</a:t>
              </a:r>
              <a:endParaRPr lang="en-US" altLang="zh-CN">
                <a:solidFill>
                  <a:srgbClr val="28ACC6"/>
                </a:solidFill>
                <a:sym typeface="Arial" panose="020B0604020202020204" pitchFamily="34" charset="0"/>
              </a:endParaRPr>
            </a:p>
          </p:txBody>
        </p:sp>
      </p:grpSp>
      <p:grpSp>
        <p:nvGrpSpPr>
          <p:cNvPr id="19" name="组合 18"/>
          <p:cNvGrpSpPr/>
          <p:nvPr>
            <p:custDataLst>
              <p:tags r:id="rId7"/>
            </p:custDataLst>
          </p:nvPr>
        </p:nvGrpSpPr>
        <p:grpSpPr>
          <a:xfrm>
            <a:off x="3999702" y="1780150"/>
            <a:ext cx="1144955" cy="1257530"/>
            <a:chOff x="4025754" y="3750316"/>
            <a:chExt cx="2175934" cy="2389877"/>
          </a:xfrm>
          <a:solidFill>
            <a:srgbClr val="C00000"/>
          </a:solidFill>
        </p:grpSpPr>
        <p:sp>
          <p:nvSpPr>
            <p:cNvPr id="20" name="任意多边形 19"/>
            <p:cNvSpPr/>
            <p:nvPr>
              <p:custDataLst>
                <p:tags r:id="rId8"/>
              </p:custDataLst>
            </p:nvPr>
          </p:nvSpPr>
          <p:spPr>
            <a:xfrm>
              <a:off x="4805327" y="3750316"/>
              <a:ext cx="616789" cy="427887"/>
            </a:xfrm>
            <a:custGeom>
              <a:avLst/>
              <a:gdLst>
                <a:gd name="connsiteX0" fmla="*/ 966389 w 1059135"/>
                <a:gd name="connsiteY0" fmla="*/ 2245 h 734756"/>
                <a:gd name="connsiteX1" fmla="*/ 1056891 w 1059135"/>
                <a:gd name="connsiteY1" fmla="*/ 137790 h 734756"/>
                <a:gd name="connsiteX2" fmla="*/ 956419 w 1059135"/>
                <a:gd name="connsiteY2" fmla="*/ 642009 h 734756"/>
                <a:gd name="connsiteX3" fmla="*/ 820873 w 1059135"/>
                <a:gd name="connsiteY3" fmla="*/ 732512 h 734756"/>
                <a:gd name="connsiteX4" fmla="*/ 820875 w 1059135"/>
                <a:gd name="connsiteY4" fmla="*/ 732511 h 734756"/>
                <a:gd name="connsiteX5" fmla="*/ 730372 w 1059135"/>
                <a:gd name="connsiteY5" fmla="*/ 596966 h 734756"/>
                <a:gd name="connsiteX6" fmla="*/ 830843 w 1059135"/>
                <a:gd name="connsiteY6" fmla="*/ 92747 h 734756"/>
                <a:gd name="connsiteX7" fmla="*/ 966389 w 1059135"/>
                <a:gd name="connsiteY7" fmla="*/ 2245 h 734756"/>
                <a:gd name="connsiteX8" fmla="*/ 723680 w 1059135"/>
                <a:gd name="connsiteY8" fmla="*/ 2245 h 734756"/>
                <a:gd name="connsiteX9" fmla="*/ 814182 w 1059135"/>
                <a:gd name="connsiteY9" fmla="*/ 137790 h 734756"/>
                <a:gd name="connsiteX10" fmla="*/ 713709 w 1059135"/>
                <a:gd name="connsiteY10" fmla="*/ 642009 h 734756"/>
                <a:gd name="connsiteX11" fmla="*/ 578165 w 1059135"/>
                <a:gd name="connsiteY11" fmla="*/ 732512 h 734756"/>
                <a:gd name="connsiteX12" fmla="*/ 578165 w 1059135"/>
                <a:gd name="connsiteY12" fmla="*/ 732511 h 734756"/>
                <a:gd name="connsiteX13" fmla="*/ 487663 w 1059135"/>
                <a:gd name="connsiteY13" fmla="*/ 596966 h 734756"/>
                <a:gd name="connsiteX14" fmla="*/ 588134 w 1059135"/>
                <a:gd name="connsiteY14" fmla="*/ 92747 h 734756"/>
                <a:gd name="connsiteX15" fmla="*/ 723680 w 1059135"/>
                <a:gd name="connsiteY15" fmla="*/ 2245 h 734756"/>
                <a:gd name="connsiteX16" fmla="*/ 480971 w 1059135"/>
                <a:gd name="connsiteY16" fmla="*/ 2245 h 734756"/>
                <a:gd name="connsiteX17" fmla="*/ 571473 w 1059135"/>
                <a:gd name="connsiteY17" fmla="*/ 137790 h 734756"/>
                <a:gd name="connsiteX18" fmla="*/ 471001 w 1059135"/>
                <a:gd name="connsiteY18" fmla="*/ 642009 h 734756"/>
                <a:gd name="connsiteX19" fmla="*/ 335455 w 1059135"/>
                <a:gd name="connsiteY19" fmla="*/ 732512 h 734756"/>
                <a:gd name="connsiteX20" fmla="*/ 335457 w 1059135"/>
                <a:gd name="connsiteY20" fmla="*/ 732511 h 734756"/>
                <a:gd name="connsiteX21" fmla="*/ 244954 w 1059135"/>
                <a:gd name="connsiteY21" fmla="*/ 596966 h 734756"/>
                <a:gd name="connsiteX22" fmla="*/ 345425 w 1059135"/>
                <a:gd name="connsiteY22" fmla="*/ 92747 h 734756"/>
                <a:gd name="connsiteX23" fmla="*/ 480971 w 1059135"/>
                <a:gd name="connsiteY23" fmla="*/ 2245 h 734756"/>
                <a:gd name="connsiteX24" fmla="*/ 238262 w 1059135"/>
                <a:gd name="connsiteY24" fmla="*/ 2245 h 734756"/>
                <a:gd name="connsiteX25" fmla="*/ 328764 w 1059135"/>
                <a:gd name="connsiteY25" fmla="*/ 137790 h 734756"/>
                <a:gd name="connsiteX26" fmla="*/ 228291 w 1059135"/>
                <a:gd name="connsiteY26" fmla="*/ 642009 h 734756"/>
                <a:gd name="connsiteX27" fmla="*/ 92747 w 1059135"/>
                <a:gd name="connsiteY27" fmla="*/ 732512 h 734756"/>
                <a:gd name="connsiteX28" fmla="*/ 92747 w 1059135"/>
                <a:gd name="connsiteY28" fmla="*/ 732511 h 734756"/>
                <a:gd name="connsiteX29" fmla="*/ 2245 w 1059135"/>
                <a:gd name="connsiteY29" fmla="*/ 596966 h 734756"/>
                <a:gd name="connsiteX30" fmla="*/ 102716 w 1059135"/>
                <a:gd name="connsiteY30" fmla="*/ 92747 h 734756"/>
                <a:gd name="connsiteX31" fmla="*/ 238262 w 1059135"/>
                <a:gd name="connsiteY31" fmla="*/ 2245 h 734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59135" h="734756">
                  <a:moveTo>
                    <a:pt x="966389" y="2245"/>
                  </a:moveTo>
                  <a:cubicBezTo>
                    <a:pt x="1028810" y="14683"/>
                    <a:pt x="1069329" y="75368"/>
                    <a:pt x="1056891" y="137790"/>
                  </a:cubicBezTo>
                  <a:cubicBezTo>
                    <a:pt x="1023401" y="305863"/>
                    <a:pt x="989909" y="473936"/>
                    <a:pt x="956419" y="642009"/>
                  </a:cubicBezTo>
                  <a:cubicBezTo>
                    <a:pt x="943981" y="704431"/>
                    <a:pt x="883295" y="744950"/>
                    <a:pt x="820873" y="732512"/>
                  </a:cubicBezTo>
                  <a:lnTo>
                    <a:pt x="820875" y="732511"/>
                  </a:lnTo>
                  <a:cubicBezTo>
                    <a:pt x="758453" y="720073"/>
                    <a:pt x="717934" y="659388"/>
                    <a:pt x="730372" y="596966"/>
                  </a:cubicBezTo>
                  <a:lnTo>
                    <a:pt x="830843" y="92747"/>
                  </a:lnTo>
                  <a:cubicBezTo>
                    <a:pt x="843281" y="30326"/>
                    <a:pt x="903967" y="-10194"/>
                    <a:pt x="966389" y="2245"/>
                  </a:cubicBezTo>
                  <a:close/>
                  <a:moveTo>
                    <a:pt x="723680" y="2245"/>
                  </a:moveTo>
                  <a:cubicBezTo>
                    <a:pt x="786102" y="14683"/>
                    <a:pt x="826621" y="75368"/>
                    <a:pt x="814182" y="137790"/>
                  </a:cubicBezTo>
                  <a:cubicBezTo>
                    <a:pt x="780691" y="305863"/>
                    <a:pt x="747200" y="473936"/>
                    <a:pt x="713709" y="642009"/>
                  </a:cubicBezTo>
                  <a:cubicBezTo>
                    <a:pt x="701271" y="704431"/>
                    <a:pt x="640586" y="744950"/>
                    <a:pt x="578165" y="732512"/>
                  </a:cubicBezTo>
                  <a:lnTo>
                    <a:pt x="578165" y="732511"/>
                  </a:lnTo>
                  <a:cubicBezTo>
                    <a:pt x="515743" y="720073"/>
                    <a:pt x="475224" y="659387"/>
                    <a:pt x="487663" y="596966"/>
                  </a:cubicBezTo>
                  <a:lnTo>
                    <a:pt x="588134" y="92747"/>
                  </a:lnTo>
                  <a:cubicBezTo>
                    <a:pt x="600573" y="30326"/>
                    <a:pt x="661257" y="-10194"/>
                    <a:pt x="723680" y="2245"/>
                  </a:cubicBezTo>
                  <a:close/>
                  <a:moveTo>
                    <a:pt x="480971" y="2245"/>
                  </a:moveTo>
                  <a:cubicBezTo>
                    <a:pt x="543392" y="14683"/>
                    <a:pt x="583912" y="75368"/>
                    <a:pt x="571473" y="137790"/>
                  </a:cubicBezTo>
                  <a:cubicBezTo>
                    <a:pt x="537983" y="305863"/>
                    <a:pt x="504491" y="473936"/>
                    <a:pt x="471001" y="642009"/>
                  </a:cubicBezTo>
                  <a:cubicBezTo>
                    <a:pt x="458563" y="704431"/>
                    <a:pt x="397877" y="744950"/>
                    <a:pt x="335455" y="732512"/>
                  </a:cubicBezTo>
                  <a:lnTo>
                    <a:pt x="335457" y="732511"/>
                  </a:lnTo>
                  <a:cubicBezTo>
                    <a:pt x="273035" y="720073"/>
                    <a:pt x="232516" y="659387"/>
                    <a:pt x="244954" y="596966"/>
                  </a:cubicBezTo>
                  <a:lnTo>
                    <a:pt x="345425" y="92747"/>
                  </a:lnTo>
                  <a:cubicBezTo>
                    <a:pt x="357863" y="30325"/>
                    <a:pt x="418549" y="-10194"/>
                    <a:pt x="480971" y="2245"/>
                  </a:cubicBezTo>
                  <a:close/>
                  <a:moveTo>
                    <a:pt x="238262" y="2245"/>
                  </a:moveTo>
                  <a:cubicBezTo>
                    <a:pt x="300684" y="14683"/>
                    <a:pt x="341203" y="75368"/>
                    <a:pt x="328764" y="137790"/>
                  </a:cubicBezTo>
                  <a:cubicBezTo>
                    <a:pt x="295273" y="305863"/>
                    <a:pt x="261782" y="473936"/>
                    <a:pt x="228291" y="642009"/>
                  </a:cubicBezTo>
                  <a:cubicBezTo>
                    <a:pt x="215853" y="704431"/>
                    <a:pt x="155168" y="744950"/>
                    <a:pt x="92747" y="732512"/>
                  </a:cubicBezTo>
                  <a:lnTo>
                    <a:pt x="92747" y="732511"/>
                  </a:lnTo>
                  <a:cubicBezTo>
                    <a:pt x="30325" y="720073"/>
                    <a:pt x="-10194" y="659387"/>
                    <a:pt x="2245" y="596966"/>
                  </a:cubicBezTo>
                  <a:lnTo>
                    <a:pt x="102716" y="92747"/>
                  </a:lnTo>
                  <a:cubicBezTo>
                    <a:pt x="115155" y="30325"/>
                    <a:pt x="175839" y="-10194"/>
                    <a:pt x="238262" y="2245"/>
                  </a:cubicBezTo>
                  <a:close/>
                </a:path>
              </a:pathLst>
            </a:custGeom>
            <a:grpFill/>
            <a:ln w="12700" cap="flat" cmpd="sng" algn="ctr">
              <a:noFill/>
              <a:prstDash val="solid"/>
              <a:miter lim="800000"/>
            </a:ln>
            <a:effectLst/>
          </p:spPr>
          <p:txBody>
            <a:bodyPr rtlCol="0" anchor="ctr"/>
            <a:p>
              <a:pPr algn="ctr"/>
              <a:r>
                <a:rPr lang="en-US" altLang="zh-CN" sz="2000" b="1" dirty="0">
                  <a:ln w="3175">
                    <a:solidFill>
                      <a:srgbClr val="2CB695">
                        <a:lumMod val="50000"/>
                      </a:srgbClr>
                    </a:solidFill>
                  </a:ln>
                  <a:solidFill>
                    <a:srgbClr val="FFFFFF"/>
                  </a:solidFill>
                  <a:effectLst>
                    <a:outerShdw blurRad="63500" sx="102000" sy="102000" algn="ctr" rotWithShape="0">
                      <a:prstClr val="black">
                        <a:alpha val="40000"/>
                      </a:prstClr>
                    </a:outerShdw>
                  </a:effectLst>
                  <a:sym typeface="Arial" panose="020B0604020202020204" pitchFamily="34" charset="0"/>
                </a:rPr>
                <a:t>3</a:t>
              </a:r>
              <a:endParaRPr lang="en-US" altLang="zh-CN" sz="2000" b="1" dirty="0">
                <a:ln w="3175">
                  <a:solidFill>
                    <a:srgbClr val="2CB695">
                      <a:lumMod val="50000"/>
                    </a:srgbClr>
                  </a:solidFill>
                </a:ln>
                <a:solidFill>
                  <a:srgbClr val="FFFFFF"/>
                </a:solidFill>
                <a:effectLst>
                  <a:outerShdw blurRad="63500" sx="102000" sy="102000" algn="ctr" rotWithShape="0">
                    <a:prstClr val="black">
                      <a:alpha val="40000"/>
                    </a:prstClr>
                  </a:outerShdw>
                </a:effectLst>
                <a:sym typeface="Arial" panose="020B0604020202020204" pitchFamily="34" charset="0"/>
              </a:endParaRPr>
            </a:p>
          </p:txBody>
        </p:sp>
        <p:sp>
          <p:nvSpPr>
            <p:cNvPr id="21" name="任意多边形 20"/>
            <p:cNvSpPr/>
            <p:nvPr>
              <p:custDataLst>
                <p:tags r:id="rId9"/>
              </p:custDataLst>
            </p:nvPr>
          </p:nvSpPr>
          <p:spPr>
            <a:xfrm>
              <a:off x="4025754" y="3964259"/>
              <a:ext cx="2175934" cy="2175934"/>
            </a:xfrm>
            <a:custGeom>
              <a:avLst/>
              <a:gdLst>
                <a:gd name="connsiteX0" fmla="*/ 464257 w 2175934"/>
                <a:gd name="connsiteY0" fmla="*/ 0 h 2175934"/>
                <a:gd name="connsiteX1" fmla="*/ 807522 w 2175934"/>
                <a:gd name="connsiteY1" fmla="*/ 0 h 2175934"/>
                <a:gd name="connsiteX2" fmla="*/ 804333 w 2175934"/>
                <a:gd name="connsiteY2" fmla="*/ 16004 h 2175934"/>
                <a:gd name="connsiteX3" fmla="*/ 473432 w 2175934"/>
                <a:gd name="connsiteY3" fmla="*/ 16004 h 2175934"/>
                <a:gd name="connsiteX4" fmla="*/ 16004 w 2175934"/>
                <a:gd name="connsiteY4" fmla="*/ 473432 h 2175934"/>
                <a:gd name="connsiteX5" fmla="*/ 16004 w 2175934"/>
                <a:gd name="connsiteY5" fmla="*/ 1702503 h 2175934"/>
                <a:gd name="connsiteX6" fmla="*/ 473432 w 2175934"/>
                <a:gd name="connsiteY6" fmla="*/ 2159931 h 2175934"/>
                <a:gd name="connsiteX7" fmla="*/ 1702503 w 2175934"/>
                <a:gd name="connsiteY7" fmla="*/ 2159931 h 2175934"/>
                <a:gd name="connsiteX8" fmla="*/ 2159931 w 2175934"/>
                <a:gd name="connsiteY8" fmla="*/ 1702503 h 2175934"/>
                <a:gd name="connsiteX9" fmla="*/ 2159931 w 2175934"/>
                <a:gd name="connsiteY9" fmla="*/ 473432 h 2175934"/>
                <a:gd name="connsiteX10" fmla="*/ 1702503 w 2175934"/>
                <a:gd name="connsiteY10" fmla="*/ 16004 h 2175934"/>
                <a:gd name="connsiteX11" fmla="*/ 1365225 w 2175934"/>
                <a:gd name="connsiteY11" fmla="*/ 16004 h 2175934"/>
                <a:gd name="connsiteX12" fmla="*/ 1368414 w 2175934"/>
                <a:gd name="connsiteY12" fmla="*/ 0 h 2175934"/>
                <a:gd name="connsiteX13" fmla="*/ 1711677 w 2175934"/>
                <a:gd name="connsiteY13" fmla="*/ 0 h 2175934"/>
                <a:gd name="connsiteX14" fmla="*/ 2175934 w 2175934"/>
                <a:gd name="connsiteY14" fmla="*/ 464257 h 2175934"/>
                <a:gd name="connsiteX15" fmla="*/ 2175934 w 2175934"/>
                <a:gd name="connsiteY15" fmla="*/ 1711677 h 2175934"/>
                <a:gd name="connsiteX16" fmla="*/ 1711677 w 2175934"/>
                <a:gd name="connsiteY16" fmla="*/ 2175934 h 2175934"/>
                <a:gd name="connsiteX17" fmla="*/ 464257 w 2175934"/>
                <a:gd name="connsiteY17" fmla="*/ 2175934 h 2175934"/>
                <a:gd name="connsiteX18" fmla="*/ 0 w 2175934"/>
                <a:gd name="connsiteY18" fmla="*/ 1711677 h 2175934"/>
                <a:gd name="connsiteX19" fmla="*/ 0 w 2175934"/>
                <a:gd name="connsiteY19" fmla="*/ 464257 h 2175934"/>
                <a:gd name="connsiteX20" fmla="*/ 464257 w 2175934"/>
                <a:gd name="connsiteY20" fmla="*/ 0 h 217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75934" h="2175934">
                  <a:moveTo>
                    <a:pt x="464257" y="0"/>
                  </a:moveTo>
                  <a:lnTo>
                    <a:pt x="807522" y="0"/>
                  </a:lnTo>
                  <a:lnTo>
                    <a:pt x="804333" y="16004"/>
                  </a:lnTo>
                  <a:lnTo>
                    <a:pt x="473432" y="16004"/>
                  </a:lnTo>
                  <a:cubicBezTo>
                    <a:pt x="220801" y="16004"/>
                    <a:pt x="16004" y="220801"/>
                    <a:pt x="16004" y="473432"/>
                  </a:cubicBezTo>
                  <a:lnTo>
                    <a:pt x="16004" y="1702503"/>
                  </a:lnTo>
                  <a:cubicBezTo>
                    <a:pt x="16004" y="1955134"/>
                    <a:pt x="220801" y="2159931"/>
                    <a:pt x="473432" y="2159931"/>
                  </a:cubicBezTo>
                  <a:lnTo>
                    <a:pt x="1702503" y="2159931"/>
                  </a:lnTo>
                  <a:cubicBezTo>
                    <a:pt x="1955134" y="2159931"/>
                    <a:pt x="2159931" y="1955134"/>
                    <a:pt x="2159931" y="1702503"/>
                  </a:cubicBezTo>
                  <a:lnTo>
                    <a:pt x="2159931" y="473432"/>
                  </a:lnTo>
                  <a:cubicBezTo>
                    <a:pt x="2159931" y="220801"/>
                    <a:pt x="1955134" y="16004"/>
                    <a:pt x="1702503" y="16004"/>
                  </a:cubicBezTo>
                  <a:lnTo>
                    <a:pt x="1365225" y="16004"/>
                  </a:lnTo>
                  <a:lnTo>
                    <a:pt x="1368414" y="0"/>
                  </a:lnTo>
                  <a:lnTo>
                    <a:pt x="1711677" y="0"/>
                  </a:lnTo>
                  <a:cubicBezTo>
                    <a:pt x="1968079" y="0"/>
                    <a:pt x="2175934" y="207855"/>
                    <a:pt x="2175934" y="464257"/>
                  </a:cubicBezTo>
                  <a:lnTo>
                    <a:pt x="2175934" y="1711677"/>
                  </a:lnTo>
                  <a:cubicBezTo>
                    <a:pt x="2175934" y="1968079"/>
                    <a:pt x="1968079" y="2175934"/>
                    <a:pt x="1711677" y="2175934"/>
                  </a:cubicBezTo>
                  <a:lnTo>
                    <a:pt x="464257" y="2175934"/>
                  </a:lnTo>
                  <a:cubicBezTo>
                    <a:pt x="207855" y="2175934"/>
                    <a:pt x="0" y="1968079"/>
                    <a:pt x="0" y="1711677"/>
                  </a:cubicBezTo>
                  <a:lnTo>
                    <a:pt x="0" y="464257"/>
                  </a:lnTo>
                  <a:cubicBezTo>
                    <a:pt x="0" y="207855"/>
                    <a:pt x="207855" y="0"/>
                    <a:pt x="464257" y="0"/>
                  </a:cubicBezTo>
                  <a:close/>
                </a:path>
              </a:pathLst>
            </a:custGeom>
            <a:grpFill/>
            <a:ln w="28575" cap="flat" cmpd="sng" algn="ctr">
              <a:solidFill>
                <a:srgbClr val="C00000"/>
              </a:solidFill>
              <a:prstDash val="solid"/>
              <a:miter lim="800000"/>
            </a:ln>
            <a:effectLst/>
          </p:spPr>
          <p:txBody>
            <a:bodyPr tIns="108000" bIns="0" rtlCol="0" anchor="ctr">
              <a:normAutofit/>
            </a:bodyPr>
            <a:p>
              <a:pPr algn="ctr"/>
              <a:r>
                <a:rPr lang="zh-CN" altLang="en-US" dirty="0">
                  <a:latin typeface="微软雅黑" panose="020B0503020204020204" pitchFamily="34" charset="-122"/>
                  <a:ea typeface="微软雅黑" panose="020B0503020204020204" pitchFamily="34" charset="-122"/>
                  <a:sym typeface="+mn-ea"/>
                </a:rPr>
                <a:t> 有牺牲精神，能积极工作</a:t>
              </a:r>
              <a:endParaRPr lang="en-US" altLang="zh-CN">
                <a:solidFill>
                  <a:srgbClr val="28ACC6"/>
                </a:solidFill>
                <a:sym typeface="Arial" panose="020B0604020202020204" pitchFamily="34" charset="0"/>
              </a:endParaRPr>
            </a:p>
          </p:txBody>
        </p:sp>
      </p:grpSp>
      <p:grpSp>
        <p:nvGrpSpPr>
          <p:cNvPr id="12" name="组合 11"/>
          <p:cNvGrpSpPr/>
          <p:nvPr>
            <p:custDataLst>
              <p:tags r:id="rId10"/>
            </p:custDataLst>
          </p:nvPr>
        </p:nvGrpSpPr>
        <p:grpSpPr>
          <a:xfrm>
            <a:off x="5579631" y="1780168"/>
            <a:ext cx="1144955" cy="1257530"/>
            <a:chOff x="4025754" y="3750316"/>
            <a:chExt cx="2175934" cy="2389877"/>
          </a:xfrm>
          <a:solidFill>
            <a:srgbClr val="C00000"/>
          </a:solidFill>
        </p:grpSpPr>
        <p:sp>
          <p:nvSpPr>
            <p:cNvPr id="13" name="任意多边形 12"/>
            <p:cNvSpPr/>
            <p:nvPr>
              <p:custDataLst>
                <p:tags r:id="rId11"/>
              </p:custDataLst>
            </p:nvPr>
          </p:nvSpPr>
          <p:spPr>
            <a:xfrm>
              <a:off x="4805327" y="3750316"/>
              <a:ext cx="616789" cy="427887"/>
            </a:xfrm>
            <a:custGeom>
              <a:avLst/>
              <a:gdLst>
                <a:gd name="connsiteX0" fmla="*/ 966389 w 1059135"/>
                <a:gd name="connsiteY0" fmla="*/ 2245 h 734756"/>
                <a:gd name="connsiteX1" fmla="*/ 1056891 w 1059135"/>
                <a:gd name="connsiteY1" fmla="*/ 137790 h 734756"/>
                <a:gd name="connsiteX2" fmla="*/ 956419 w 1059135"/>
                <a:gd name="connsiteY2" fmla="*/ 642009 h 734756"/>
                <a:gd name="connsiteX3" fmla="*/ 820873 w 1059135"/>
                <a:gd name="connsiteY3" fmla="*/ 732512 h 734756"/>
                <a:gd name="connsiteX4" fmla="*/ 820875 w 1059135"/>
                <a:gd name="connsiteY4" fmla="*/ 732511 h 734756"/>
                <a:gd name="connsiteX5" fmla="*/ 730372 w 1059135"/>
                <a:gd name="connsiteY5" fmla="*/ 596966 h 734756"/>
                <a:gd name="connsiteX6" fmla="*/ 830843 w 1059135"/>
                <a:gd name="connsiteY6" fmla="*/ 92747 h 734756"/>
                <a:gd name="connsiteX7" fmla="*/ 966389 w 1059135"/>
                <a:gd name="connsiteY7" fmla="*/ 2245 h 734756"/>
                <a:gd name="connsiteX8" fmla="*/ 723680 w 1059135"/>
                <a:gd name="connsiteY8" fmla="*/ 2245 h 734756"/>
                <a:gd name="connsiteX9" fmla="*/ 814182 w 1059135"/>
                <a:gd name="connsiteY9" fmla="*/ 137790 h 734756"/>
                <a:gd name="connsiteX10" fmla="*/ 713709 w 1059135"/>
                <a:gd name="connsiteY10" fmla="*/ 642009 h 734756"/>
                <a:gd name="connsiteX11" fmla="*/ 578165 w 1059135"/>
                <a:gd name="connsiteY11" fmla="*/ 732512 h 734756"/>
                <a:gd name="connsiteX12" fmla="*/ 578165 w 1059135"/>
                <a:gd name="connsiteY12" fmla="*/ 732511 h 734756"/>
                <a:gd name="connsiteX13" fmla="*/ 487663 w 1059135"/>
                <a:gd name="connsiteY13" fmla="*/ 596966 h 734756"/>
                <a:gd name="connsiteX14" fmla="*/ 588134 w 1059135"/>
                <a:gd name="connsiteY14" fmla="*/ 92747 h 734756"/>
                <a:gd name="connsiteX15" fmla="*/ 723680 w 1059135"/>
                <a:gd name="connsiteY15" fmla="*/ 2245 h 734756"/>
                <a:gd name="connsiteX16" fmla="*/ 480971 w 1059135"/>
                <a:gd name="connsiteY16" fmla="*/ 2245 h 734756"/>
                <a:gd name="connsiteX17" fmla="*/ 571473 w 1059135"/>
                <a:gd name="connsiteY17" fmla="*/ 137790 h 734756"/>
                <a:gd name="connsiteX18" fmla="*/ 471001 w 1059135"/>
                <a:gd name="connsiteY18" fmla="*/ 642009 h 734756"/>
                <a:gd name="connsiteX19" fmla="*/ 335455 w 1059135"/>
                <a:gd name="connsiteY19" fmla="*/ 732512 h 734756"/>
                <a:gd name="connsiteX20" fmla="*/ 335457 w 1059135"/>
                <a:gd name="connsiteY20" fmla="*/ 732511 h 734756"/>
                <a:gd name="connsiteX21" fmla="*/ 244954 w 1059135"/>
                <a:gd name="connsiteY21" fmla="*/ 596966 h 734756"/>
                <a:gd name="connsiteX22" fmla="*/ 345425 w 1059135"/>
                <a:gd name="connsiteY22" fmla="*/ 92747 h 734756"/>
                <a:gd name="connsiteX23" fmla="*/ 480971 w 1059135"/>
                <a:gd name="connsiteY23" fmla="*/ 2245 h 734756"/>
                <a:gd name="connsiteX24" fmla="*/ 238262 w 1059135"/>
                <a:gd name="connsiteY24" fmla="*/ 2245 h 734756"/>
                <a:gd name="connsiteX25" fmla="*/ 328764 w 1059135"/>
                <a:gd name="connsiteY25" fmla="*/ 137790 h 734756"/>
                <a:gd name="connsiteX26" fmla="*/ 228291 w 1059135"/>
                <a:gd name="connsiteY26" fmla="*/ 642009 h 734756"/>
                <a:gd name="connsiteX27" fmla="*/ 92747 w 1059135"/>
                <a:gd name="connsiteY27" fmla="*/ 732512 h 734756"/>
                <a:gd name="connsiteX28" fmla="*/ 92747 w 1059135"/>
                <a:gd name="connsiteY28" fmla="*/ 732511 h 734756"/>
                <a:gd name="connsiteX29" fmla="*/ 2245 w 1059135"/>
                <a:gd name="connsiteY29" fmla="*/ 596966 h 734756"/>
                <a:gd name="connsiteX30" fmla="*/ 102716 w 1059135"/>
                <a:gd name="connsiteY30" fmla="*/ 92747 h 734756"/>
                <a:gd name="connsiteX31" fmla="*/ 238262 w 1059135"/>
                <a:gd name="connsiteY31" fmla="*/ 2245 h 734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59135" h="734756">
                  <a:moveTo>
                    <a:pt x="966389" y="2245"/>
                  </a:moveTo>
                  <a:cubicBezTo>
                    <a:pt x="1028810" y="14683"/>
                    <a:pt x="1069329" y="75368"/>
                    <a:pt x="1056891" y="137790"/>
                  </a:cubicBezTo>
                  <a:cubicBezTo>
                    <a:pt x="1023401" y="305863"/>
                    <a:pt x="989909" y="473936"/>
                    <a:pt x="956419" y="642009"/>
                  </a:cubicBezTo>
                  <a:cubicBezTo>
                    <a:pt x="943981" y="704431"/>
                    <a:pt x="883295" y="744950"/>
                    <a:pt x="820873" y="732512"/>
                  </a:cubicBezTo>
                  <a:lnTo>
                    <a:pt x="820875" y="732511"/>
                  </a:lnTo>
                  <a:cubicBezTo>
                    <a:pt x="758453" y="720073"/>
                    <a:pt x="717934" y="659388"/>
                    <a:pt x="730372" y="596966"/>
                  </a:cubicBezTo>
                  <a:lnTo>
                    <a:pt x="830843" y="92747"/>
                  </a:lnTo>
                  <a:cubicBezTo>
                    <a:pt x="843281" y="30326"/>
                    <a:pt x="903967" y="-10194"/>
                    <a:pt x="966389" y="2245"/>
                  </a:cubicBezTo>
                  <a:close/>
                  <a:moveTo>
                    <a:pt x="723680" y="2245"/>
                  </a:moveTo>
                  <a:cubicBezTo>
                    <a:pt x="786102" y="14683"/>
                    <a:pt x="826621" y="75368"/>
                    <a:pt x="814182" y="137790"/>
                  </a:cubicBezTo>
                  <a:cubicBezTo>
                    <a:pt x="780691" y="305863"/>
                    <a:pt x="747200" y="473936"/>
                    <a:pt x="713709" y="642009"/>
                  </a:cubicBezTo>
                  <a:cubicBezTo>
                    <a:pt x="701271" y="704431"/>
                    <a:pt x="640586" y="744950"/>
                    <a:pt x="578165" y="732512"/>
                  </a:cubicBezTo>
                  <a:lnTo>
                    <a:pt x="578165" y="732511"/>
                  </a:lnTo>
                  <a:cubicBezTo>
                    <a:pt x="515743" y="720073"/>
                    <a:pt x="475224" y="659387"/>
                    <a:pt x="487663" y="596966"/>
                  </a:cubicBezTo>
                  <a:lnTo>
                    <a:pt x="588134" y="92747"/>
                  </a:lnTo>
                  <a:cubicBezTo>
                    <a:pt x="600573" y="30326"/>
                    <a:pt x="661257" y="-10194"/>
                    <a:pt x="723680" y="2245"/>
                  </a:cubicBezTo>
                  <a:close/>
                  <a:moveTo>
                    <a:pt x="480971" y="2245"/>
                  </a:moveTo>
                  <a:cubicBezTo>
                    <a:pt x="543392" y="14683"/>
                    <a:pt x="583912" y="75368"/>
                    <a:pt x="571473" y="137790"/>
                  </a:cubicBezTo>
                  <a:cubicBezTo>
                    <a:pt x="537983" y="305863"/>
                    <a:pt x="504491" y="473936"/>
                    <a:pt x="471001" y="642009"/>
                  </a:cubicBezTo>
                  <a:cubicBezTo>
                    <a:pt x="458563" y="704431"/>
                    <a:pt x="397877" y="744950"/>
                    <a:pt x="335455" y="732512"/>
                  </a:cubicBezTo>
                  <a:lnTo>
                    <a:pt x="335457" y="732511"/>
                  </a:lnTo>
                  <a:cubicBezTo>
                    <a:pt x="273035" y="720073"/>
                    <a:pt x="232516" y="659387"/>
                    <a:pt x="244954" y="596966"/>
                  </a:cubicBezTo>
                  <a:lnTo>
                    <a:pt x="345425" y="92747"/>
                  </a:lnTo>
                  <a:cubicBezTo>
                    <a:pt x="357863" y="30325"/>
                    <a:pt x="418549" y="-10194"/>
                    <a:pt x="480971" y="2245"/>
                  </a:cubicBezTo>
                  <a:close/>
                  <a:moveTo>
                    <a:pt x="238262" y="2245"/>
                  </a:moveTo>
                  <a:cubicBezTo>
                    <a:pt x="300684" y="14683"/>
                    <a:pt x="341203" y="75368"/>
                    <a:pt x="328764" y="137790"/>
                  </a:cubicBezTo>
                  <a:cubicBezTo>
                    <a:pt x="295273" y="305863"/>
                    <a:pt x="261782" y="473936"/>
                    <a:pt x="228291" y="642009"/>
                  </a:cubicBezTo>
                  <a:cubicBezTo>
                    <a:pt x="215853" y="704431"/>
                    <a:pt x="155168" y="744950"/>
                    <a:pt x="92747" y="732512"/>
                  </a:cubicBezTo>
                  <a:lnTo>
                    <a:pt x="92747" y="732511"/>
                  </a:lnTo>
                  <a:cubicBezTo>
                    <a:pt x="30325" y="720073"/>
                    <a:pt x="-10194" y="659387"/>
                    <a:pt x="2245" y="596966"/>
                  </a:cubicBezTo>
                  <a:lnTo>
                    <a:pt x="102716" y="92747"/>
                  </a:lnTo>
                  <a:cubicBezTo>
                    <a:pt x="115155" y="30325"/>
                    <a:pt x="175839" y="-10194"/>
                    <a:pt x="238262" y="2245"/>
                  </a:cubicBezTo>
                  <a:close/>
                </a:path>
              </a:pathLst>
            </a:custGeom>
            <a:grpFill/>
            <a:ln w="12700" cap="flat" cmpd="sng" algn="ctr">
              <a:noFill/>
              <a:prstDash val="solid"/>
              <a:miter lim="800000"/>
            </a:ln>
            <a:effectLst/>
          </p:spPr>
          <p:txBody>
            <a:bodyPr rtlCol="0" anchor="ctr"/>
            <a:p>
              <a:pPr algn="ctr"/>
              <a:r>
                <a:rPr lang="en-US" altLang="zh-CN" sz="2000" b="1" dirty="0">
                  <a:ln w="3175">
                    <a:solidFill>
                      <a:srgbClr val="2CB695">
                        <a:lumMod val="50000"/>
                      </a:srgbClr>
                    </a:solidFill>
                  </a:ln>
                  <a:solidFill>
                    <a:srgbClr val="FFFFFF"/>
                  </a:solidFill>
                  <a:effectLst>
                    <a:outerShdw blurRad="63500" sx="102000" sy="102000" algn="ctr" rotWithShape="0">
                      <a:prstClr val="black">
                        <a:alpha val="40000"/>
                      </a:prstClr>
                    </a:outerShdw>
                  </a:effectLst>
                  <a:sym typeface="Arial" panose="020B0604020202020204" pitchFamily="34" charset="0"/>
                </a:rPr>
                <a:t>4</a:t>
              </a:r>
              <a:endParaRPr lang="en-US" altLang="zh-CN" sz="2000" b="1" dirty="0">
                <a:ln w="3175">
                  <a:solidFill>
                    <a:srgbClr val="2CB695">
                      <a:lumMod val="50000"/>
                    </a:srgbClr>
                  </a:solidFill>
                </a:ln>
                <a:solidFill>
                  <a:srgbClr val="FFFFFF"/>
                </a:solidFill>
                <a:effectLst>
                  <a:outerShdw blurRad="63500" sx="102000" sy="102000" algn="ctr" rotWithShape="0">
                    <a:prstClr val="black">
                      <a:alpha val="40000"/>
                    </a:prstClr>
                  </a:outerShdw>
                </a:effectLst>
                <a:sym typeface="Arial" panose="020B0604020202020204" pitchFamily="34" charset="0"/>
              </a:endParaRPr>
            </a:p>
          </p:txBody>
        </p:sp>
        <p:sp>
          <p:nvSpPr>
            <p:cNvPr id="22" name="任意多边形 21"/>
            <p:cNvSpPr/>
            <p:nvPr>
              <p:custDataLst>
                <p:tags r:id="rId12"/>
              </p:custDataLst>
            </p:nvPr>
          </p:nvSpPr>
          <p:spPr>
            <a:xfrm>
              <a:off x="4025754" y="3964259"/>
              <a:ext cx="2175934" cy="2175934"/>
            </a:xfrm>
            <a:custGeom>
              <a:avLst/>
              <a:gdLst>
                <a:gd name="connsiteX0" fmla="*/ 464257 w 2175934"/>
                <a:gd name="connsiteY0" fmla="*/ 0 h 2175934"/>
                <a:gd name="connsiteX1" fmla="*/ 807522 w 2175934"/>
                <a:gd name="connsiteY1" fmla="*/ 0 h 2175934"/>
                <a:gd name="connsiteX2" fmla="*/ 804333 w 2175934"/>
                <a:gd name="connsiteY2" fmla="*/ 16004 h 2175934"/>
                <a:gd name="connsiteX3" fmla="*/ 473432 w 2175934"/>
                <a:gd name="connsiteY3" fmla="*/ 16004 h 2175934"/>
                <a:gd name="connsiteX4" fmla="*/ 16004 w 2175934"/>
                <a:gd name="connsiteY4" fmla="*/ 473432 h 2175934"/>
                <a:gd name="connsiteX5" fmla="*/ 16004 w 2175934"/>
                <a:gd name="connsiteY5" fmla="*/ 1702503 h 2175934"/>
                <a:gd name="connsiteX6" fmla="*/ 473432 w 2175934"/>
                <a:gd name="connsiteY6" fmla="*/ 2159931 h 2175934"/>
                <a:gd name="connsiteX7" fmla="*/ 1702503 w 2175934"/>
                <a:gd name="connsiteY7" fmla="*/ 2159931 h 2175934"/>
                <a:gd name="connsiteX8" fmla="*/ 2159931 w 2175934"/>
                <a:gd name="connsiteY8" fmla="*/ 1702503 h 2175934"/>
                <a:gd name="connsiteX9" fmla="*/ 2159931 w 2175934"/>
                <a:gd name="connsiteY9" fmla="*/ 473432 h 2175934"/>
                <a:gd name="connsiteX10" fmla="*/ 1702503 w 2175934"/>
                <a:gd name="connsiteY10" fmla="*/ 16004 h 2175934"/>
                <a:gd name="connsiteX11" fmla="*/ 1365225 w 2175934"/>
                <a:gd name="connsiteY11" fmla="*/ 16004 h 2175934"/>
                <a:gd name="connsiteX12" fmla="*/ 1368414 w 2175934"/>
                <a:gd name="connsiteY12" fmla="*/ 0 h 2175934"/>
                <a:gd name="connsiteX13" fmla="*/ 1711677 w 2175934"/>
                <a:gd name="connsiteY13" fmla="*/ 0 h 2175934"/>
                <a:gd name="connsiteX14" fmla="*/ 2175934 w 2175934"/>
                <a:gd name="connsiteY14" fmla="*/ 464257 h 2175934"/>
                <a:gd name="connsiteX15" fmla="*/ 2175934 w 2175934"/>
                <a:gd name="connsiteY15" fmla="*/ 1711677 h 2175934"/>
                <a:gd name="connsiteX16" fmla="*/ 1711677 w 2175934"/>
                <a:gd name="connsiteY16" fmla="*/ 2175934 h 2175934"/>
                <a:gd name="connsiteX17" fmla="*/ 464257 w 2175934"/>
                <a:gd name="connsiteY17" fmla="*/ 2175934 h 2175934"/>
                <a:gd name="connsiteX18" fmla="*/ 0 w 2175934"/>
                <a:gd name="connsiteY18" fmla="*/ 1711677 h 2175934"/>
                <a:gd name="connsiteX19" fmla="*/ 0 w 2175934"/>
                <a:gd name="connsiteY19" fmla="*/ 464257 h 2175934"/>
                <a:gd name="connsiteX20" fmla="*/ 464257 w 2175934"/>
                <a:gd name="connsiteY20" fmla="*/ 0 h 217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75934" h="2175934">
                  <a:moveTo>
                    <a:pt x="464257" y="0"/>
                  </a:moveTo>
                  <a:lnTo>
                    <a:pt x="807522" y="0"/>
                  </a:lnTo>
                  <a:lnTo>
                    <a:pt x="804333" y="16004"/>
                  </a:lnTo>
                  <a:lnTo>
                    <a:pt x="473432" y="16004"/>
                  </a:lnTo>
                  <a:cubicBezTo>
                    <a:pt x="220801" y="16004"/>
                    <a:pt x="16004" y="220801"/>
                    <a:pt x="16004" y="473432"/>
                  </a:cubicBezTo>
                  <a:lnTo>
                    <a:pt x="16004" y="1702503"/>
                  </a:lnTo>
                  <a:cubicBezTo>
                    <a:pt x="16004" y="1955134"/>
                    <a:pt x="220801" y="2159931"/>
                    <a:pt x="473432" y="2159931"/>
                  </a:cubicBezTo>
                  <a:lnTo>
                    <a:pt x="1702503" y="2159931"/>
                  </a:lnTo>
                  <a:cubicBezTo>
                    <a:pt x="1955134" y="2159931"/>
                    <a:pt x="2159931" y="1955134"/>
                    <a:pt x="2159931" y="1702503"/>
                  </a:cubicBezTo>
                  <a:lnTo>
                    <a:pt x="2159931" y="473432"/>
                  </a:lnTo>
                  <a:cubicBezTo>
                    <a:pt x="2159931" y="220801"/>
                    <a:pt x="1955134" y="16004"/>
                    <a:pt x="1702503" y="16004"/>
                  </a:cubicBezTo>
                  <a:lnTo>
                    <a:pt x="1365225" y="16004"/>
                  </a:lnTo>
                  <a:lnTo>
                    <a:pt x="1368414" y="0"/>
                  </a:lnTo>
                  <a:lnTo>
                    <a:pt x="1711677" y="0"/>
                  </a:lnTo>
                  <a:cubicBezTo>
                    <a:pt x="1968079" y="0"/>
                    <a:pt x="2175934" y="207855"/>
                    <a:pt x="2175934" y="464257"/>
                  </a:cubicBezTo>
                  <a:lnTo>
                    <a:pt x="2175934" y="1711677"/>
                  </a:lnTo>
                  <a:cubicBezTo>
                    <a:pt x="2175934" y="1968079"/>
                    <a:pt x="1968079" y="2175934"/>
                    <a:pt x="1711677" y="2175934"/>
                  </a:cubicBezTo>
                  <a:lnTo>
                    <a:pt x="464257" y="2175934"/>
                  </a:lnTo>
                  <a:cubicBezTo>
                    <a:pt x="207855" y="2175934"/>
                    <a:pt x="0" y="1968079"/>
                    <a:pt x="0" y="1711677"/>
                  </a:cubicBezTo>
                  <a:lnTo>
                    <a:pt x="0" y="464257"/>
                  </a:lnTo>
                  <a:cubicBezTo>
                    <a:pt x="0" y="207855"/>
                    <a:pt x="207855" y="0"/>
                    <a:pt x="464257" y="0"/>
                  </a:cubicBezTo>
                  <a:close/>
                </a:path>
              </a:pathLst>
            </a:custGeom>
            <a:grpFill/>
            <a:ln w="28575" cap="flat" cmpd="sng" algn="ctr">
              <a:solidFill>
                <a:srgbClr val="C00000"/>
              </a:solidFill>
              <a:prstDash val="solid"/>
              <a:miter lim="800000"/>
            </a:ln>
            <a:effectLst/>
          </p:spPr>
          <p:txBody>
            <a:bodyPr tIns="108000" bIns="0" rtlCol="0" anchor="ctr">
              <a:normAutofit/>
            </a:bodyPr>
            <a:p>
              <a:pPr algn="ctr"/>
              <a:r>
                <a:rPr lang="zh-CN" altLang="en-US" dirty="0">
                  <a:latin typeface="微软雅黑" panose="020B0503020204020204" pitchFamily="34" charset="-122"/>
                  <a:ea typeface="微软雅黑" panose="020B0503020204020204" pitchFamily="34" charset="-122"/>
                  <a:sym typeface="+mn-ea"/>
                </a:rPr>
                <a:t>没有发洋财的观念</a:t>
              </a:r>
              <a:endParaRPr lang="en-US" altLang="zh-CN">
                <a:solidFill>
                  <a:srgbClr val="28ACC6"/>
                </a:solidFill>
                <a:sym typeface="Arial" panose="020B0604020202020204" pitchFamily="34" charset="0"/>
              </a:endParaRPr>
            </a:p>
          </p:txBody>
        </p:sp>
      </p:grpSp>
      <p:grpSp>
        <p:nvGrpSpPr>
          <p:cNvPr id="23" name="组合 22"/>
          <p:cNvGrpSpPr/>
          <p:nvPr>
            <p:custDataLst>
              <p:tags r:id="rId13"/>
            </p:custDataLst>
          </p:nvPr>
        </p:nvGrpSpPr>
        <p:grpSpPr>
          <a:xfrm>
            <a:off x="7159479" y="1780168"/>
            <a:ext cx="1144955" cy="1257530"/>
            <a:chOff x="4025754" y="3750316"/>
            <a:chExt cx="2175934" cy="2389877"/>
          </a:xfrm>
          <a:solidFill>
            <a:srgbClr val="D40000"/>
          </a:solidFill>
        </p:grpSpPr>
        <p:sp>
          <p:nvSpPr>
            <p:cNvPr id="24" name="任意多边形 23"/>
            <p:cNvSpPr/>
            <p:nvPr>
              <p:custDataLst>
                <p:tags r:id="rId14"/>
              </p:custDataLst>
            </p:nvPr>
          </p:nvSpPr>
          <p:spPr>
            <a:xfrm>
              <a:off x="4805327" y="3750316"/>
              <a:ext cx="616789" cy="427887"/>
            </a:xfrm>
            <a:custGeom>
              <a:avLst/>
              <a:gdLst>
                <a:gd name="connsiteX0" fmla="*/ 966389 w 1059135"/>
                <a:gd name="connsiteY0" fmla="*/ 2245 h 734756"/>
                <a:gd name="connsiteX1" fmla="*/ 1056891 w 1059135"/>
                <a:gd name="connsiteY1" fmla="*/ 137790 h 734756"/>
                <a:gd name="connsiteX2" fmla="*/ 956419 w 1059135"/>
                <a:gd name="connsiteY2" fmla="*/ 642009 h 734756"/>
                <a:gd name="connsiteX3" fmla="*/ 820873 w 1059135"/>
                <a:gd name="connsiteY3" fmla="*/ 732512 h 734756"/>
                <a:gd name="connsiteX4" fmla="*/ 820875 w 1059135"/>
                <a:gd name="connsiteY4" fmla="*/ 732511 h 734756"/>
                <a:gd name="connsiteX5" fmla="*/ 730372 w 1059135"/>
                <a:gd name="connsiteY5" fmla="*/ 596966 h 734756"/>
                <a:gd name="connsiteX6" fmla="*/ 830843 w 1059135"/>
                <a:gd name="connsiteY6" fmla="*/ 92747 h 734756"/>
                <a:gd name="connsiteX7" fmla="*/ 966389 w 1059135"/>
                <a:gd name="connsiteY7" fmla="*/ 2245 h 734756"/>
                <a:gd name="connsiteX8" fmla="*/ 723680 w 1059135"/>
                <a:gd name="connsiteY8" fmla="*/ 2245 h 734756"/>
                <a:gd name="connsiteX9" fmla="*/ 814182 w 1059135"/>
                <a:gd name="connsiteY9" fmla="*/ 137790 h 734756"/>
                <a:gd name="connsiteX10" fmla="*/ 713709 w 1059135"/>
                <a:gd name="connsiteY10" fmla="*/ 642009 h 734756"/>
                <a:gd name="connsiteX11" fmla="*/ 578165 w 1059135"/>
                <a:gd name="connsiteY11" fmla="*/ 732512 h 734756"/>
                <a:gd name="connsiteX12" fmla="*/ 578165 w 1059135"/>
                <a:gd name="connsiteY12" fmla="*/ 732511 h 734756"/>
                <a:gd name="connsiteX13" fmla="*/ 487663 w 1059135"/>
                <a:gd name="connsiteY13" fmla="*/ 596966 h 734756"/>
                <a:gd name="connsiteX14" fmla="*/ 588134 w 1059135"/>
                <a:gd name="connsiteY14" fmla="*/ 92747 h 734756"/>
                <a:gd name="connsiteX15" fmla="*/ 723680 w 1059135"/>
                <a:gd name="connsiteY15" fmla="*/ 2245 h 734756"/>
                <a:gd name="connsiteX16" fmla="*/ 480971 w 1059135"/>
                <a:gd name="connsiteY16" fmla="*/ 2245 h 734756"/>
                <a:gd name="connsiteX17" fmla="*/ 571473 w 1059135"/>
                <a:gd name="connsiteY17" fmla="*/ 137790 h 734756"/>
                <a:gd name="connsiteX18" fmla="*/ 471001 w 1059135"/>
                <a:gd name="connsiteY18" fmla="*/ 642009 h 734756"/>
                <a:gd name="connsiteX19" fmla="*/ 335455 w 1059135"/>
                <a:gd name="connsiteY19" fmla="*/ 732512 h 734756"/>
                <a:gd name="connsiteX20" fmla="*/ 335457 w 1059135"/>
                <a:gd name="connsiteY20" fmla="*/ 732511 h 734756"/>
                <a:gd name="connsiteX21" fmla="*/ 244954 w 1059135"/>
                <a:gd name="connsiteY21" fmla="*/ 596966 h 734756"/>
                <a:gd name="connsiteX22" fmla="*/ 345425 w 1059135"/>
                <a:gd name="connsiteY22" fmla="*/ 92747 h 734756"/>
                <a:gd name="connsiteX23" fmla="*/ 480971 w 1059135"/>
                <a:gd name="connsiteY23" fmla="*/ 2245 h 734756"/>
                <a:gd name="connsiteX24" fmla="*/ 238262 w 1059135"/>
                <a:gd name="connsiteY24" fmla="*/ 2245 h 734756"/>
                <a:gd name="connsiteX25" fmla="*/ 328764 w 1059135"/>
                <a:gd name="connsiteY25" fmla="*/ 137790 h 734756"/>
                <a:gd name="connsiteX26" fmla="*/ 228291 w 1059135"/>
                <a:gd name="connsiteY26" fmla="*/ 642009 h 734756"/>
                <a:gd name="connsiteX27" fmla="*/ 92747 w 1059135"/>
                <a:gd name="connsiteY27" fmla="*/ 732512 h 734756"/>
                <a:gd name="connsiteX28" fmla="*/ 92747 w 1059135"/>
                <a:gd name="connsiteY28" fmla="*/ 732511 h 734756"/>
                <a:gd name="connsiteX29" fmla="*/ 2245 w 1059135"/>
                <a:gd name="connsiteY29" fmla="*/ 596966 h 734756"/>
                <a:gd name="connsiteX30" fmla="*/ 102716 w 1059135"/>
                <a:gd name="connsiteY30" fmla="*/ 92747 h 734756"/>
                <a:gd name="connsiteX31" fmla="*/ 238262 w 1059135"/>
                <a:gd name="connsiteY31" fmla="*/ 2245 h 734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59135" h="734756">
                  <a:moveTo>
                    <a:pt x="966389" y="2245"/>
                  </a:moveTo>
                  <a:cubicBezTo>
                    <a:pt x="1028810" y="14683"/>
                    <a:pt x="1069329" y="75368"/>
                    <a:pt x="1056891" y="137790"/>
                  </a:cubicBezTo>
                  <a:cubicBezTo>
                    <a:pt x="1023401" y="305863"/>
                    <a:pt x="989909" y="473936"/>
                    <a:pt x="956419" y="642009"/>
                  </a:cubicBezTo>
                  <a:cubicBezTo>
                    <a:pt x="943981" y="704431"/>
                    <a:pt x="883295" y="744950"/>
                    <a:pt x="820873" y="732512"/>
                  </a:cubicBezTo>
                  <a:lnTo>
                    <a:pt x="820875" y="732511"/>
                  </a:lnTo>
                  <a:cubicBezTo>
                    <a:pt x="758453" y="720073"/>
                    <a:pt x="717934" y="659388"/>
                    <a:pt x="730372" y="596966"/>
                  </a:cubicBezTo>
                  <a:lnTo>
                    <a:pt x="830843" y="92747"/>
                  </a:lnTo>
                  <a:cubicBezTo>
                    <a:pt x="843281" y="30326"/>
                    <a:pt x="903967" y="-10194"/>
                    <a:pt x="966389" y="2245"/>
                  </a:cubicBezTo>
                  <a:close/>
                  <a:moveTo>
                    <a:pt x="723680" y="2245"/>
                  </a:moveTo>
                  <a:cubicBezTo>
                    <a:pt x="786102" y="14683"/>
                    <a:pt x="826621" y="75368"/>
                    <a:pt x="814182" y="137790"/>
                  </a:cubicBezTo>
                  <a:cubicBezTo>
                    <a:pt x="780691" y="305863"/>
                    <a:pt x="747200" y="473936"/>
                    <a:pt x="713709" y="642009"/>
                  </a:cubicBezTo>
                  <a:cubicBezTo>
                    <a:pt x="701271" y="704431"/>
                    <a:pt x="640586" y="744950"/>
                    <a:pt x="578165" y="732512"/>
                  </a:cubicBezTo>
                  <a:lnTo>
                    <a:pt x="578165" y="732511"/>
                  </a:lnTo>
                  <a:cubicBezTo>
                    <a:pt x="515743" y="720073"/>
                    <a:pt x="475224" y="659387"/>
                    <a:pt x="487663" y="596966"/>
                  </a:cubicBezTo>
                  <a:lnTo>
                    <a:pt x="588134" y="92747"/>
                  </a:lnTo>
                  <a:cubicBezTo>
                    <a:pt x="600573" y="30326"/>
                    <a:pt x="661257" y="-10194"/>
                    <a:pt x="723680" y="2245"/>
                  </a:cubicBezTo>
                  <a:close/>
                  <a:moveTo>
                    <a:pt x="480971" y="2245"/>
                  </a:moveTo>
                  <a:cubicBezTo>
                    <a:pt x="543392" y="14683"/>
                    <a:pt x="583912" y="75368"/>
                    <a:pt x="571473" y="137790"/>
                  </a:cubicBezTo>
                  <a:cubicBezTo>
                    <a:pt x="537983" y="305863"/>
                    <a:pt x="504491" y="473936"/>
                    <a:pt x="471001" y="642009"/>
                  </a:cubicBezTo>
                  <a:cubicBezTo>
                    <a:pt x="458563" y="704431"/>
                    <a:pt x="397877" y="744950"/>
                    <a:pt x="335455" y="732512"/>
                  </a:cubicBezTo>
                  <a:lnTo>
                    <a:pt x="335457" y="732511"/>
                  </a:lnTo>
                  <a:cubicBezTo>
                    <a:pt x="273035" y="720073"/>
                    <a:pt x="232516" y="659387"/>
                    <a:pt x="244954" y="596966"/>
                  </a:cubicBezTo>
                  <a:lnTo>
                    <a:pt x="345425" y="92747"/>
                  </a:lnTo>
                  <a:cubicBezTo>
                    <a:pt x="357863" y="30325"/>
                    <a:pt x="418549" y="-10194"/>
                    <a:pt x="480971" y="2245"/>
                  </a:cubicBezTo>
                  <a:close/>
                  <a:moveTo>
                    <a:pt x="238262" y="2245"/>
                  </a:moveTo>
                  <a:cubicBezTo>
                    <a:pt x="300684" y="14683"/>
                    <a:pt x="341203" y="75368"/>
                    <a:pt x="328764" y="137790"/>
                  </a:cubicBezTo>
                  <a:cubicBezTo>
                    <a:pt x="295273" y="305863"/>
                    <a:pt x="261782" y="473936"/>
                    <a:pt x="228291" y="642009"/>
                  </a:cubicBezTo>
                  <a:cubicBezTo>
                    <a:pt x="215853" y="704431"/>
                    <a:pt x="155168" y="744950"/>
                    <a:pt x="92747" y="732512"/>
                  </a:cubicBezTo>
                  <a:lnTo>
                    <a:pt x="92747" y="732511"/>
                  </a:lnTo>
                  <a:cubicBezTo>
                    <a:pt x="30325" y="720073"/>
                    <a:pt x="-10194" y="659387"/>
                    <a:pt x="2245" y="596966"/>
                  </a:cubicBezTo>
                  <a:lnTo>
                    <a:pt x="102716" y="92747"/>
                  </a:lnTo>
                  <a:cubicBezTo>
                    <a:pt x="115155" y="30325"/>
                    <a:pt x="175839" y="-10194"/>
                    <a:pt x="238262" y="2245"/>
                  </a:cubicBezTo>
                  <a:close/>
                </a:path>
              </a:pathLst>
            </a:custGeom>
            <a:grpFill/>
            <a:ln w="28575" cap="flat" cmpd="sng" algn="ctr">
              <a:solidFill>
                <a:srgbClr val="C00000"/>
              </a:solidFill>
              <a:prstDash val="solid"/>
              <a:miter lim="800000"/>
            </a:ln>
            <a:effectLst/>
          </p:spPr>
          <p:txBody>
            <a:bodyPr rtlCol="0" anchor="ctr"/>
            <a:p>
              <a:pPr algn="ctr"/>
              <a:r>
                <a:rPr lang="en-US" altLang="zh-CN" sz="2000" b="1" dirty="0">
                  <a:ln w="3175">
                    <a:solidFill>
                      <a:srgbClr val="2CB695">
                        <a:lumMod val="50000"/>
                      </a:srgbClr>
                    </a:solidFill>
                  </a:ln>
                  <a:solidFill>
                    <a:srgbClr val="FFFFFF"/>
                  </a:solidFill>
                  <a:effectLst>
                    <a:outerShdw blurRad="63500" sx="102000" sy="102000" algn="ctr" rotWithShape="0">
                      <a:prstClr val="black">
                        <a:alpha val="40000"/>
                      </a:prstClr>
                    </a:outerShdw>
                  </a:effectLst>
                  <a:sym typeface="Arial" panose="020B0604020202020204" pitchFamily="34" charset="0"/>
                </a:rPr>
                <a:t>5</a:t>
              </a:r>
              <a:endParaRPr lang="en-US" altLang="zh-CN" sz="2000" b="1" dirty="0">
                <a:ln w="3175">
                  <a:solidFill>
                    <a:srgbClr val="2CB695">
                      <a:lumMod val="50000"/>
                    </a:srgbClr>
                  </a:solidFill>
                </a:ln>
                <a:solidFill>
                  <a:srgbClr val="FFFFFF"/>
                </a:solidFill>
                <a:effectLst>
                  <a:outerShdw blurRad="63500" sx="102000" sy="102000" algn="ctr" rotWithShape="0">
                    <a:prstClr val="black">
                      <a:alpha val="40000"/>
                    </a:prstClr>
                  </a:outerShdw>
                </a:effectLst>
                <a:sym typeface="Arial" panose="020B0604020202020204" pitchFamily="34" charset="0"/>
              </a:endParaRPr>
            </a:p>
          </p:txBody>
        </p:sp>
        <p:sp>
          <p:nvSpPr>
            <p:cNvPr id="25" name="任意多边形 24"/>
            <p:cNvSpPr/>
            <p:nvPr>
              <p:custDataLst>
                <p:tags r:id="rId15"/>
              </p:custDataLst>
            </p:nvPr>
          </p:nvSpPr>
          <p:spPr>
            <a:xfrm>
              <a:off x="4025754" y="3964259"/>
              <a:ext cx="2175934" cy="2175934"/>
            </a:xfrm>
            <a:custGeom>
              <a:avLst/>
              <a:gdLst>
                <a:gd name="connsiteX0" fmla="*/ 464257 w 2175934"/>
                <a:gd name="connsiteY0" fmla="*/ 0 h 2175934"/>
                <a:gd name="connsiteX1" fmla="*/ 807522 w 2175934"/>
                <a:gd name="connsiteY1" fmla="*/ 0 h 2175934"/>
                <a:gd name="connsiteX2" fmla="*/ 804333 w 2175934"/>
                <a:gd name="connsiteY2" fmla="*/ 16004 h 2175934"/>
                <a:gd name="connsiteX3" fmla="*/ 473432 w 2175934"/>
                <a:gd name="connsiteY3" fmla="*/ 16004 h 2175934"/>
                <a:gd name="connsiteX4" fmla="*/ 16004 w 2175934"/>
                <a:gd name="connsiteY4" fmla="*/ 473432 h 2175934"/>
                <a:gd name="connsiteX5" fmla="*/ 16004 w 2175934"/>
                <a:gd name="connsiteY5" fmla="*/ 1702503 h 2175934"/>
                <a:gd name="connsiteX6" fmla="*/ 473432 w 2175934"/>
                <a:gd name="connsiteY6" fmla="*/ 2159931 h 2175934"/>
                <a:gd name="connsiteX7" fmla="*/ 1702503 w 2175934"/>
                <a:gd name="connsiteY7" fmla="*/ 2159931 h 2175934"/>
                <a:gd name="connsiteX8" fmla="*/ 2159931 w 2175934"/>
                <a:gd name="connsiteY8" fmla="*/ 1702503 h 2175934"/>
                <a:gd name="connsiteX9" fmla="*/ 2159931 w 2175934"/>
                <a:gd name="connsiteY9" fmla="*/ 473432 h 2175934"/>
                <a:gd name="connsiteX10" fmla="*/ 1702503 w 2175934"/>
                <a:gd name="connsiteY10" fmla="*/ 16004 h 2175934"/>
                <a:gd name="connsiteX11" fmla="*/ 1365225 w 2175934"/>
                <a:gd name="connsiteY11" fmla="*/ 16004 h 2175934"/>
                <a:gd name="connsiteX12" fmla="*/ 1368414 w 2175934"/>
                <a:gd name="connsiteY12" fmla="*/ 0 h 2175934"/>
                <a:gd name="connsiteX13" fmla="*/ 1711677 w 2175934"/>
                <a:gd name="connsiteY13" fmla="*/ 0 h 2175934"/>
                <a:gd name="connsiteX14" fmla="*/ 2175934 w 2175934"/>
                <a:gd name="connsiteY14" fmla="*/ 464257 h 2175934"/>
                <a:gd name="connsiteX15" fmla="*/ 2175934 w 2175934"/>
                <a:gd name="connsiteY15" fmla="*/ 1711677 h 2175934"/>
                <a:gd name="connsiteX16" fmla="*/ 1711677 w 2175934"/>
                <a:gd name="connsiteY16" fmla="*/ 2175934 h 2175934"/>
                <a:gd name="connsiteX17" fmla="*/ 464257 w 2175934"/>
                <a:gd name="connsiteY17" fmla="*/ 2175934 h 2175934"/>
                <a:gd name="connsiteX18" fmla="*/ 0 w 2175934"/>
                <a:gd name="connsiteY18" fmla="*/ 1711677 h 2175934"/>
                <a:gd name="connsiteX19" fmla="*/ 0 w 2175934"/>
                <a:gd name="connsiteY19" fmla="*/ 464257 h 2175934"/>
                <a:gd name="connsiteX20" fmla="*/ 464257 w 2175934"/>
                <a:gd name="connsiteY20" fmla="*/ 0 h 217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75934" h="2175934">
                  <a:moveTo>
                    <a:pt x="464257" y="0"/>
                  </a:moveTo>
                  <a:lnTo>
                    <a:pt x="807522" y="0"/>
                  </a:lnTo>
                  <a:lnTo>
                    <a:pt x="804333" y="16004"/>
                  </a:lnTo>
                  <a:lnTo>
                    <a:pt x="473432" y="16004"/>
                  </a:lnTo>
                  <a:cubicBezTo>
                    <a:pt x="220801" y="16004"/>
                    <a:pt x="16004" y="220801"/>
                    <a:pt x="16004" y="473432"/>
                  </a:cubicBezTo>
                  <a:lnTo>
                    <a:pt x="16004" y="1702503"/>
                  </a:lnTo>
                  <a:cubicBezTo>
                    <a:pt x="16004" y="1955134"/>
                    <a:pt x="220801" y="2159931"/>
                    <a:pt x="473432" y="2159931"/>
                  </a:cubicBezTo>
                  <a:lnTo>
                    <a:pt x="1702503" y="2159931"/>
                  </a:lnTo>
                  <a:cubicBezTo>
                    <a:pt x="1955134" y="2159931"/>
                    <a:pt x="2159931" y="1955134"/>
                    <a:pt x="2159931" y="1702503"/>
                  </a:cubicBezTo>
                  <a:lnTo>
                    <a:pt x="2159931" y="473432"/>
                  </a:lnTo>
                  <a:cubicBezTo>
                    <a:pt x="2159931" y="220801"/>
                    <a:pt x="1955134" y="16004"/>
                    <a:pt x="1702503" y="16004"/>
                  </a:cubicBezTo>
                  <a:lnTo>
                    <a:pt x="1365225" y="16004"/>
                  </a:lnTo>
                  <a:lnTo>
                    <a:pt x="1368414" y="0"/>
                  </a:lnTo>
                  <a:lnTo>
                    <a:pt x="1711677" y="0"/>
                  </a:lnTo>
                  <a:cubicBezTo>
                    <a:pt x="1968079" y="0"/>
                    <a:pt x="2175934" y="207855"/>
                    <a:pt x="2175934" y="464257"/>
                  </a:cubicBezTo>
                  <a:lnTo>
                    <a:pt x="2175934" y="1711677"/>
                  </a:lnTo>
                  <a:cubicBezTo>
                    <a:pt x="2175934" y="1968079"/>
                    <a:pt x="1968079" y="2175934"/>
                    <a:pt x="1711677" y="2175934"/>
                  </a:cubicBezTo>
                  <a:lnTo>
                    <a:pt x="464257" y="2175934"/>
                  </a:lnTo>
                  <a:cubicBezTo>
                    <a:pt x="207855" y="2175934"/>
                    <a:pt x="0" y="1968079"/>
                    <a:pt x="0" y="1711677"/>
                  </a:cubicBezTo>
                  <a:lnTo>
                    <a:pt x="0" y="464257"/>
                  </a:lnTo>
                  <a:cubicBezTo>
                    <a:pt x="0" y="207855"/>
                    <a:pt x="207855" y="0"/>
                    <a:pt x="464257" y="0"/>
                  </a:cubicBezTo>
                  <a:close/>
                </a:path>
              </a:pathLst>
            </a:custGeom>
            <a:grpFill/>
            <a:ln w="28575" cap="flat" cmpd="sng" algn="ctr">
              <a:solidFill>
                <a:srgbClr val="C00000"/>
              </a:solidFill>
              <a:prstDash val="solid"/>
              <a:miter lim="800000"/>
            </a:ln>
            <a:effectLst/>
          </p:spPr>
          <p:txBody>
            <a:bodyPr tIns="108000" bIns="0" rtlCol="0" anchor="ctr">
              <a:normAutofit/>
            </a:bodyPr>
            <a:p>
              <a:pPr algn="ctr"/>
              <a:r>
                <a:rPr lang="en-US" altLang="zh-CN" dirty="0">
                  <a:latin typeface="微软雅黑" panose="020B0503020204020204" pitchFamily="34" charset="-122"/>
                  <a:ea typeface="微软雅黑" panose="020B0503020204020204" pitchFamily="34" charset="-122"/>
                  <a:sym typeface="+mn-ea"/>
                </a:rPr>
                <a:t> </a:t>
              </a:r>
              <a:r>
                <a:rPr lang="zh-CN" altLang="en-US" dirty="0">
                  <a:latin typeface="微软雅黑" panose="020B0503020204020204" pitchFamily="34" charset="-122"/>
                  <a:ea typeface="微软雅黑" panose="020B0503020204020204" pitchFamily="34" charset="-122"/>
                  <a:sym typeface="+mn-ea"/>
                </a:rPr>
                <a:t>不吃鸦片，不赌博</a:t>
              </a:r>
              <a:endParaRPr lang="en-US" altLang="zh-CN">
                <a:solidFill>
                  <a:srgbClr val="28ACC6"/>
                </a:solidFill>
                <a:sym typeface="Arial" panose="020B0604020202020204" pitchFamily="34" charset="0"/>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111375" y="612775"/>
            <a:ext cx="3276600" cy="1568450"/>
          </a:xfrm>
          <a:prstGeom prst="rect">
            <a:avLst/>
          </a:prstGeom>
          <a:noFill/>
        </p:spPr>
        <p:txBody>
          <a:bodyPr wrap="square" rtlCol="0">
            <a:spAutoFit/>
          </a:bodyPr>
          <a:lstStyle/>
          <a:p>
            <a:pPr>
              <a:lnSpc>
                <a:spcPct val="200000"/>
              </a:lnSpc>
            </a:pPr>
            <a:r>
              <a:rPr lang="zh-CN" altLang="en-US" sz="2400" b="1" dirty="0">
                <a:solidFill>
                  <a:srgbClr val="C00000"/>
                </a:solidFill>
                <a:latin typeface="微软雅黑" panose="020B0503020204020204" pitchFamily="34" charset="-122"/>
                <a:ea typeface="微软雅黑" panose="020B0503020204020204" pitchFamily="34" charset="-122"/>
              </a:rPr>
              <a:t>延 安 整 风 运 动</a:t>
            </a:r>
            <a:endParaRPr lang="en-US" altLang="zh-CN" sz="2400" dirty="0">
              <a:latin typeface="微软雅黑" panose="020B0503020204020204" pitchFamily="34" charset="-122"/>
              <a:ea typeface="微软雅黑" panose="020B0503020204020204" pitchFamily="34" charset="-122"/>
            </a:endParaRPr>
          </a:p>
          <a:p>
            <a:pPr>
              <a:lnSpc>
                <a:spcPct val="200000"/>
              </a:lnSpc>
            </a:pPr>
            <a:endParaRPr lang="en-US" altLang="zh-CN" sz="2400" dirty="0">
              <a:latin typeface="微软雅黑" panose="020B0503020204020204" pitchFamily="34" charset="-122"/>
              <a:ea typeface="微软雅黑" panose="020B0503020204020204" pitchFamily="34" charset="-122"/>
            </a:endParaRPr>
          </a:p>
        </p:txBody>
      </p:sp>
      <p:pic>
        <p:nvPicPr>
          <p:cNvPr id="2" name="图片 1" descr="62314[1]"/>
          <p:cNvPicPr>
            <a:picLocks noChangeAspect="1"/>
          </p:cNvPicPr>
          <p:nvPr/>
        </p:nvPicPr>
        <p:blipFill>
          <a:blip r:embed="rId1"/>
          <a:stretch>
            <a:fillRect/>
          </a:stretch>
        </p:blipFill>
        <p:spPr>
          <a:xfrm>
            <a:off x="5636895" y="3498215"/>
            <a:ext cx="3528060" cy="2226310"/>
          </a:xfrm>
          <a:prstGeom prst="rect">
            <a:avLst/>
          </a:prstGeom>
        </p:spPr>
      </p:pic>
      <p:sp>
        <p:nvSpPr>
          <p:cNvPr id="3" name="文本框 2"/>
          <p:cNvSpPr txBox="1"/>
          <p:nvPr/>
        </p:nvSpPr>
        <p:spPr>
          <a:xfrm>
            <a:off x="6130925" y="2975610"/>
            <a:ext cx="2540000" cy="368300"/>
          </a:xfrm>
          <a:prstGeom prst="rect">
            <a:avLst/>
          </a:prstGeom>
          <a:noFill/>
        </p:spPr>
        <p:txBody>
          <a:bodyPr wrap="square" rtlCol="0" anchor="t">
            <a:spAutoFit/>
          </a:bodyPr>
          <a:p>
            <a:r>
              <a:rPr lang="zh-CN" altLang="en-US">
                <a:solidFill>
                  <a:srgbClr val="C00000"/>
                </a:solidFill>
                <a:latin typeface="微软雅黑" panose="020B0503020204020204" pitchFamily="34" charset="-122"/>
                <a:ea typeface="微软雅黑" panose="020B0503020204020204" pitchFamily="34" charset="-122"/>
              </a:rPr>
              <a:t>八路军在学习整风文件</a:t>
            </a:r>
            <a:endParaRPr lang="zh-CN" altLang="en-US">
              <a:solidFill>
                <a:srgbClr val="C00000"/>
              </a:solidFill>
              <a:latin typeface="微软雅黑" panose="020B0503020204020204" pitchFamily="34" charset="-122"/>
              <a:ea typeface="微软雅黑" panose="020B0503020204020204" pitchFamily="34" charset="-122"/>
            </a:endParaRPr>
          </a:p>
        </p:txBody>
      </p:sp>
      <p:grpSp>
        <p:nvGrpSpPr>
          <p:cNvPr id="36" name="组合 35"/>
          <p:cNvGrpSpPr/>
          <p:nvPr>
            <p:custDataLst>
              <p:tags r:id="rId2"/>
            </p:custDataLst>
          </p:nvPr>
        </p:nvGrpSpPr>
        <p:grpSpPr>
          <a:xfrm>
            <a:off x="562414" y="1574437"/>
            <a:ext cx="1635377" cy="1934573"/>
            <a:chOff x="1017985" y="2149475"/>
            <a:chExt cx="1568450" cy="1855401"/>
          </a:xfrm>
        </p:grpSpPr>
        <p:sp>
          <p:nvSpPr>
            <p:cNvPr id="12" name="菱形 11"/>
            <p:cNvSpPr/>
            <p:nvPr>
              <p:custDataLst>
                <p:tags r:id="rId3"/>
              </p:custDataLst>
            </p:nvPr>
          </p:nvSpPr>
          <p:spPr>
            <a:xfrm>
              <a:off x="1578373" y="3557201"/>
              <a:ext cx="447675" cy="447675"/>
            </a:xfrm>
            <a:prstGeom prst="diamond">
              <a:avLst/>
            </a:prstGeom>
            <a:noFill/>
            <a:ln w="25400">
              <a:solidFill>
                <a:srgbClr val="FF170C">
                  <a:lumMod val="60000"/>
                  <a:lumOff val="40000"/>
                </a:srgbClr>
              </a:solidFill>
            </a:ln>
          </p:spPr>
          <p:txBody>
            <a:bodyPr rot="0" spcFirstLastPara="0" vertOverflow="overflow" horzOverflow="overflow" vert="horz" wrap="square" lIns="91440" tIns="45720" rIns="91440" bIns="45720" numCol="1" spcCol="0" rtlCol="0" fromWordArt="0" anchor="ctr" anchorCtr="0" forceAA="0" compatLnSpc="1">
              <a:normAutofit fontScale="40000" lnSpcReduction="20000"/>
            </a:bodyPr>
            <a:p>
              <a:pPr algn="ctr">
                <a:lnSpc>
                  <a:spcPct val="130000"/>
                </a:lnSpc>
              </a:pPr>
              <a:endParaRPr lang="zh-CN" altLang="en-US" dirty="0" err="1" smtClean="0">
                <a:solidFill>
                  <a:srgbClr val="FFFFFF"/>
                </a:solidFill>
                <a:sym typeface="Arial" panose="020B0604020202020204" pitchFamily="34" charset="0"/>
              </a:endParaRPr>
            </a:p>
          </p:txBody>
        </p:sp>
        <p:sp>
          <p:nvSpPr>
            <p:cNvPr id="4" name="菱形 3"/>
            <p:cNvSpPr/>
            <p:nvPr>
              <p:custDataLst>
                <p:tags r:id="rId4"/>
              </p:custDataLst>
            </p:nvPr>
          </p:nvSpPr>
          <p:spPr>
            <a:xfrm>
              <a:off x="1100535" y="2454275"/>
              <a:ext cx="1403350" cy="1403350"/>
            </a:xfrm>
            <a:prstGeom prst="diamond">
              <a:avLst/>
            </a:prstGeom>
            <a:noFill/>
            <a:ln w="25400">
              <a:solidFill>
                <a:srgbClr val="FF170C"/>
              </a:solidFill>
            </a:ln>
          </p:spPr>
          <p:txBody>
            <a:bodyPr rot="0" spcFirstLastPara="0" vertOverflow="overflow" horzOverflow="overflow" vert="horz" wrap="square" lIns="91440" tIns="45720" rIns="91440" bIns="45720" numCol="1" spcCol="0" rtlCol="0" fromWordArt="0" anchor="ctr" anchorCtr="0" forceAA="0" compatLnSpc="1">
              <a:normAutofit/>
            </a:bodyPr>
            <a:p>
              <a:pPr algn="ctr">
                <a:lnSpc>
                  <a:spcPct val="130000"/>
                </a:lnSpc>
              </a:pPr>
              <a:endParaRPr lang="zh-CN" altLang="en-US" dirty="0" err="1" smtClean="0">
                <a:solidFill>
                  <a:srgbClr val="FFFFFF"/>
                </a:solidFill>
                <a:sym typeface="Arial" panose="020B0604020202020204" pitchFamily="34" charset="0"/>
              </a:endParaRPr>
            </a:p>
          </p:txBody>
        </p:sp>
        <p:sp>
          <p:nvSpPr>
            <p:cNvPr id="5" name="菱形 4"/>
            <p:cNvSpPr/>
            <p:nvPr>
              <p:custDataLst>
                <p:tags r:id="rId5"/>
              </p:custDataLst>
            </p:nvPr>
          </p:nvSpPr>
          <p:spPr>
            <a:xfrm>
              <a:off x="1017985" y="2149475"/>
              <a:ext cx="1568450" cy="1568450"/>
            </a:xfrm>
            <a:prstGeom prst="diamond">
              <a:avLst/>
            </a:prstGeom>
            <a:solidFill>
              <a:schemeClr val="accent6">
                <a:lumMod val="60000"/>
                <a:lumOff val="40000"/>
              </a:schemeClr>
            </a:solidFill>
          </p:spPr>
          <p:txBody>
            <a:bodyPr rot="0" spcFirstLastPara="0" vertOverflow="overflow" horzOverflow="overflow" vert="horz" wrap="square" lIns="0" tIns="0" rIns="0" bIns="0" numCol="1" spcCol="0" rtlCol="0" fromWordArt="0" anchor="ctr" anchorCtr="0" forceAA="0" compatLnSpc="1">
              <a:normAutofit fontScale="90000"/>
            </a:bodyPr>
            <a:p>
              <a:pPr algn="ctr">
                <a:lnSpc>
                  <a:spcPct val="130000"/>
                </a:lnSpc>
              </a:pPr>
              <a:r>
                <a:rPr lang="zh-CN" altLang="en-US" b="1" dirty="0">
                  <a:solidFill>
                    <a:srgbClr val="FF0000"/>
                  </a:solidFill>
                  <a:latin typeface="微软雅黑" panose="020B0503020204020204" pitchFamily="34" charset="-122"/>
                  <a:ea typeface="微软雅黑" panose="020B0503020204020204" pitchFamily="34" charset="-122"/>
                  <a:sym typeface="+mn-ea"/>
                </a:rPr>
                <a:t>反对</a:t>
              </a:r>
              <a:endParaRPr lang="zh-CN" altLang="en-US" b="1" dirty="0">
                <a:solidFill>
                  <a:srgbClr val="FF0000"/>
                </a:solidFill>
                <a:latin typeface="微软雅黑" panose="020B0503020204020204" pitchFamily="34" charset="-122"/>
                <a:ea typeface="微软雅黑" panose="020B0503020204020204" pitchFamily="34" charset="-122"/>
                <a:sym typeface="+mn-ea"/>
              </a:endParaRPr>
            </a:p>
            <a:p>
              <a:pPr algn="ctr">
                <a:lnSpc>
                  <a:spcPct val="130000"/>
                </a:lnSpc>
              </a:pPr>
              <a:r>
                <a:rPr lang="zh-CN" altLang="en-US" b="1" dirty="0">
                  <a:solidFill>
                    <a:srgbClr val="FF0000"/>
                  </a:solidFill>
                  <a:latin typeface="微软雅黑" panose="020B0503020204020204" pitchFamily="34" charset="-122"/>
                  <a:ea typeface="微软雅黑" panose="020B0503020204020204" pitchFamily="34" charset="-122"/>
                  <a:sym typeface="+mn-ea"/>
                </a:rPr>
                <a:t>主观主义</a:t>
              </a:r>
              <a:endParaRPr lang="zh-CN" altLang="en-US" b="1" dirty="0" smtClean="0">
                <a:solidFill>
                  <a:srgbClr val="FF0000"/>
                </a:solidFill>
                <a:latin typeface="微软雅黑" panose="020B0503020204020204" pitchFamily="34" charset="-122"/>
                <a:ea typeface="微软雅黑" panose="020B0503020204020204" pitchFamily="34" charset="-122"/>
                <a:sym typeface="+mn-ea"/>
              </a:endParaRPr>
            </a:p>
          </p:txBody>
        </p:sp>
      </p:grpSp>
      <p:grpSp>
        <p:nvGrpSpPr>
          <p:cNvPr id="37" name="组合 36"/>
          <p:cNvGrpSpPr/>
          <p:nvPr>
            <p:custDataLst>
              <p:tags r:id="rId6"/>
            </p:custDataLst>
          </p:nvPr>
        </p:nvGrpSpPr>
        <p:grpSpPr>
          <a:xfrm>
            <a:off x="2538908" y="1574437"/>
            <a:ext cx="1635377" cy="1934573"/>
            <a:chOff x="3233817" y="2149475"/>
            <a:chExt cx="1568450" cy="1855401"/>
          </a:xfrm>
        </p:grpSpPr>
        <p:sp>
          <p:nvSpPr>
            <p:cNvPr id="16" name="菱形 15"/>
            <p:cNvSpPr/>
            <p:nvPr>
              <p:custDataLst>
                <p:tags r:id="rId7"/>
              </p:custDataLst>
            </p:nvPr>
          </p:nvSpPr>
          <p:spPr>
            <a:xfrm>
              <a:off x="3794205" y="3557201"/>
              <a:ext cx="447675" cy="447675"/>
            </a:xfrm>
            <a:prstGeom prst="diamond">
              <a:avLst/>
            </a:prstGeom>
            <a:noFill/>
            <a:ln w="25400">
              <a:solidFill>
                <a:srgbClr val="FF4200">
                  <a:lumMod val="60000"/>
                  <a:lumOff val="40000"/>
                </a:srgbClr>
              </a:solidFill>
            </a:ln>
          </p:spPr>
          <p:txBody>
            <a:bodyPr rot="0" spcFirstLastPara="0" vertOverflow="overflow" horzOverflow="overflow" vert="horz" wrap="square" lIns="91440" tIns="45720" rIns="91440" bIns="45720" numCol="1" spcCol="0" rtlCol="0" fromWordArt="0" anchor="ctr" anchorCtr="0" forceAA="0" compatLnSpc="1">
              <a:normAutofit fontScale="40000" lnSpcReduction="20000"/>
            </a:bodyPr>
            <a:p>
              <a:pPr algn="ctr">
                <a:lnSpc>
                  <a:spcPct val="130000"/>
                </a:lnSpc>
              </a:pPr>
              <a:endParaRPr lang="zh-CN" altLang="en-US" dirty="0" err="1" smtClean="0">
                <a:solidFill>
                  <a:srgbClr val="FFFFFF"/>
                </a:solidFill>
                <a:sym typeface="Arial" panose="020B0604020202020204" pitchFamily="34" charset="0"/>
              </a:endParaRPr>
            </a:p>
          </p:txBody>
        </p:sp>
        <p:sp>
          <p:nvSpPr>
            <p:cNvPr id="17" name="菱形 16"/>
            <p:cNvSpPr/>
            <p:nvPr>
              <p:custDataLst>
                <p:tags r:id="rId8"/>
              </p:custDataLst>
            </p:nvPr>
          </p:nvSpPr>
          <p:spPr>
            <a:xfrm>
              <a:off x="3316367" y="2454275"/>
              <a:ext cx="1403350" cy="1403350"/>
            </a:xfrm>
            <a:prstGeom prst="diamond">
              <a:avLst/>
            </a:prstGeom>
            <a:noFill/>
            <a:ln w="25400">
              <a:solidFill>
                <a:srgbClr val="FF4200"/>
              </a:solidFill>
            </a:ln>
          </p:spPr>
          <p:txBody>
            <a:bodyPr rot="0" spcFirstLastPara="0" vertOverflow="overflow" horzOverflow="overflow" vert="horz" wrap="square" lIns="91440" tIns="45720" rIns="91440" bIns="45720" numCol="1" spcCol="0" rtlCol="0" fromWordArt="0" anchor="ctr" anchorCtr="0" forceAA="0" compatLnSpc="1">
              <a:normAutofit/>
            </a:bodyPr>
            <a:p>
              <a:pPr algn="ctr">
                <a:lnSpc>
                  <a:spcPct val="130000"/>
                </a:lnSpc>
              </a:pPr>
              <a:endParaRPr lang="zh-CN" altLang="en-US" dirty="0" err="1" smtClean="0">
                <a:solidFill>
                  <a:srgbClr val="FFFFFF"/>
                </a:solidFill>
                <a:sym typeface="Arial" panose="020B0604020202020204" pitchFamily="34" charset="0"/>
              </a:endParaRPr>
            </a:p>
          </p:txBody>
        </p:sp>
        <p:sp>
          <p:nvSpPr>
            <p:cNvPr id="18" name="菱形 17"/>
            <p:cNvSpPr/>
            <p:nvPr>
              <p:custDataLst>
                <p:tags r:id="rId9"/>
              </p:custDataLst>
            </p:nvPr>
          </p:nvSpPr>
          <p:spPr>
            <a:xfrm>
              <a:off x="3233817" y="2149475"/>
              <a:ext cx="1568450" cy="1568450"/>
            </a:xfrm>
            <a:prstGeom prst="diamond">
              <a:avLst/>
            </a:prstGeom>
            <a:solidFill>
              <a:schemeClr val="accent6">
                <a:lumMod val="40000"/>
                <a:lumOff val="60000"/>
              </a:schemeClr>
            </a:solidFill>
          </p:spPr>
          <p:txBody>
            <a:bodyPr rot="0" spcFirstLastPara="0" vertOverflow="overflow" horzOverflow="overflow" vert="horz" wrap="square" lIns="0" tIns="0" rIns="0" bIns="0" numCol="1" spcCol="0" rtlCol="0" fromWordArt="0" anchor="ctr" anchorCtr="0" forceAA="0" compatLnSpc="1">
              <a:normAutofit fontScale="90000"/>
            </a:bodyPr>
            <a:p>
              <a:pPr algn="ctr">
                <a:lnSpc>
                  <a:spcPct val="130000"/>
                </a:lnSpc>
              </a:pPr>
              <a:r>
                <a:rPr lang="zh-CN" altLang="en-US" b="1" dirty="0">
                  <a:solidFill>
                    <a:srgbClr val="FF0000"/>
                  </a:solidFill>
                  <a:latin typeface="微软雅黑" panose="020B0503020204020204" pitchFamily="34" charset="-122"/>
                  <a:ea typeface="微软雅黑" panose="020B0503020204020204" pitchFamily="34" charset="-122"/>
                  <a:sym typeface="+mn-ea"/>
                </a:rPr>
                <a:t>反对</a:t>
              </a:r>
              <a:endParaRPr lang="zh-CN" altLang="en-US" b="1" dirty="0">
                <a:solidFill>
                  <a:srgbClr val="FF0000"/>
                </a:solidFill>
                <a:latin typeface="微软雅黑" panose="020B0503020204020204" pitchFamily="34" charset="-122"/>
                <a:ea typeface="微软雅黑" panose="020B0503020204020204" pitchFamily="34" charset="-122"/>
                <a:sym typeface="+mn-ea"/>
              </a:endParaRPr>
            </a:p>
            <a:p>
              <a:pPr algn="ctr">
                <a:lnSpc>
                  <a:spcPct val="130000"/>
                </a:lnSpc>
              </a:pPr>
              <a:r>
                <a:rPr lang="zh-CN" altLang="en-US" b="1" dirty="0">
                  <a:solidFill>
                    <a:srgbClr val="FF0000"/>
                  </a:solidFill>
                  <a:latin typeface="微软雅黑" panose="020B0503020204020204" pitchFamily="34" charset="-122"/>
                  <a:ea typeface="微软雅黑" panose="020B0503020204020204" pitchFamily="34" charset="-122"/>
                  <a:sym typeface="+mn-ea"/>
                </a:rPr>
                <a:t>宗派主义</a:t>
              </a:r>
              <a:endParaRPr lang="zh-CN" altLang="en-US" b="1" dirty="0" smtClean="0">
                <a:solidFill>
                  <a:srgbClr val="FF0000"/>
                </a:solidFill>
                <a:latin typeface="微软雅黑" panose="020B0503020204020204" pitchFamily="34" charset="-122"/>
                <a:ea typeface="微软雅黑" panose="020B0503020204020204" pitchFamily="34" charset="-122"/>
                <a:sym typeface="+mn-ea"/>
              </a:endParaRPr>
            </a:p>
          </p:txBody>
        </p:sp>
      </p:grpSp>
      <p:grpSp>
        <p:nvGrpSpPr>
          <p:cNvPr id="38" name="组合 37"/>
          <p:cNvGrpSpPr/>
          <p:nvPr>
            <p:custDataLst>
              <p:tags r:id="rId10"/>
            </p:custDataLst>
          </p:nvPr>
        </p:nvGrpSpPr>
        <p:grpSpPr>
          <a:xfrm>
            <a:off x="4495718" y="1563642"/>
            <a:ext cx="1635377" cy="1934573"/>
            <a:chOff x="5531866" y="2149475"/>
            <a:chExt cx="1568450" cy="1855401"/>
          </a:xfrm>
        </p:grpSpPr>
        <p:sp>
          <p:nvSpPr>
            <p:cNvPr id="20" name="菱形 19"/>
            <p:cNvSpPr/>
            <p:nvPr>
              <p:custDataLst>
                <p:tags r:id="rId11"/>
              </p:custDataLst>
            </p:nvPr>
          </p:nvSpPr>
          <p:spPr>
            <a:xfrm>
              <a:off x="6010037" y="3557201"/>
              <a:ext cx="447675" cy="447675"/>
            </a:xfrm>
            <a:prstGeom prst="diamond">
              <a:avLst/>
            </a:prstGeom>
            <a:noFill/>
            <a:ln w="25400">
              <a:solidFill>
                <a:srgbClr val="FF6000">
                  <a:lumMod val="60000"/>
                  <a:lumOff val="40000"/>
                </a:srgbClr>
              </a:solidFill>
            </a:ln>
          </p:spPr>
          <p:txBody>
            <a:bodyPr rot="0" spcFirstLastPara="0" vertOverflow="overflow" horzOverflow="overflow" vert="horz" wrap="square" lIns="91440" tIns="45720" rIns="91440" bIns="45720" numCol="1" spcCol="0" rtlCol="0" fromWordArt="0" anchor="ctr" anchorCtr="0" forceAA="0" compatLnSpc="1">
              <a:normAutofit fontScale="40000" lnSpcReduction="20000"/>
            </a:bodyPr>
            <a:p>
              <a:pPr algn="ctr">
                <a:lnSpc>
                  <a:spcPct val="130000"/>
                </a:lnSpc>
              </a:pPr>
              <a:endParaRPr lang="zh-CN" altLang="en-US" dirty="0" err="1" smtClean="0">
                <a:solidFill>
                  <a:srgbClr val="FFFFFF"/>
                </a:solidFill>
                <a:sym typeface="Arial" panose="020B0604020202020204" pitchFamily="34" charset="0"/>
              </a:endParaRPr>
            </a:p>
          </p:txBody>
        </p:sp>
        <p:sp>
          <p:nvSpPr>
            <p:cNvPr id="21" name="菱形 20"/>
            <p:cNvSpPr/>
            <p:nvPr>
              <p:custDataLst>
                <p:tags r:id="rId12"/>
              </p:custDataLst>
            </p:nvPr>
          </p:nvSpPr>
          <p:spPr>
            <a:xfrm>
              <a:off x="5532199" y="2454275"/>
              <a:ext cx="1403350" cy="1403350"/>
            </a:xfrm>
            <a:prstGeom prst="diamond">
              <a:avLst/>
            </a:prstGeom>
            <a:noFill/>
            <a:ln w="25400">
              <a:solidFill>
                <a:srgbClr val="FF6000"/>
              </a:solidFill>
            </a:ln>
          </p:spPr>
          <p:txBody>
            <a:bodyPr rot="0" spcFirstLastPara="0" vertOverflow="overflow" horzOverflow="overflow" vert="horz" wrap="square" lIns="91440" tIns="45720" rIns="91440" bIns="45720" numCol="1" spcCol="0" rtlCol="0" fromWordArt="0" anchor="ctr" anchorCtr="0" forceAA="0" compatLnSpc="1">
              <a:normAutofit/>
            </a:bodyPr>
            <a:p>
              <a:pPr algn="ctr">
                <a:lnSpc>
                  <a:spcPct val="130000"/>
                </a:lnSpc>
              </a:pPr>
              <a:endParaRPr lang="zh-CN" altLang="en-US" dirty="0" err="1" smtClean="0">
                <a:solidFill>
                  <a:srgbClr val="FFFFFF"/>
                </a:solidFill>
                <a:sym typeface="Arial" panose="020B0604020202020204" pitchFamily="34" charset="0"/>
              </a:endParaRPr>
            </a:p>
          </p:txBody>
        </p:sp>
        <p:sp>
          <p:nvSpPr>
            <p:cNvPr id="22" name="菱形 21"/>
            <p:cNvSpPr/>
            <p:nvPr>
              <p:custDataLst>
                <p:tags r:id="rId13"/>
              </p:custDataLst>
            </p:nvPr>
          </p:nvSpPr>
          <p:spPr>
            <a:xfrm>
              <a:off x="5531866" y="2149475"/>
              <a:ext cx="1568450" cy="1568450"/>
            </a:xfrm>
            <a:prstGeom prst="diamond">
              <a:avLst/>
            </a:prstGeom>
            <a:solidFill>
              <a:schemeClr val="accent6">
                <a:lumMod val="60000"/>
                <a:lumOff val="40000"/>
              </a:schemeClr>
            </a:solidFill>
          </p:spPr>
          <p:txBody>
            <a:bodyPr rot="0" spcFirstLastPara="0" vertOverflow="overflow" horzOverflow="overflow" vert="horz" wrap="square" lIns="0" tIns="0" rIns="0" bIns="0" numCol="1" spcCol="0" rtlCol="0" fromWordArt="0" anchor="ctr" anchorCtr="0" forceAA="0" compatLnSpc="1">
              <a:normAutofit fontScale="25000"/>
            </a:bodyPr>
            <a:p>
              <a:pPr algn="ctr">
                <a:lnSpc>
                  <a:spcPct val="130000"/>
                </a:lnSpc>
              </a:pPr>
              <a:endParaRPr lang="zh-CN" altLang="en-US" sz="1600" dirty="0">
                <a:latin typeface="微软雅黑" panose="020B0503020204020204" pitchFamily="34" charset="-122"/>
                <a:ea typeface="微软雅黑" panose="020B0503020204020204" pitchFamily="34" charset="-122"/>
                <a:sym typeface="+mn-ea"/>
              </a:endParaRPr>
            </a:p>
            <a:p>
              <a:pPr algn="ctr">
                <a:lnSpc>
                  <a:spcPct val="130000"/>
                </a:lnSpc>
              </a:pPr>
              <a:endParaRPr lang="zh-CN" altLang="en-US" sz="1600" dirty="0">
                <a:latin typeface="微软雅黑" panose="020B0503020204020204" pitchFamily="34" charset="-122"/>
                <a:ea typeface="微软雅黑" panose="020B0503020204020204" pitchFamily="34" charset="-122"/>
                <a:sym typeface="+mn-ea"/>
              </a:endParaRPr>
            </a:p>
            <a:p>
              <a:pPr algn="ctr">
                <a:lnSpc>
                  <a:spcPct val="130000"/>
                </a:lnSpc>
                <a:buClrTx/>
                <a:buSzTx/>
                <a:buNone/>
              </a:pPr>
              <a:r>
                <a:rPr lang="zh-CN" altLang="en-US" sz="6600" b="1" dirty="0">
                  <a:solidFill>
                    <a:srgbClr val="FF0000"/>
                  </a:solidFill>
                  <a:latin typeface="微软雅黑" panose="020B0503020204020204" pitchFamily="34" charset="-122"/>
                  <a:ea typeface="微软雅黑" panose="020B0503020204020204" pitchFamily="34" charset="-122"/>
                  <a:sym typeface="+mn-ea"/>
                </a:rPr>
                <a:t>反对</a:t>
              </a:r>
              <a:endParaRPr lang="zh-CN" altLang="en-US" sz="6600" b="1" dirty="0">
                <a:solidFill>
                  <a:srgbClr val="FF0000"/>
                </a:solidFill>
                <a:latin typeface="微软雅黑" panose="020B0503020204020204" pitchFamily="34" charset="-122"/>
                <a:ea typeface="微软雅黑" panose="020B0503020204020204" pitchFamily="34" charset="-122"/>
                <a:sym typeface="+mn-ea"/>
              </a:endParaRPr>
            </a:p>
            <a:p>
              <a:pPr algn="ctr">
                <a:lnSpc>
                  <a:spcPct val="130000"/>
                </a:lnSpc>
                <a:buClrTx/>
                <a:buSzTx/>
                <a:buNone/>
              </a:pPr>
              <a:r>
                <a:rPr lang="zh-CN" altLang="en-US" sz="6600" b="1" dirty="0">
                  <a:solidFill>
                    <a:srgbClr val="FF0000"/>
                  </a:solidFill>
                  <a:latin typeface="微软雅黑" panose="020B0503020204020204" pitchFamily="34" charset="-122"/>
                  <a:ea typeface="微软雅黑" panose="020B0503020204020204" pitchFamily="34" charset="-122"/>
                  <a:sym typeface="+mn-ea"/>
                </a:rPr>
                <a:t>党八股</a:t>
              </a:r>
              <a:endParaRPr lang="zh-CN" altLang="en-US" sz="2400" b="1" dirty="0">
                <a:solidFill>
                  <a:srgbClr val="FF0000"/>
                </a:solidFill>
                <a:latin typeface="微软雅黑" panose="020B0503020204020204" pitchFamily="34" charset="-122"/>
                <a:ea typeface="微软雅黑" panose="020B0503020204020204" pitchFamily="34" charset="-122"/>
              </a:endParaRPr>
            </a:p>
            <a:p>
              <a:pPr algn="ctr">
                <a:lnSpc>
                  <a:spcPct val="130000"/>
                </a:lnSpc>
              </a:pPr>
              <a:endParaRPr lang="zh-CN" altLang="en-US" sz="2400" b="1" dirty="0" smtClean="0">
                <a:solidFill>
                  <a:srgbClr val="FF0000"/>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6" name="文本框 5"/>
          <p:cNvSpPr txBox="1"/>
          <p:nvPr/>
        </p:nvSpPr>
        <p:spPr>
          <a:xfrm>
            <a:off x="516890" y="3796030"/>
            <a:ext cx="4838065" cy="1630045"/>
          </a:xfrm>
          <a:prstGeom prst="rect">
            <a:avLst/>
          </a:prstGeom>
          <a:noFill/>
        </p:spPr>
        <p:txBody>
          <a:bodyPr wrap="square" rtlCol="0">
            <a:spAutoFit/>
          </a:bodyPr>
          <a:p>
            <a:pPr algn="l" fontAlgn="auto">
              <a:lnSpc>
                <a:spcPts val="3000"/>
              </a:lnSpc>
            </a:pPr>
            <a:r>
              <a:rPr lang="en-US" altLang="zh-CN" sz="2000">
                <a:latin typeface="微软雅黑" panose="020B0503020204020204" pitchFamily="34" charset="-122"/>
                <a:ea typeface="微软雅黑" panose="020B0503020204020204" pitchFamily="34" charset="-122"/>
              </a:rPr>
              <a:t>       </a:t>
            </a:r>
            <a:r>
              <a:rPr lang="zh-CN" altLang="en-US" sz="2000">
                <a:latin typeface="微软雅黑" panose="020B0503020204020204" pitchFamily="34" charset="-122"/>
                <a:ea typeface="微软雅黑" panose="020B0503020204020204" pitchFamily="34" charset="-122"/>
              </a:rPr>
              <a:t>延安整风运动提高了广大党员干部的思想觉悟，全党达到了空前的统一和团结，为抗日战争的胜利和新民主主义革命在全国的胜利，奠定了重要的</a:t>
            </a:r>
            <a:r>
              <a:rPr lang="zh-CN" altLang="en-US" sz="2000">
                <a:solidFill>
                  <a:srgbClr val="FF0000"/>
                </a:solidFill>
                <a:latin typeface="微软雅黑" panose="020B0503020204020204" pitchFamily="34" charset="-122"/>
                <a:ea typeface="微软雅黑" panose="020B0503020204020204" pitchFamily="34" charset="-122"/>
              </a:rPr>
              <a:t>思想政治基础</a:t>
            </a:r>
            <a:r>
              <a:rPr lang="zh-CN" altLang="en-US" sz="2000">
                <a:latin typeface="微软雅黑" panose="020B0503020204020204" pitchFamily="34" charset="-122"/>
                <a:ea typeface="微软雅黑" panose="020B0503020204020204" pitchFamily="34" charset="-122"/>
              </a:rPr>
              <a:t>。</a:t>
            </a:r>
            <a:endParaRPr lang="zh-CN" altLang="en-US" sz="2000">
              <a:latin typeface="微软雅黑" panose="020B0503020204020204" pitchFamily="34" charset="-122"/>
              <a:ea typeface="微软雅黑" panose="020B0503020204020204" pitchFamily="34"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42670" y="824230"/>
            <a:ext cx="7408545" cy="1678940"/>
          </a:xfrm>
          <a:prstGeom prst="rect">
            <a:avLst/>
          </a:prstGeom>
          <a:noFill/>
        </p:spPr>
        <p:txBody>
          <a:bodyPr wrap="square" rtlCol="0">
            <a:spAutoFit/>
          </a:bodyPr>
          <a:lstStyle/>
          <a:p>
            <a:pPr>
              <a:lnSpc>
                <a:spcPct val="150000"/>
              </a:lnSpc>
            </a:pPr>
            <a:r>
              <a:rPr lang="en-US" altLang="zh-CN" sz="2000" dirty="0">
                <a:solidFill>
                  <a:schemeClr val="tx1"/>
                </a:solidFill>
                <a:latin typeface="微软雅黑" panose="020B0503020204020204" pitchFamily="34" charset="-122"/>
                <a:ea typeface="微软雅黑" panose="020B0503020204020204" pitchFamily="34" charset="-122"/>
              </a:rPr>
              <a:t>       </a:t>
            </a:r>
            <a:r>
              <a:rPr lang="zh-CN" altLang="en-US" sz="2000" dirty="0">
                <a:solidFill>
                  <a:schemeClr val="tx1"/>
                </a:solidFill>
                <a:latin typeface="微软雅黑" panose="020B0503020204020204" pitchFamily="34" charset="-122"/>
                <a:ea typeface="微软雅黑" panose="020B0503020204020204" pitchFamily="34" charset="-122"/>
              </a:rPr>
              <a:t>党员是党组织的细胞，党员的数量与构成直接关系着党组织力量的强弱，继而影响红色政权。</a:t>
            </a:r>
            <a:endParaRPr lang="zh-CN" altLang="en-US" sz="2000" dirty="0">
              <a:solidFill>
                <a:schemeClr val="tx1"/>
              </a:solidFill>
              <a:latin typeface="微软雅黑" panose="020B0503020204020204" pitchFamily="34" charset="-122"/>
              <a:ea typeface="微软雅黑" panose="020B0503020204020204" pitchFamily="34" charset="-122"/>
            </a:endParaRPr>
          </a:p>
          <a:p>
            <a:pPr>
              <a:lnSpc>
                <a:spcPct val="180000"/>
              </a:lnSpc>
            </a:pPr>
            <a:endParaRPr lang="zh-CN" altLang="en-US" sz="2400" dirty="0">
              <a:latin typeface="微软雅黑" panose="020B0503020204020204" pitchFamily="34" charset="-122"/>
              <a:ea typeface="微软雅黑" panose="020B0503020204020204" pitchFamily="34" charset="-122"/>
            </a:endParaRPr>
          </a:p>
        </p:txBody>
      </p:sp>
      <p:cxnSp>
        <p:nvCxnSpPr>
          <p:cNvPr id="22" name="直接连接符 21"/>
          <p:cNvCxnSpPr/>
          <p:nvPr>
            <p:custDataLst>
              <p:tags r:id="rId1"/>
            </p:custDataLst>
          </p:nvPr>
        </p:nvCxnSpPr>
        <p:spPr>
          <a:xfrm flipH="1">
            <a:off x="1628335" y="3261879"/>
            <a:ext cx="6070600" cy="26635"/>
          </a:xfrm>
          <a:prstGeom prst="line">
            <a:avLst/>
          </a:prstGeom>
          <a:noFill/>
          <a:ln w="19050" cap="flat" cmpd="sng" algn="ctr">
            <a:solidFill>
              <a:sysClr val="windowText" lastClr="000000">
                <a:lumMod val="50000"/>
                <a:lumOff val="50000"/>
              </a:sysClr>
            </a:solidFill>
            <a:prstDash val="solid"/>
            <a:miter lim="800000"/>
          </a:ln>
          <a:effectLst/>
        </p:spPr>
      </p:cxnSp>
      <p:grpSp>
        <p:nvGrpSpPr>
          <p:cNvPr id="31" name="组合 30"/>
          <p:cNvGrpSpPr/>
          <p:nvPr>
            <p:custDataLst>
              <p:tags r:id="rId2"/>
            </p:custDataLst>
          </p:nvPr>
        </p:nvGrpSpPr>
        <p:grpSpPr>
          <a:xfrm>
            <a:off x="1870852" y="2070521"/>
            <a:ext cx="968375" cy="1234185"/>
            <a:chOff x="654686" y="3891392"/>
            <a:chExt cx="1458640" cy="1859024"/>
          </a:xfrm>
          <a:solidFill>
            <a:schemeClr val="accent6">
              <a:lumMod val="60000"/>
              <a:lumOff val="40000"/>
            </a:schemeClr>
          </a:solidFill>
        </p:grpSpPr>
        <p:sp>
          <p:nvSpPr>
            <p:cNvPr id="3" name="圆角矩形 2"/>
            <p:cNvSpPr/>
            <p:nvPr>
              <p:custDataLst>
                <p:tags r:id="rId3"/>
              </p:custDataLst>
            </p:nvPr>
          </p:nvSpPr>
          <p:spPr>
            <a:xfrm>
              <a:off x="654686" y="3891392"/>
              <a:ext cx="1458640" cy="1351514"/>
            </a:xfrm>
            <a:prstGeom prst="roundRect">
              <a:avLst/>
            </a:prstGeom>
            <a:grpFill/>
            <a:ln w="38100" cap="flat" cmpd="sng" algn="ctr">
              <a:noFill/>
              <a:prstDash val="solid"/>
              <a:miter lim="800000"/>
            </a:ln>
            <a:effectLst/>
          </p:spPr>
          <p:txBody>
            <a:bodyPr rtlCol="0" anchor="ctr">
              <a:normAutofit/>
            </a:bodyPr>
            <a:p>
              <a:pPr algn="ctr"/>
              <a:endParaRPr lang="zh-CN" altLang="en-US" dirty="0">
                <a:solidFill>
                  <a:srgbClr val="FA8550">
                    <a:lumMod val="50000"/>
                  </a:srgbClr>
                </a:solidFill>
              </a:endParaRPr>
            </a:p>
          </p:txBody>
        </p:sp>
        <p:sp>
          <p:nvSpPr>
            <p:cNvPr id="4" name="泪滴形 3"/>
            <p:cNvSpPr/>
            <p:nvPr>
              <p:custDataLst>
                <p:tags r:id="rId4"/>
              </p:custDataLst>
            </p:nvPr>
          </p:nvSpPr>
          <p:spPr>
            <a:xfrm rot="8100000">
              <a:off x="1173972" y="5030124"/>
              <a:ext cx="426786" cy="426786"/>
            </a:xfrm>
            <a:prstGeom prst="teardrop">
              <a:avLst>
                <a:gd name="adj" fmla="val 125412"/>
              </a:avLst>
            </a:prstGeom>
            <a:grpFill/>
            <a:ln w="38100" cap="flat" cmpd="sng" algn="ctr">
              <a:solidFill>
                <a:sysClr val="window" lastClr="FFFFFF">
                  <a:lumMod val="95000"/>
                </a:sysClr>
              </a:solidFill>
              <a:prstDash val="solid"/>
              <a:miter lim="800000"/>
            </a:ln>
            <a:effectLst/>
          </p:spPr>
          <p:txBody>
            <a:bodyPr rtlCol="0" anchor="ctr">
              <a:normAutofit fontScale="32500"/>
            </a:bodyPr>
            <a:p>
              <a:pPr algn="ctr"/>
              <a:endParaRPr lang="zh-CN" altLang="en-US"/>
            </a:p>
          </p:txBody>
        </p:sp>
        <p:sp>
          <p:nvSpPr>
            <p:cNvPr id="6" name="椭圆 5"/>
            <p:cNvSpPr/>
            <p:nvPr>
              <p:custDataLst>
                <p:tags r:id="rId5"/>
              </p:custDataLst>
            </p:nvPr>
          </p:nvSpPr>
          <p:spPr>
            <a:xfrm rot="8100000">
              <a:off x="1273023" y="5129176"/>
              <a:ext cx="221664" cy="221664"/>
            </a:xfrm>
            <a:prstGeom prst="ellipse">
              <a:avLst/>
            </a:prstGeom>
            <a:grpFill/>
            <a:ln w="12700" cap="flat" cmpd="sng" algn="ctr">
              <a:noFill/>
              <a:prstDash val="solid"/>
              <a:miter lim="800000"/>
            </a:ln>
            <a:effectLst/>
          </p:spPr>
          <p:txBody>
            <a:bodyPr rtlCol="0" anchor="ctr">
              <a:normAutofit fontScale="25000" lnSpcReduction="20000"/>
            </a:bodyPr>
            <a:p>
              <a:pPr algn="ctr"/>
              <a:endParaRPr lang="zh-CN" altLang="en-US"/>
            </a:p>
          </p:txBody>
        </p:sp>
        <p:sp>
          <p:nvSpPr>
            <p:cNvPr id="8" name="椭圆 7"/>
            <p:cNvSpPr/>
            <p:nvPr>
              <p:custDataLst>
                <p:tags r:id="rId6"/>
              </p:custDataLst>
            </p:nvPr>
          </p:nvSpPr>
          <p:spPr>
            <a:xfrm>
              <a:off x="1343925" y="5663536"/>
              <a:ext cx="86880" cy="86880"/>
            </a:xfrm>
            <a:prstGeom prst="ellipse">
              <a:avLst/>
            </a:prstGeom>
            <a:grpFill/>
            <a:ln w="38100" cap="flat" cmpd="sng" algn="ctr">
              <a:solidFill>
                <a:sysClr val="windowText" lastClr="000000">
                  <a:lumMod val="50000"/>
                  <a:lumOff val="50000"/>
                </a:sysClr>
              </a:solidFill>
              <a:prstDash val="solid"/>
              <a:miter lim="800000"/>
            </a:ln>
            <a:effectLst/>
          </p:spPr>
          <p:txBody>
            <a:bodyPr rtlCol="0" anchor="ctr">
              <a:normAutofit fontScale="25000" lnSpcReduction="20000"/>
            </a:bodyPr>
            <a:p>
              <a:pPr algn="ctr"/>
              <a:endParaRPr lang="zh-CN" altLang="en-US"/>
            </a:p>
          </p:txBody>
        </p:sp>
      </p:grpSp>
      <p:sp>
        <p:nvSpPr>
          <p:cNvPr id="27" name="文本框 26"/>
          <p:cNvSpPr txBox="1"/>
          <p:nvPr>
            <p:custDataLst>
              <p:tags r:id="rId7"/>
            </p:custDataLst>
          </p:nvPr>
        </p:nvSpPr>
        <p:spPr>
          <a:xfrm>
            <a:off x="1837466" y="3462831"/>
            <a:ext cx="1031829" cy="429092"/>
          </a:xfrm>
          <a:prstGeom prst="rect">
            <a:avLst/>
          </a:prstGeom>
          <a:noFill/>
        </p:spPr>
        <p:txBody>
          <a:bodyPr wrap="square" rtlCol="0">
            <a:normAutofit/>
          </a:bodyPr>
          <a:p>
            <a:pPr algn="ctr"/>
            <a:r>
              <a:rPr lang="en-US" altLang="zh-CN" dirty="0">
                <a:solidFill>
                  <a:srgbClr val="C00000"/>
                </a:solidFill>
                <a:latin typeface="Arial" panose="020B0604020202020204" pitchFamily="34" charset="0"/>
                <a:ea typeface="黑体" panose="02010609060101010101" charset="-122"/>
                <a:cs typeface="+mn-ea"/>
              </a:rPr>
              <a:t>1921</a:t>
            </a:r>
            <a:r>
              <a:rPr lang="zh-CN" altLang="en-US" dirty="0">
                <a:solidFill>
                  <a:srgbClr val="C00000"/>
                </a:solidFill>
                <a:latin typeface="Arial" panose="020B0604020202020204" pitchFamily="34" charset="0"/>
                <a:ea typeface="黑体" panose="02010609060101010101" charset="-122"/>
                <a:cs typeface="+mn-ea"/>
              </a:rPr>
              <a:t>年</a:t>
            </a:r>
            <a:endParaRPr lang="zh-CN" altLang="en-US" dirty="0">
              <a:latin typeface="Arial" panose="020B0604020202020204" pitchFamily="34" charset="0"/>
              <a:ea typeface="黑体" panose="02010609060101010101" charset="-122"/>
              <a:cs typeface="+mn-ea"/>
            </a:endParaRPr>
          </a:p>
          <a:p>
            <a:pPr algn="ctr"/>
            <a:endParaRPr lang="zh-CN" altLang="en-US" dirty="0">
              <a:latin typeface="Arial" panose="020B0604020202020204" pitchFamily="34" charset="0"/>
              <a:ea typeface="黑体" panose="02010609060101010101" charset="-122"/>
              <a:cs typeface="+mn-ea"/>
            </a:endParaRPr>
          </a:p>
        </p:txBody>
      </p:sp>
      <p:grpSp>
        <p:nvGrpSpPr>
          <p:cNvPr id="32" name="组合 31"/>
          <p:cNvGrpSpPr/>
          <p:nvPr>
            <p:custDataLst>
              <p:tags r:id="rId8"/>
            </p:custDataLst>
          </p:nvPr>
        </p:nvGrpSpPr>
        <p:grpSpPr>
          <a:xfrm>
            <a:off x="3027680" y="2070735"/>
            <a:ext cx="968375" cy="1234440"/>
            <a:chOff x="2818933" y="3150411"/>
            <a:chExt cx="1458640" cy="1807374"/>
          </a:xfrm>
          <a:solidFill>
            <a:schemeClr val="accent6">
              <a:lumMod val="60000"/>
              <a:lumOff val="40000"/>
            </a:schemeClr>
          </a:solidFill>
        </p:grpSpPr>
        <p:sp>
          <p:nvSpPr>
            <p:cNvPr id="18" name="圆角矩形 17"/>
            <p:cNvSpPr/>
            <p:nvPr>
              <p:custDataLst>
                <p:tags r:id="rId9"/>
              </p:custDataLst>
            </p:nvPr>
          </p:nvSpPr>
          <p:spPr>
            <a:xfrm>
              <a:off x="2818933" y="3150411"/>
              <a:ext cx="1458640" cy="1299864"/>
            </a:xfrm>
            <a:prstGeom prst="roundRect">
              <a:avLst/>
            </a:prstGeom>
            <a:grpFill/>
            <a:ln w="38100" cap="flat" cmpd="sng" algn="ctr">
              <a:noFill/>
              <a:prstDash val="solid"/>
              <a:miter lim="800000"/>
            </a:ln>
            <a:effectLst/>
          </p:spPr>
          <p:txBody>
            <a:bodyPr rtlCol="0" anchor="ctr">
              <a:normAutofit/>
            </a:bodyPr>
            <a:p>
              <a:pPr algn="ctr"/>
              <a:r>
                <a:rPr lang="en-US" altLang="zh-CN" sz="20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万多</a:t>
              </a:r>
              <a:endParaRPr lang="zh-CN" altLang="en-US" sz="20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 name="泪滴形 18"/>
            <p:cNvSpPr/>
            <p:nvPr>
              <p:custDataLst>
                <p:tags r:id="rId10"/>
              </p:custDataLst>
            </p:nvPr>
          </p:nvSpPr>
          <p:spPr>
            <a:xfrm rot="8100000">
              <a:off x="3338219" y="4237493"/>
              <a:ext cx="426786" cy="426786"/>
            </a:xfrm>
            <a:prstGeom prst="teardrop">
              <a:avLst>
                <a:gd name="adj" fmla="val 125412"/>
              </a:avLst>
            </a:prstGeom>
            <a:grpFill/>
            <a:ln w="38100" cap="flat" cmpd="sng" algn="ctr">
              <a:solidFill>
                <a:sysClr val="window" lastClr="FFFFFF">
                  <a:lumMod val="95000"/>
                </a:sysClr>
              </a:solidFill>
              <a:prstDash val="solid"/>
              <a:miter lim="800000"/>
            </a:ln>
            <a:effectLst/>
          </p:spPr>
          <p:txBody>
            <a:bodyPr rtlCol="0" anchor="ctr">
              <a:normAutofit fontScale="50000"/>
            </a:bodyPr>
            <a:p>
              <a:pPr algn="ctr"/>
              <a:endParaRPr lang="zh-CN" altLang="en-US" sz="1400"/>
            </a:p>
          </p:txBody>
        </p:sp>
        <p:sp>
          <p:nvSpPr>
            <p:cNvPr id="20" name="椭圆 19"/>
            <p:cNvSpPr/>
            <p:nvPr>
              <p:custDataLst>
                <p:tags r:id="rId11"/>
              </p:custDataLst>
            </p:nvPr>
          </p:nvSpPr>
          <p:spPr>
            <a:xfrm rot="8100000">
              <a:off x="3437270" y="4336545"/>
              <a:ext cx="221664" cy="221664"/>
            </a:xfrm>
            <a:prstGeom prst="ellipse">
              <a:avLst/>
            </a:prstGeom>
            <a:grpFill/>
            <a:ln w="12700" cap="flat" cmpd="sng" algn="ctr">
              <a:noFill/>
              <a:prstDash val="solid"/>
              <a:miter lim="800000"/>
            </a:ln>
            <a:effectLst/>
          </p:spPr>
          <p:txBody>
            <a:bodyPr rtlCol="0" anchor="ctr">
              <a:normAutofit fontScale="32500" lnSpcReduction="20000"/>
            </a:bodyPr>
            <a:p>
              <a:pPr algn="ctr"/>
              <a:endParaRPr lang="zh-CN" altLang="en-US" sz="1400"/>
            </a:p>
          </p:txBody>
        </p:sp>
        <p:sp>
          <p:nvSpPr>
            <p:cNvPr id="21" name="椭圆 20"/>
            <p:cNvSpPr/>
            <p:nvPr>
              <p:custDataLst>
                <p:tags r:id="rId12"/>
              </p:custDataLst>
            </p:nvPr>
          </p:nvSpPr>
          <p:spPr>
            <a:xfrm>
              <a:off x="3508172" y="4870905"/>
              <a:ext cx="86880" cy="86880"/>
            </a:xfrm>
            <a:prstGeom prst="ellipse">
              <a:avLst/>
            </a:prstGeom>
            <a:grpFill/>
            <a:ln w="38100" cap="flat" cmpd="sng" algn="ctr">
              <a:solidFill>
                <a:sysClr val="windowText" lastClr="000000">
                  <a:lumMod val="50000"/>
                  <a:lumOff val="50000"/>
                </a:sysClr>
              </a:solidFill>
              <a:prstDash val="solid"/>
              <a:miter lim="800000"/>
            </a:ln>
            <a:effectLst/>
          </p:spPr>
          <p:txBody>
            <a:bodyPr rtlCol="0" anchor="ctr">
              <a:normAutofit fontScale="25000" lnSpcReduction="20000"/>
            </a:bodyPr>
            <a:p>
              <a:pPr algn="ctr"/>
              <a:endParaRPr lang="zh-CN" altLang="en-US" sz="1400"/>
            </a:p>
          </p:txBody>
        </p:sp>
      </p:grpSp>
      <p:grpSp>
        <p:nvGrpSpPr>
          <p:cNvPr id="36" name="组合 35"/>
          <p:cNvGrpSpPr/>
          <p:nvPr>
            <p:custDataLst>
              <p:tags r:id="rId13"/>
            </p:custDataLst>
          </p:nvPr>
        </p:nvGrpSpPr>
        <p:grpSpPr>
          <a:xfrm>
            <a:off x="5312080" y="2071155"/>
            <a:ext cx="997585" cy="1233551"/>
            <a:chOff x="2774935" y="3099717"/>
            <a:chExt cx="1502638" cy="1858068"/>
          </a:xfrm>
          <a:solidFill>
            <a:schemeClr val="accent6">
              <a:lumMod val="60000"/>
              <a:lumOff val="40000"/>
            </a:schemeClr>
          </a:solidFill>
        </p:grpSpPr>
        <p:sp>
          <p:nvSpPr>
            <p:cNvPr id="38" name="圆角矩形 37"/>
            <p:cNvSpPr/>
            <p:nvPr>
              <p:custDataLst>
                <p:tags r:id="rId14"/>
              </p:custDataLst>
            </p:nvPr>
          </p:nvSpPr>
          <p:spPr>
            <a:xfrm>
              <a:off x="2774935" y="3099717"/>
              <a:ext cx="1502638" cy="1350557"/>
            </a:xfrm>
            <a:prstGeom prst="roundRect">
              <a:avLst/>
            </a:prstGeom>
            <a:grpFill/>
            <a:ln w="38100" cap="flat" cmpd="sng" algn="ctr">
              <a:noFill/>
              <a:prstDash val="solid"/>
              <a:miter lim="800000"/>
            </a:ln>
            <a:effectLst/>
          </p:spPr>
          <p:txBody>
            <a:bodyPr rtlCol="0" anchor="ctr">
              <a:normAutofit/>
            </a:bodyPr>
            <a:p>
              <a:pPr algn="ctr"/>
              <a:r>
                <a:rPr lang="en-US" altLang="zh-CN" sz="20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121</a:t>
              </a:r>
              <a:r>
                <a:rPr lang="zh-CN" altLang="en-US" sz="20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万</a:t>
              </a:r>
              <a:endParaRPr lang="zh-CN" altLang="en-US" sz="20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9" name="泪滴形 38"/>
            <p:cNvSpPr/>
            <p:nvPr>
              <p:custDataLst>
                <p:tags r:id="rId15"/>
              </p:custDataLst>
            </p:nvPr>
          </p:nvSpPr>
          <p:spPr>
            <a:xfrm rot="8100000">
              <a:off x="3338219" y="4237493"/>
              <a:ext cx="426786" cy="426786"/>
            </a:xfrm>
            <a:prstGeom prst="teardrop">
              <a:avLst>
                <a:gd name="adj" fmla="val 125412"/>
              </a:avLst>
            </a:prstGeom>
            <a:grpFill/>
            <a:ln w="38100" cap="flat" cmpd="sng" algn="ctr">
              <a:solidFill>
                <a:sysClr val="window" lastClr="FFFFFF">
                  <a:lumMod val="95000"/>
                </a:sysClr>
              </a:solidFill>
              <a:prstDash val="solid"/>
              <a:miter lim="800000"/>
            </a:ln>
            <a:effectLst/>
          </p:spPr>
          <p:txBody>
            <a:bodyPr rtlCol="0" anchor="ctr">
              <a:normAutofit fontScale="50000"/>
            </a:bodyPr>
            <a:p>
              <a:pPr algn="ctr"/>
              <a:endParaRPr lang="zh-CN" altLang="en-US" sz="1400"/>
            </a:p>
          </p:txBody>
        </p:sp>
        <p:sp>
          <p:nvSpPr>
            <p:cNvPr id="40" name="椭圆 39"/>
            <p:cNvSpPr/>
            <p:nvPr>
              <p:custDataLst>
                <p:tags r:id="rId16"/>
              </p:custDataLst>
            </p:nvPr>
          </p:nvSpPr>
          <p:spPr>
            <a:xfrm rot="8100000">
              <a:off x="3437270" y="4336545"/>
              <a:ext cx="221664" cy="221664"/>
            </a:xfrm>
            <a:prstGeom prst="ellipse">
              <a:avLst/>
            </a:prstGeom>
            <a:grpFill/>
            <a:ln w="12700" cap="flat" cmpd="sng" algn="ctr">
              <a:noFill/>
              <a:prstDash val="solid"/>
              <a:miter lim="800000"/>
            </a:ln>
            <a:effectLst/>
          </p:spPr>
          <p:txBody>
            <a:bodyPr rtlCol="0" anchor="ctr">
              <a:normAutofit fontScale="32500" lnSpcReduction="20000"/>
            </a:bodyPr>
            <a:p>
              <a:pPr algn="ctr"/>
              <a:endParaRPr lang="zh-CN" altLang="en-US" sz="1400"/>
            </a:p>
          </p:txBody>
        </p:sp>
        <p:sp>
          <p:nvSpPr>
            <p:cNvPr id="41" name="椭圆 40"/>
            <p:cNvSpPr/>
            <p:nvPr>
              <p:custDataLst>
                <p:tags r:id="rId17"/>
              </p:custDataLst>
            </p:nvPr>
          </p:nvSpPr>
          <p:spPr>
            <a:xfrm>
              <a:off x="3508172" y="4870905"/>
              <a:ext cx="86880" cy="86880"/>
            </a:xfrm>
            <a:prstGeom prst="ellipse">
              <a:avLst/>
            </a:prstGeom>
            <a:grpFill/>
            <a:ln w="38100" cap="flat" cmpd="sng" algn="ctr">
              <a:solidFill>
                <a:sysClr val="windowText" lastClr="000000">
                  <a:lumMod val="50000"/>
                  <a:lumOff val="50000"/>
                </a:sysClr>
              </a:solidFill>
              <a:prstDash val="solid"/>
              <a:miter lim="800000"/>
            </a:ln>
            <a:effectLst/>
          </p:spPr>
          <p:txBody>
            <a:bodyPr rtlCol="0" anchor="ctr">
              <a:normAutofit fontScale="25000" lnSpcReduction="20000"/>
            </a:bodyPr>
            <a:p>
              <a:pPr algn="ctr"/>
              <a:endParaRPr lang="zh-CN" altLang="en-US" sz="1400"/>
            </a:p>
          </p:txBody>
        </p:sp>
      </p:grpSp>
      <p:grpSp>
        <p:nvGrpSpPr>
          <p:cNvPr id="43" name="组合 42"/>
          <p:cNvGrpSpPr/>
          <p:nvPr>
            <p:custDataLst>
              <p:tags r:id="rId18"/>
            </p:custDataLst>
          </p:nvPr>
        </p:nvGrpSpPr>
        <p:grpSpPr>
          <a:xfrm>
            <a:off x="6470162" y="2071791"/>
            <a:ext cx="996315" cy="1232915"/>
            <a:chOff x="2776848" y="3100674"/>
            <a:chExt cx="1500726" cy="1857111"/>
          </a:xfrm>
        </p:grpSpPr>
        <p:sp>
          <p:nvSpPr>
            <p:cNvPr id="45" name="圆角矩形 44"/>
            <p:cNvSpPr/>
            <p:nvPr>
              <p:custDataLst>
                <p:tags r:id="rId19"/>
              </p:custDataLst>
            </p:nvPr>
          </p:nvSpPr>
          <p:spPr>
            <a:xfrm>
              <a:off x="2776848" y="3100674"/>
              <a:ext cx="1500726" cy="1349601"/>
            </a:xfrm>
            <a:prstGeom prst="roundRect">
              <a:avLst/>
            </a:prstGeom>
            <a:solidFill>
              <a:schemeClr val="accent6">
                <a:lumMod val="60000"/>
                <a:lumOff val="40000"/>
              </a:schemeClr>
            </a:solidFill>
            <a:ln w="38100" cap="flat" cmpd="sng" algn="ctr">
              <a:noFill/>
              <a:prstDash val="solid"/>
              <a:miter lim="800000"/>
            </a:ln>
            <a:effectLst/>
          </p:spPr>
          <p:txBody>
            <a:bodyPr rtlCol="0" anchor="ctr">
              <a:normAutofit/>
            </a:bodyPr>
            <a:p>
              <a:pPr algn="ctr"/>
              <a:r>
                <a:rPr lang="en-US" altLang="zh-CN" sz="20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448</a:t>
              </a:r>
              <a:r>
                <a:rPr lang="zh-CN" altLang="en-US" sz="20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万</a:t>
              </a:r>
              <a:endParaRPr lang="zh-CN" altLang="en-US" sz="20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6" name="泪滴形 45"/>
            <p:cNvSpPr/>
            <p:nvPr>
              <p:custDataLst>
                <p:tags r:id="rId20"/>
              </p:custDataLst>
            </p:nvPr>
          </p:nvSpPr>
          <p:spPr>
            <a:xfrm rot="8100000">
              <a:off x="3338219" y="4237493"/>
              <a:ext cx="426786" cy="426786"/>
            </a:xfrm>
            <a:prstGeom prst="teardrop">
              <a:avLst>
                <a:gd name="adj" fmla="val 125412"/>
              </a:avLst>
            </a:prstGeom>
            <a:solidFill>
              <a:srgbClr val="CE8D3E"/>
            </a:solidFill>
            <a:ln w="38100" cap="flat" cmpd="sng" algn="ctr">
              <a:solidFill>
                <a:sysClr val="window" lastClr="FFFFFF">
                  <a:lumMod val="95000"/>
                </a:sysClr>
              </a:solidFill>
              <a:prstDash val="solid"/>
              <a:miter lim="800000"/>
            </a:ln>
            <a:effectLst/>
          </p:spPr>
          <p:txBody>
            <a:bodyPr rtlCol="0" anchor="ctr">
              <a:normAutofit fontScale="50000"/>
            </a:bodyPr>
            <a:p>
              <a:pPr algn="ctr"/>
              <a:endParaRPr lang="zh-CN" altLang="en-US" sz="1400"/>
            </a:p>
          </p:txBody>
        </p:sp>
        <p:sp>
          <p:nvSpPr>
            <p:cNvPr id="47" name="椭圆 46"/>
            <p:cNvSpPr/>
            <p:nvPr>
              <p:custDataLst>
                <p:tags r:id="rId21"/>
              </p:custDataLst>
            </p:nvPr>
          </p:nvSpPr>
          <p:spPr>
            <a:xfrm rot="8100000">
              <a:off x="3437270" y="4336545"/>
              <a:ext cx="221664" cy="221664"/>
            </a:xfrm>
            <a:prstGeom prst="ellipse">
              <a:avLst/>
            </a:prstGeom>
            <a:solidFill>
              <a:sysClr val="window" lastClr="FFFFFF">
                <a:lumMod val="95000"/>
              </a:sysClr>
            </a:solidFill>
            <a:ln w="12700" cap="flat" cmpd="sng" algn="ctr">
              <a:noFill/>
              <a:prstDash val="solid"/>
              <a:miter lim="800000"/>
            </a:ln>
            <a:effectLst/>
          </p:spPr>
          <p:txBody>
            <a:bodyPr rtlCol="0" anchor="ctr">
              <a:normAutofit fontScale="32500" lnSpcReduction="20000"/>
            </a:bodyPr>
            <a:p>
              <a:pPr algn="ctr"/>
              <a:endParaRPr lang="zh-CN" altLang="en-US" sz="1400"/>
            </a:p>
          </p:txBody>
        </p:sp>
        <p:sp>
          <p:nvSpPr>
            <p:cNvPr id="48" name="椭圆 47"/>
            <p:cNvSpPr/>
            <p:nvPr>
              <p:custDataLst>
                <p:tags r:id="rId22"/>
              </p:custDataLst>
            </p:nvPr>
          </p:nvSpPr>
          <p:spPr>
            <a:xfrm>
              <a:off x="3508172" y="4870905"/>
              <a:ext cx="86880" cy="86880"/>
            </a:xfrm>
            <a:prstGeom prst="ellipse">
              <a:avLst/>
            </a:prstGeom>
            <a:solidFill>
              <a:sysClr val="window" lastClr="FFFFFF">
                <a:lumMod val="95000"/>
              </a:sysClr>
            </a:solidFill>
            <a:ln w="38100" cap="flat" cmpd="sng" algn="ctr">
              <a:solidFill>
                <a:sysClr val="windowText" lastClr="000000">
                  <a:lumMod val="50000"/>
                  <a:lumOff val="50000"/>
                </a:sysClr>
              </a:solidFill>
              <a:prstDash val="solid"/>
              <a:miter lim="800000"/>
            </a:ln>
            <a:effectLst/>
          </p:spPr>
          <p:txBody>
            <a:bodyPr rtlCol="0" anchor="ctr">
              <a:normAutofit fontScale="25000" lnSpcReduction="20000"/>
            </a:bodyPr>
            <a:p>
              <a:pPr algn="ctr"/>
              <a:endParaRPr lang="zh-CN" altLang="en-US" sz="1400"/>
            </a:p>
          </p:txBody>
        </p:sp>
      </p:grpSp>
      <p:sp>
        <p:nvSpPr>
          <p:cNvPr id="49" name="文本框 48"/>
          <p:cNvSpPr txBox="1"/>
          <p:nvPr>
            <p:custDataLst>
              <p:tags r:id="rId23"/>
            </p:custDataLst>
          </p:nvPr>
        </p:nvSpPr>
        <p:spPr>
          <a:xfrm>
            <a:off x="2995837" y="3462831"/>
            <a:ext cx="1031829" cy="429092"/>
          </a:xfrm>
          <a:prstGeom prst="rect">
            <a:avLst/>
          </a:prstGeom>
          <a:noFill/>
        </p:spPr>
        <p:txBody>
          <a:bodyPr wrap="square" rtlCol="0">
            <a:normAutofit/>
          </a:bodyPr>
          <a:p>
            <a:pPr algn="ctr"/>
            <a:r>
              <a:rPr lang="en-US" altLang="zh-CN" dirty="0">
                <a:solidFill>
                  <a:srgbClr val="C00000"/>
                </a:solidFill>
                <a:latin typeface="Arial" panose="020B0604020202020204" pitchFamily="34" charset="0"/>
                <a:ea typeface="黑体" panose="02010609060101010101" charset="-122"/>
                <a:cs typeface="+mn-ea"/>
              </a:rPr>
              <a:t>1928</a:t>
            </a:r>
            <a:r>
              <a:rPr lang="zh-CN" altLang="en-US" dirty="0">
                <a:solidFill>
                  <a:srgbClr val="C00000"/>
                </a:solidFill>
                <a:latin typeface="Arial" panose="020B0604020202020204" pitchFamily="34" charset="0"/>
                <a:ea typeface="黑体" panose="02010609060101010101" charset="-122"/>
                <a:cs typeface="+mn-ea"/>
              </a:rPr>
              <a:t>年</a:t>
            </a:r>
            <a:endParaRPr lang="zh-CN" altLang="en-US" dirty="0">
              <a:solidFill>
                <a:srgbClr val="C00000"/>
              </a:solidFill>
              <a:latin typeface="Arial" panose="020B0604020202020204" pitchFamily="34" charset="0"/>
              <a:ea typeface="黑体" panose="02010609060101010101" charset="-122"/>
              <a:cs typeface="+mn-ea"/>
            </a:endParaRPr>
          </a:p>
        </p:txBody>
      </p:sp>
      <p:sp>
        <p:nvSpPr>
          <p:cNvPr id="50" name="文本框 49"/>
          <p:cNvSpPr txBox="1"/>
          <p:nvPr>
            <p:custDataLst>
              <p:tags r:id="rId24"/>
            </p:custDataLst>
          </p:nvPr>
        </p:nvSpPr>
        <p:spPr>
          <a:xfrm>
            <a:off x="4154208" y="3462831"/>
            <a:ext cx="1031829" cy="429092"/>
          </a:xfrm>
          <a:prstGeom prst="rect">
            <a:avLst/>
          </a:prstGeom>
          <a:noFill/>
        </p:spPr>
        <p:txBody>
          <a:bodyPr wrap="square" rtlCol="0">
            <a:normAutofit/>
          </a:bodyPr>
          <a:p>
            <a:pPr algn="ctr"/>
            <a:r>
              <a:rPr lang="en-US" altLang="zh-CN" dirty="0">
                <a:solidFill>
                  <a:srgbClr val="C00000"/>
                </a:solidFill>
                <a:latin typeface="Arial" panose="020B0604020202020204" pitchFamily="34" charset="0"/>
                <a:ea typeface="黑体" panose="02010609060101010101" charset="-122"/>
                <a:cs typeface="+mn-ea"/>
              </a:rPr>
              <a:t>1934</a:t>
            </a:r>
            <a:r>
              <a:rPr lang="zh-CN" altLang="en-US" dirty="0">
                <a:solidFill>
                  <a:srgbClr val="C00000"/>
                </a:solidFill>
                <a:latin typeface="Arial" panose="020B0604020202020204" pitchFamily="34" charset="0"/>
                <a:ea typeface="黑体" panose="02010609060101010101" charset="-122"/>
                <a:cs typeface="+mn-ea"/>
              </a:rPr>
              <a:t>年</a:t>
            </a:r>
            <a:endParaRPr lang="zh-CN" altLang="en-US" dirty="0">
              <a:solidFill>
                <a:srgbClr val="C00000"/>
              </a:solidFill>
              <a:latin typeface="Arial" panose="020B0604020202020204" pitchFamily="34" charset="0"/>
              <a:ea typeface="黑体" panose="02010609060101010101" charset="-122"/>
              <a:cs typeface="+mn-ea"/>
            </a:endParaRPr>
          </a:p>
        </p:txBody>
      </p:sp>
      <p:sp>
        <p:nvSpPr>
          <p:cNvPr id="51" name="文本框 50"/>
          <p:cNvSpPr txBox="1"/>
          <p:nvPr>
            <p:custDataLst>
              <p:tags r:id="rId25"/>
            </p:custDataLst>
          </p:nvPr>
        </p:nvSpPr>
        <p:spPr>
          <a:xfrm>
            <a:off x="5312580" y="3462831"/>
            <a:ext cx="1031829" cy="429092"/>
          </a:xfrm>
          <a:prstGeom prst="rect">
            <a:avLst/>
          </a:prstGeom>
          <a:noFill/>
        </p:spPr>
        <p:txBody>
          <a:bodyPr wrap="square" rtlCol="0">
            <a:normAutofit/>
          </a:bodyPr>
          <a:p>
            <a:pPr algn="ctr"/>
            <a:r>
              <a:rPr lang="en-US" altLang="zh-CN" dirty="0">
                <a:solidFill>
                  <a:srgbClr val="C00000"/>
                </a:solidFill>
                <a:latin typeface="Arial" panose="020B0604020202020204" pitchFamily="34" charset="0"/>
                <a:ea typeface="黑体" panose="02010609060101010101" charset="-122"/>
                <a:cs typeface="+mn-ea"/>
              </a:rPr>
              <a:t>1945</a:t>
            </a:r>
            <a:r>
              <a:rPr lang="zh-CN" altLang="en-US" dirty="0">
                <a:solidFill>
                  <a:srgbClr val="C00000"/>
                </a:solidFill>
                <a:latin typeface="Arial" panose="020B0604020202020204" pitchFamily="34" charset="0"/>
                <a:ea typeface="黑体" panose="02010609060101010101" charset="-122"/>
                <a:cs typeface="+mn-ea"/>
              </a:rPr>
              <a:t>年</a:t>
            </a:r>
            <a:endParaRPr lang="zh-CN" altLang="en-US" dirty="0">
              <a:solidFill>
                <a:srgbClr val="C00000"/>
              </a:solidFill>
              <a:latin typeface="Arial" panose="020B0604020202020204" pitchFamily="34" charset="0"/>
              <a:ea typeface="黑体" panose="02010609060101010101" charset="-122"/>
              <a:cs typeface="+mn-ea"/>
            </a:endParaRPr>
          </a:p>
        </p:txBody>
      </p:sp>
      <p:sp>
        <p:nvSpPr>
          <p:cNvPr id="52" name="文本框 51"/>
          <p:cNvSpPr txBox="1"/>
          <p:nvPr>
            <p:custDataLst>
              <p:tags r:id="rId26"/>
            </p:custDataLst>
          </p:nvPr>
        </p:nvSpPr>
        <p:spPr>
          <a:xfrm>
            <a:off x="6470951" y="3462831"/>
            <a:ext cx="1031829" cy="429092"/>
          </a:xfrm>
          <a:prstGeom prst="rect">
            <a:avLst/>
          </a:prstGeom>
          <a:noFill/>
        </p:spPr>
        <p:txBody>
          <a:bodyPr wrap="square" rtlCol="0">
            <a:normAutofit/>
          </a:bodyPr>
          <a:p>
            <a:pPr algn="ctr"/>
            <a:r>
              <a:rPr lang="en-US" altLang="zh-CN" dirty="0">
                <a:solidFill>
                  <a:srgbClr val="C00000"/>
                </a:solidFill>
                <a:latin typeface="Arial" panose="020B0604020202020204" pitchFamily="34" charset="0"/>
                <a:ea typeface="黑体" panose="02010609060101010101" charset="-122"/>
                <a:cs typeface="+mn-ea"/>
              </a:rPr>
              <a:t>1949</a:t>
            </a:r>
            <a:r>
              <a:rPr lang="zh-CN" altLang="en-US" dirty="0">
                <a:solidFill>
                  <a:srgbClr val="C00000"/>
                </a:solidFill>
                <a:latin typeface="Arial" panose="020B0604020202020204" pitchFamily="34" charset="0"/>
                <a:ea typeface="黑体" panose="02010609060101010101" charset="-122"/>
                <a:cs typeface="+mn-ea"/>
              </a:rPr>
              <a:t>年</a:t>
            </a:r>
            <a:endParaRPr lang="zh-CN" altLang="en-US" dirty="0">
              <a:solidFill>
                <a:srgbClr val="C00000"/>
              </a:solidFill>
              <a:latin typeface="Arial" panose="020B0604020202020204" pitchFamily="34" charset="0"/>
              <a:ea typeface="黑体" panose="02010609060101010101" charset="-122"/>
              <a:cs typeface="+mn-ea"/>
            </a:endParaRPr>
          </a:p>
        </p:txBody>
      </p:sp>
      <p:sp>
        <p:nvSpPr>
          <p:cNvPr id="9" name="文本框 8"/>
          <p:cNvSpPr txBox="1"/>
          <p:nvPr/>
        </p:nvSpPr>
        <p:spPr>
          <a:xfrm>
            <a:off x="2113280" y="2315210"/>
            <a:ext cx="481330" cy="398780"/>
          </a:xfrm>
          <a:prstGeom prst="rect">
            <a:avLst/>
          </a:prstGeom>
          <a:noFill/>
        </p:spPr>
        <p:txBody>
          <a:bodyPr wrap="none" rtlCol="0">
            <a:spAutoFit/>
          </a:bodyPr>
          <a:p>
            <a:r>
              <a:rPr lang="en-US" altLang="zh-CN" sz="2000">
                <a:solidFill>
                  <a:srgbClr val="C00000"/>
                </a:solidFill>
                <a:latin typeface="微软雅黑" panose="020B0503020204020204" pitchFamily="34" charset="-122"/>
                <a:ea typeface="微软雅黑" panose="020B0503020204020204" pitchFamily="34" charset="-122"/>
              </a:rPr>
              <a:t>58</a:t>
            </a:r>
            <a:endParaRPr lang="zh-CN" altLang="en-US" sz="2000">
              <a:solidFill>
                <a:srgbClr val="C00000"/>
              </a:solidFill>
              <a:latin typeface="微软雅黑" panose="020B0503020204020204" pitchFamily="34" charset="-122"/>
              <a:ea typeface="微软雅黑" panose="020B0503020204020204" pitchFamily="34" charset="-122"/>
            </a:endParaRPr>
          </a:p>
        </p:txBody>
      </p:sp>
      <p:grpSp>
        <p:nvGrpSpPr>
          <p:cNvPr id="10" name="组合 9"/>
          <p:cNvGrpSpPr/>
          <p:nvPr>
            <p:custDataLst>
              <p:tags r:id="rId27"/>
            </p:custDataLst>
          </p:nvPr>
        </p:nvGrpSpPr>
        <p:grpSpPr>
          <a:xfrm>
            <a:off x="4174632" y="2071791"/>
            <a:ext cx="968375" cy="1234185"/>
            <a:chOff x="654686" y="3891392"/>
            <a:chExt cx="1458640" cy="1859024"/>
          </a:xfrm>
        </p:grpSpPr>
        <p:sp>
          <p:nvSpPr>
            <p:cNvPr id="11" name="圆角矩形 10"/>
            <p:cNvSpPr/>
            <p:nvPr>
              <p:custDataLst>
                <p:tags r:id="rId28"/>
              </p:custDataLst>
            </p:nvPr>
          </p:nvSpPr>
          <p:spPr>
            <a:xfrm>
              <a:off x="654686" y="3891392"/>
              <a:ext cx="1458640" cy="1351514"/>
            </a:xfrm>
            <a:prstGeom prst="roundRect">
              <a:avLst/>
            </a:prstGeom>
            <a:solidFill>
              <a:schemeClr val="accent6">
                <a:lumMod val="60000"/>
                <a:lumOff val="40000"/>
              </a:schemeClr>
            </a:solidFill>
            <a:ln w="38100" cap="flat" cmpd="sng" algn="ctr">
              <a:noFill/>
              <a:prstDash val="solid"/>
              <a:miter lim="800000"/>
            </a:ln>
            <a:effectLst/>
          </p:spPr>
          <p:txBody>
            <a:bodyPr rtlCol="0" anchor="ctr">
              <a:normAutofit/>
            </a:bodyPr>
            <a:p>
              <a:pPr algn="ctr"/>
              <a:endParaRPr lang="zh-CN" altLang="en-US" dirty="0">
                <a:solidFill>
                  <a:srgbClr val="FA8550">
                    <a:lumMod val="50000"/>
                  </a:srgbClr>
                </a:solidFill>
              </a:endParaRPr>
            </a:p>
          </p:txBody>
        </p:sp>
        <p:sp>
          <p:nvSpPr>
            <p:cNvPr id="12" name="泪滴形 11"/>
            <p:cNvSpPr/>
            <p:nvPr>
              <p:custDataLst>
                <p:tags r:id="rId29"/>
              </p:custDataLst>
            </p:nvPr>
          </p:nvSpPr>
          <p:spPr>
            <a:xfrm rot="8100000">
              <a:off x="1173972" y="5030124"/>
              <a:ext cx="426786" cy="426786"/>
            </a:xfrm>
            <a:prstGeom prst="teardrop">
              <a:avLst>
                <a:gd name="adj" fmla="val 125412"/>
              </a:avLst>
            </a:prstGeom>
            <a:solidFill>
              <a:srgbClr val="FA8550"/>
            </a:solidFill>
            <a:ln w="38100" cap="flat" cmpd="sng" algn="ctr">
              <a:solidFill>
                <a:sysClr val="window" lastClr="FFFFFF">
                  <a:lumMod val="95000"/>
                </a:sysClr>
              </a:solidFill>
              <a:prstDash val="solid"/>
              <a:miter lim="800000"/>
            </a:ln>
            <a:effectLst/>
          </p:spPr>
          <p:txBody>
            <a:bodyPr rtlCol="0" anchor="ctr">
              <a:normAutofit fontScale="32500"/>
            </a:bodyPr>
            <a:p>
              <a:pPr algn="ctr"/>
              <a:endParaRPr lang="zh-CN" altLang="en-US"/>
            </a:p>
          </p:txBody>
        </p:sp>
        <p:sp>
          <p:nvSpPr>
            <p:cNvPr id="13" name="椭圆 12"/>
            <p:cNvSpPr/>
            <p:nvPr>
              <p:custDataLst>
                <p:tags r:id="rId30"/>
              </p:custDataLst>
            </p:nvPr>
          </p:nvSpPr>
          <p:spPr>
            <a:xfrm rot="8100000">
              <a:off x="1273023" y="5129176"/>
              <a:ext cx="221664" cy="221664"/>
            </a:xfrm>
            <a:prstGeom prst="ellipse">
              <a:avLst/>
            </a:prstGeom>
            <a:solidFill>
              <a:sysClr val="window" lastClr="FFFFFF">
                <a:lumMod val="95000"/>
              </a:sysClr>
            </a:solidFill>
            <a:ln w="12700" cap="flat" cmpd="sng" algn="ctr">
              <a:noFill/>
              <a:prstDash val="solid"/>
              <a:miter lim="800000"/>
            </a:ln>
            <a:effectLst/>
          </p:spPr>
          <p:txBody>
            <a:bodyPr rtlCol="0" anchor="ctr">
              <a:normAutofit fontScale="25000" lnSpcReduction="20000"/>
            </a:bodyPr>
            <a:p>
              <a:pPr algn="ctr"/>
              <a:endParaRPr lang="zh-CN" altLang="en-US"/>
            </a:p>
          </p:txBody>
        </p:sp>
        <p:sp>
          <p:nvSpPr>
            <p:cNvPr id="14" name="椭圆 13"/>
            <p:cNvSpPr/>
            <p:nvPr>
              <p:custDataLst>
                <p:tags r:id="rId31"/>
              </p:custDataLst>
            </p:nvPr>
          </p:nvSpPr>
          <p:spPr>
            <a:xfrm>
              <a:off x="1343925" y="5663536"/>
              <a:ext cx="86880" cy="86880"/>
            </a:xfrm>
            <a:prstGeom prst="ellipse">
              <a:avLst/>
            </a:prstGeom>
            <a:solidFill>
              <a:sysClr val="window" lastClr="FFFFFF">
                <a:lumMod val="95000"/>
              </a:sysClr>
            </a:solidFill>
            <a:ln w="38100" cap="flat" cmpd="sng" algn="ctr">
              <a:solidFill>
                <a:sysClr val="windowText" lastClr="000000">
                  <a:lumMod val="50000"/>
                  <a:lumOff val="50000"/>
                </a:sysClr>
              </a:solidFill>
              <a:prstDash val="solid"/>
              <a:miter lim="800000"/>
            </a:ln>
            <a:effectLst/>
          </p:spPr>
          <p:txBody>
            <a:bodyPr rtlCol="0" anchor="ctr">
              <a:normAutofit fontScale="25000" lnSpcReduction="20000"/>
            </a:bodyPr>
            <a:p>
              <a:pPr algn="ctr"/>
              <a:endParaRPr lang="zh-CN" altLang="en-US"/>
            </a:p>
          </p:txBody>
        </p:sp>
      </p:grpSp>
      <p:sp>
        <p:nvSpPr>
          <p:cNvPr id="15" name="文本框 14"/>
          <p:cNvSpPr txBox="1"/>
          <p:nvPr/>
        </p:nvSpPr>
        <p:spPr>
          <a:xfrm>
            <a:off x="4174490" y="2305685"/>
            <a:ext cx="1052195" cy="398780"/>
          </a:xfrm>
          <a:prstGeom prst="rect">
            <a:avLst/>
          </a:prstGeom>
          <a:noFill/>
        </p:spPr>
        <p:txBody>
          <a:bodyPr wrap="square" rtlCol="0">
            <a:spAutoFit/>
          </a:bodyPr>
          <a:p>
            <a:r>
              <a:rPr lang="en-US" altLang="zh-CN"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30</a:t>
            </a:r>
            <a:r>
              <a:rPr lang="zh-CN" altLang="en-US"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多万</a:t>
            </a:r>
            <a:endParaRPr lang="zh-CN" altLang="en-US"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文本框 15"/>
          <p:cNvSpPr txBox="1"/>
          <p:nvPr/>
        </p:nvSpPr>
        <p:spPr>
          <a:xfrm>
            <a:off x="2157095" y="4037965"/>
            <a:ext cx="5212080" cy="368300"/>
          </a:xfrm>
          <a:prstGeom prst="rect">
            <a:avLst/>
          </a:prstGeom>
          <a:noFill/>
        </p:spPr>
        <p:txBody>
          <a:bodyPr wrap="none" rtlCol="0">
            <a:spAutoFit/>
          </a:bodyPr>
          <a:p>
            <a:pPr algn="l"/>
            <a:r>
              <a:rPr lang="zh-CN" altLang="en-US">
                <a:solidFill>
                  <a:srgbClr val="C00000"/>
                </a:solidFill>
                <a:latin typeface="微软雅黑" panose="020B0503020204020204" pitchFamily="34" charset="-122"/>
                <a:ea typeface="微软雅黑" panose="020B0503020204020204" pitchFamily="34" charset="-122"/>
              </a:rPr>
              <a:t>新民主主义革命时期中国共产党党员人数变化情况</a:t>
            </a:r>
            <a:endParaRPr lang="zh-CN" altLang="en-US">
              <a:solidFill>
                <a:srgbClr val="C00000"/>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1257300" y="4472305"/>
            <a:ext cx="7270750" cy="1245235"/>
          </a:xfrm>
          <a:prstGeom prst="rect">
            <a:avLst/>
          </a:prstGeom>
          <a:noFill/>
        </p:spPr>
        <p:txBody>
          <a:bodyPr wrap="square" rtlCol="0">
            <a:spAutoFit/>
          </a:bodyPr>
          <a:p>
            <a:pPr algn="l" fontAlgn="auto">
              <a:lnSpc>
                <a:spcPts val="3000"/>
              </a:lnSpc>
            </a:pPr>
            <a:r>
              <a:rPr lang="en-US" altLang="zh-CN" sz="2000">
                <a:latin typeface="微软雅黑" panose="020B0503020204020204" pitchFamily="34" charset="-122"/>
                <a:ea typeface="微软雅黑" panose="020B0503020204020204" pitchFamily="34" charset="-122"/>
              </a:rPr>
              <a:t>       </a:t>
            </a:r>
            <a:r>
              <a:rPr lang="zh-CN" altLang="en-US" sz="2000">
                <a:latin typeface="微软雅黑" panose="020B0503020204020204" pitchFamily="34" charset="-122"/>
                <a:ea typeface="微软雅黑" panose="020B0503020204020204" pitchFamily="34" charset="-122"/>
              </a:rPr>
              <a:t>在党员人数不断攀升的同时，党员成分更加多样化，党员结构向合理化方向发展，有力地促进了党员队伍的发展壮大，使红色政权的</a:t>
            </a:r>
            <a:r>
              <a:rPr lang="zh-CN" altLang="en-US" sz="2000">
                <a:solidFill>
                  <a:srgbClr val="FF0000"/>
                </a:solidFill>
                <a:latin typeface="微软雅黑" panose="020B0503020204020204" pitchFamily="34" charset="-122"/>
                <a:ea typeface="微软雅黑" panose="020B0503020204020204" pitchFamily="34" charset="-122"/>
              </a:rPr>
              <a:t>政治基础更加巩固</a:t>
            </a:r>
            <a:r>
              <a:rPr lang="zh-CN" altLang="en-US" sz="2000">
                <a:latin typeface="微软雅黑" panose="020B0503020204020204" pitchFamily="34" charset="-122"/>
                <a:ea typeface="微软雅黑" panose="020B0503020204020204" pitchFamily="34" charset="-122"/>
              </a:rPr>
              <a:t>。</a:t>
            </a:r>
            <a:endParaRPr lang="zh-CN" altLang="en-US" sz="2000">
              <a:latin typeface="微软雅黑" panose="020B0503020204020204" pitchFamily="34" charset="-122"/>
              <a:ea typeface="微软雅黑" panose="020B0503020204020204" pitchFamily="3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信纸.png"/>
          <p:cNvPicPr>
            <a:picLocks noChangeAspect="1"/>
          </p:cNvPicPr>
          <p:nvPr/>
        </p:nvPicPr>
        <p:blipFill>
          <a:blip r:embed="rId1"/>
          <a:stretch>
            <a:fillRect/>
          </a:stretch>
        </p:blipFill>
        <p:spPr>
          <a:xfrm>
            <a:off x="377" y="283"/>
            <a:ext cx="9143245" cy="6857434"/>
          </a:xfrm>
          <a:prstGeom prst="rect">
            <a:avLst/>
          </a:prstGeom>
        </p:spPr>
      </p:pic>
      <p:sp>
        <p:nvSpPr>
          <p:cNvPr id="4" name="TextBox 3"/>
          <p:cNvSpPr txBox="1"/>
          <p:nvPr/>
        </p:nvSpPr>
        <p:spPr>
          <a:xfrm>
            <a:off x="1149985" y="1582420"/>
            <a:ext cx="7479030" cy="4646295"/>
          </a:xfrm>
          <a:prstGeom prst="rect">
            <a:avLst/>
          </a:prstGeom>
          <a:noFill/>
        </p:spPr>
        <p:txBody>
          <a:bodyPr wrap="square" rtlCol="0">
            <a:spAutoFit/>
          </a:bodyPr>
          <a:lstStyle/>
          <a:p>
            <a:pPr algn="ctr">
              <a:lnSpc>
                <a:spcPct val="120000"/>
              </a:lnSpc>
            </a:pPr>
            <a:r>
              <a:rPr lang="zh-CN" altLang="en-US" sz="2400" spc="300" dirty="0">
                <a:latin typeface="隶书" panose="02010509060101010101" pitchFamily="49" charset="-122"/>
                <a:ea typeface="隶书" panose="02010509060101010101" pitchFamily="49" charset="-122"/>
              </a:rPr>
              <a:t> </a:t>
            </a:r>
            <a:r>
              <a:rPr lang="zh-CN" altLang="en-US" sz="2200" spc="300" dirty="0">
                <a:latin typeface="隶书" panose="02010509060101010101" pitchFamily="49" charset="-122"/>
                <a:ea typeface="隶书" panose="02010509060101010101" pitchFamily="49" charset="-122"/>
              </a:rPr>
              <a:t>我们临死以前的话</a:t>
            </a:r>
            <a:r>
              <a:rPr lang="en-US" altLang="zh-CN" sz="2200" spc="300" dirty="0">
                <a:latin typeface="隶书" panose="02010509060101010101" pitchFamily="49" charset="-122"/>
                <a:ea typeface="隶书" panose="02010509060101010101" pitchFamily="49" charset="-122"/>
              </a:rPr>
              <a:t>(</a:t>
            </a:r>
            <a:r>
              <a:rPr lang="zh-CN" altLang="zh-CN" sz="2200" spc="300" dirty="0">
                <a:latin typeface="隶书" panose="02010509060101010101" pitchFamily="49" charset="-122"/>
                <a:ea typeface="隶书" panose="02010509060101010101" pitchFamily="49" charset="-122"/>
              </a:rPr>
              <a:t>节选）</a:t>
            </a:r>
            <a:endParaRPr lang="zh-CN" altLang="zh-CN" sz="2200" spc="300" dirty="0">
              <a:latin typeface="隶书" panose="02010509060101010101" pitchFamily="49" charset="-122"/>
              <a:ea typeface="隶书" panose="02010509060101010101" pitchFamily="49" charset="-122"/>
            </a:endParaRPr>
          </a:p>
          <a:p>
            <a:pPr algn="ctr">
              <a:lnSpc>
                <a:spcPct val="120000"/>
              </a:lnSpc>
            </a:pPr>
            <a:r>
              <a:rPr lang="zh-CN" altLang="zh-CN" spc="300" dirty="0">
                <a:latin typeface="隶书" panose="02010509060101010101" pitchFamily="49" charset="-122"/>
                <a:ea typeface="隶书" panose="02010509060101010101" pitchFamily="49" charset="-122"/>
              </a:rPr>
              <a:t>（一九三五年三月二十五日）</a:t>
            </a:r>
            <a:endParaRPr lang="zh-CN" altLang="zh-CN" spc="300" dirty="0">
              <a:latin typeface="隶书" panose="02010509060101010101" pitchFamily="49" charset="-122"/>
              <a:ea typeface="隶书" panose="02010509060101010101" pitchFamily="49" charset="-122"/>
            </a:endParaRPr>
          </a:p>
          <a:p>
            <a:pPr algn="ctr">
              <a:lnSpc>
                <a:spcPct val="120000"/>
              </a:lnSpc>
            </a:pPr>
            <a:endParaRPr lang="en-US" altLang="zh-CN" spc="300" dirty="0">
              <a:latin typeface="隶书" panose="02010509060101010101" pitchFamily="49" charset="-122"/>
              <a:ea typeface="隶书" panose="02010509060101010101" pitchFamily="49" charset="-122"/>
            </a:endParaRPr>
          </a:p>
          <a:p>
            <a:pPr algn="l">
              <a:lnSpc>
                <a:spcPct val="120000"/>
              </a:lnSpc>
            </a:pPr>
            <a:r>
              <a:rPr lang="en-US" altLang="zh-CN" sz="1600" spc="300" dirty="0">
                <a:latin typeface="隶书" panose="02010509060101010101" pitchFamily="49" charset="-122"/>
                <a:ea typeface="隶书" panose="02010509060101010101" pitchFamily="49" charset="-122"/>
              </a:rPr>
              <a:t>  </a:t>
            </a:r>
            <a:r>
              <a:rPr lang="zh-CN" altLang="en-US" sz="1800" spc="300" dirty="0">
                <a:latin typeface="隶书" panose="02010509060101010101" pitchFamily="49" charset="-122"/>
                <a:ea typeface="隶书" panose="02010509060101010101" pitchFamily="49" charset="-122"/>
              </a:rPr>
              <a:t>  </a:t>
            </a:r>
            <a:r>
              <a:rPr lang="zh-CN" altLang="en-US" sz="1800" u="sng" spc="300" dirty="0">
                <a:latin typeface="隶书" panose="02010509060101010101" pitchFamily="49" charset="-122"/>
                <a:ea typeface="隶书" panose="02010509060101010101" pitchFamily="49" charset="-122"/>
              </a:rPr>
              <a:t>苏维埃的制度将代替国民党的制度，而将中国从最后崩溃中挽救出来！</a:t>
            </a:r>
            <a:endParaRPr lang="zh-CN" altLang="en-US" sz="1800" u="sng" spc="300" dirty="0">
              <a:latin typeface="隶书" panose="02010509060101010101" pitchFamily="49" charset="-122"/>
              <a:ea typeface="隶书" panose="02010509060101010101" pitchFamily="49" charset="-122"/>
            </a:endParaRPr>
          </a:p>
          <a:p>
            <a:pPr>
              <a:lnSpc>
                <a:spcPct val="120000"/>
              </a:lnSpc>
            </a:pPr>
            <a:r>
              <a:rPr lang="zh-CN" altLang="en-US" spc="300" dirty="0">
                <a:latin typeface="隶书" panose="02010509060101010101" pitchFamily="49" charset="-122"/>
                <a:ea typeface="隶书" panose="02010509060101010101" pitchFamily="49" charset="-122"/>
              </a:rPr>
              <a:t>    </a:t>
            </a:r>
            <a:r>
              <a:rPr lang="zh-CN" altLang="en-US" u="sng" spc="300" dirty="0">
                <a:latin typeface="隶书" panose="02010509060101010101" pitchFamily="49" charset="-122"/>
                <a:ea typeface="隶书" panose="02010509060101010101" pitchFamily="49" charset="-122"/>
              </a:rPr>
              <a:t>共产主义世界的系统，将代替资本主义世界的系统，而将全世界无产阶级和全人类，从痛苦死亡毁灭中拯救出来。</a:t>
            </a:r>
            <a:r>
              <a:rPr lang="en-US" altLang="zh-CN" u="sng" spc="300" dirty="0">
                <a:latin typeface="隶书" panose="02010509060101010101" pitchFamily="49" charset="-122"/>
                <a:ea typeface="隶书" panose="02010509060101010101" pitchFamily="49" charset="-122"/>
              </a:rPr>
              <a:t>……</a:t>
            </a:r>
            <a:r>
              <a:rPr lang="zh-CN" altLang="en-US" u="sng" spc="300" dirty="0">
                <a:latin typeface="隶书" panose="02010509060101010101" pitchFamily="49" charset="-122"/>
                <a:ea typeface="隶书" panose="02010509060101010101" pitchFamily="49" charset="-122"/>
              </a:rPr>
              <a:t>在各地积极创造新苏区，来拥护和援助主力红军，使能很快击破敌人，造成全国的反攻形势，汇集全中国苏维埃运动的洪流，冲毁法西斯国民党血腥统治，达到独立自由的工农的苏维埃新中国的建立！</a:t>
            </a:r>
            <a:r>
              <a:rPr lang="en-US" altLang="zh-CN" sz="2200">
                <a:latin typeface="隶书" panose="02010509060101010101" pitchFamily="49" charset="-122"/>
                <a:ea typeface="隶书" panose="02010509060101010101" pitchFamily="49" charset="-122"/>
              </a:rPr>
              <a:t>                                                                     </a:t>
            </a:r>
            <a:endParaRPr lang="en-US" altLang="zh-CN" sz="2200">
              <a:latin typeface="隶书" panose="02010509060101010101" pitchFamily="49" charset="-122"/>
              <a:ea typeface="隶书" panose="02010509060101010101" pitchFamily="49" charset="-122"/>
            </a:endParaRPr>
          </a:p>
          <a:p>
            <a:pPr>
              <a:lnSpc>
                <a:spcPct val="130000"/>
              </a:lnSpc>
            </a:pPr>
            <a:r>
              <a:rPr lang="en-US" altLang="zh-CN" sz="2200">
                <a:latin typeface="隶书" panose="02010509060101010101" pitchFamily="49" charset="-122"/>
                <a:ea typeface="隶书" panose="02010509060101010101" pitchFamily="49" charset="-122"/>
              </a:rPr>
              <a:t>                                          </a:t>
            </a:r>
            <a:r>
              <a:rPr lang="zh-CN" altLang="en-US" dirty="0">
                <a:latin typeface="微软雅黑" panose="020B0503020204020204" pitchFamily="34" charset="-122"/>
                <a:ea typeface="微软雅黑" panose="020B0503020204020204" pitchFamily="34" charset="-122"/>
              </a:rPr>
              <a:t>  </a:t>
            </a:r>
            <a:r>
              <a:rPr lang="zh-CN" altLang="en-US" sz="2200" dirty="0">
                <a:latin typeface="华文新魏" panose="02010800040101010101" pitchFamily="2" charset="-122"/>
                <a:ea typeface="华文新魏" panose="02010800040101010101" pitchFamily="2" charset="-122"/>
              </a:rPr>
              <a:t>                                                                  </a:t>
            </a:r>
            <a:endParaRPr lang="en-US" altLang="zh-CN" sz="2200" dirty="0">
              <a:latin typeface="华文新魏" panose="02010800040101010101" pitchFamily="2" charset="-122"/>
              <a:ea typeface="华文新魏" panose="02010800040101010101" pitchFamily="2" charset="-122"/>
            </a:endParaRPr>
          </a:p>
          <a:p>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1000"/>
                                        <p:tgtEl>
                                          <p:spTgt spid="4">
                                            <p:txEl>
                                              <p:pRg st="4" end="4"/>
                                            </p:txEl>
                                          </p:spTgt>
                                        </p:tgtEl>
                                      </p:cBhvr>
                                    </p:animEffect>
                                    <p:anim calcmode="lin" valueType="num">
                                      <p:cBhvr>
                                        <p:cTn id="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5" end="5"/>
                                            </p:txEl>
                                          </p:spTgt>
                                        </p:tgtEl>
                                        <p:attrNameLst>
                                          <p:attrName>style.visibility</p:attrName>
                                        </p:attrNameLst>
                                      </p:cBhvr>
                                      <p:to>
                                        <p:strVal val="visible"/>
                                      </p:to>
                                    </p:set>
                                    <p:animEffect transition="in" filter="fade">
                                      <p:cBhvr>
                                        <p:cTn id="12" dur="1000"/>
                                        <p:tgtEl>
                                          <p:spTgt spid="4">
                                            <p:txEl>
                                              <p:pRg st="5" end="5"/>
                                            </p:txEl>
                                          </p:spTgt>
                                        </p:tgtEl>
                                      </p:cBhvr>
                                    </p:animEffect>
                                    <p:anim calcmode="lin" valueType="num">
                                      <p:cBhvr>
                                        <p:cTn id="1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29"/>
          <p:cNvSpPr/>
          <p:nvPr/>
        </p:nvSpPr>
        <p:spPr bwMode="auto">
          <a:xfrm>
            <a:off x="873760" y="1381760"/>
            <a:ext cx="7429500" cy="3766185"/>
          </a:xfrm>
          <a:prstGeom prst="roundRect">
            <a:avLst/>
          </a:prstGeom>
          <a:solidFill>
            <a:srgbClr val="FFFCD3"/>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eaLnBrk="1" hangingPunct="1">
              <a:buFont typeface="Arial" panose="020B0604020202020204" pitchFamily="34" charset="0"/>
              <a:buNone/>
              <a:defRPr/>
            </a:pPr>
            <a:endParaRPr lang="zh-CN" altLang="en-US">
              <a:solidFill>
                <a:schemeClr val="tx1">
                  <a:lumMod val="85000"/>
                  <a:lumOff val="15000"/>
                </a:schemeClr>
              </a:solidFill>
            </a:endParaRPr>
          </a:p>
        </p:txBody>
      </p:sp>
      <p:sp>
        <p:nvSpPr>
          <p:cNvPr id="2" name="文本框 1"/>
          <p:cNvSpPr txBox="1"/>
          <p:nvPr/>
        </p:nvSpPr>
        <p:spPr>
          <a:xfrm>
            <a:off x="1260475" y="1617345"/>
            <a:ext cx="6944360" cy="3246120"/>
          </a:xfrm>
          <a:prstGeom prst="rect">
            <a:avLst/>
          </a:prstGeom>
          <a:noFill/>
        </p:spPr>
        <p:txBody>
          <a:bodyPr wrap="square" rtlCol="0">
            <a:spAutoFit/>
          </a:bodyPr>
          <a:p>
            <a:pPr algn="l" fontAlgn="auto">
              <a:lnSpc>
                <a:spcPts val="3000"/>
              </a:lnSpc>
              <a:spcAft>
                <a:spcPts val="600"/>
              </a:spcAft>
            </a:pPr>
            <a:r>
              <a:rPr lang="en-US" altLang="zh-CN" sz="2000">
                <a:latin typeface="微软雅黑" panose="020B0503020204020204" pitchFamily="34" charset="-122"/>
                <a:ea typeface="微软雅黑" panose="020B0503020204020204" pitchFamily="34" charset="-122"/>
              </a:rPr>
              <a:t>       </a:t>
            </a:r>
            <a:r>
              <a:rPr lang="zh-CN" altLang="en-US" sz="2000">
                <a:latin typeface="微软雅黑" panose="020B0503020204020204" pitchFamily="34" charset="-122"/>
                <a:ea typeface="微软雅黑" panose="020B0503020204020204" pitchFamily="34" charset="-122"/>
              </a:rPr>
              <a:t>保持一个共产党员的底色，与人民群众血肉相连，与人民群众同呼吸共命运，是中国共产党的红色基因和优良传统。坚持党风廉政建设，是中国共产党永葆青春、加强和稳固党的领导的最根本要求。</a:t>
            </a:r>
            <a:endParaRPr lang="zh-CN" altLang="en-US" sz="2000">
              <a:latin typeface="微软雅黑" panose="020B0503020204020204" pitchFamily="34" charset="-122"/>
              <a:ea typeface="微软雅黑" panose="020B0503020204020204" pitchFamily="34" charset="-122"/>
            </a:endParaRPr>
          </a:p>
          <a:p>
            <a:pPr algn="l" fontAlgn="auto">
              <a:lnSpc>
                <a:spcPts val="3000"/>
              </a:lnSpc>
            </a:pPr>
            <a:r>
              <a:rPr lang="zh-CN" altLang="en-US" sz="2000">
                <a:latin typeface="微软雅黑" panose="020B0503020204020204" pitchFamily="34" charset="-122"/>
                <a:ea typeface="微软雅黑" panose="020B0503020204020204" pitchFamily="34" charset="-122"/>
              </a:rPr>
              <a:t>       在新民主主义革命时期，中国共产党人</a:t>
            </a:r>
            <a:r>
              <a:rPr lang="zh-CN" altLang="en-US" sz="2000">
                <a:solidFill>
                  <a:srgbClr val="FF0000"/>
                </a:solidFill>
                <a:latin typeface="微软雅黑" panose="020B0503020204020204" pitchFamily="34" charset="-122"/>
                <a:ea typeface="微软雅黑" panose="020B0503020204020204" pitchFamily="34" charset="-122"/>
              </a:rPr>
              <a:t>坚持群众路线</a:t>
            </a:r>
            <a:r>
              <a:rPr lang="zh-CN" altLang="en-US" sz="2000">
                <a:latin typeface="微软雅黑" panose="020B0503020204020204" pitchFamily="34" charset="-122"/>
                <a:ea typeface="微软雅黑" panose="020B0503020204020204" pitchFamily="34" charset="-122"/>
              </a:rPr>
              <a:t>，从群众中来到群众中去，毫不利己专门利人、克己奉公甘于奉献，真正做到了与人民群众打成一片，得到了人民群众的信任和支持，推翻了腐败的国民党反动政权。</a:t>
            </a:r>
            <a:endParaRPr lang="zh-CN" altLang="en-US" sz="2000">
              <a:latin typeface="微软雅黑" panose="020B0503020204020204" pitchFamily="34" charset="-122"/>
              <a:ea typeface="微软雅黑" panose="020B0503020204020204" pitchFamily="34"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78180" y="937895"/>
            <a:ext cx="7787005" cy="1363345"/>
          </a:xfrm>
          <a:prstGeom prst="rect">
            <a:avLst/>
          </a:prstGeom>
        </p:spPr>
        <p:txBody>
          <a:bodyPr wrap="square">
            <a:spAutoFit/>
          </a:bodyPr>
          <a:lstStyle/>
          <a:p>
            <a:pPr algn="l"/>
            <a:r>
              <a:rPr lang="en-US" altLang="zh-CN" sz="2400" b="1" spc="300" dirty="0">
                <a:solidFill>
                  <a:srgbClr val="C00000"/>
                </a:solidFill>
                <a:latin typeface="微软雅黑" panose="020B0503020204020204" pitchFamily="34" charset="-122"/>
                <a:ea typeface="微软雅黑" panose="020B0503020204020204" pitchFamily="34" charset="-122"/>
                <a:sym typeface="+mn-ea"/>
              </a:rPr>
              <a:t> </a:t>
            </a:r>
            <a:r>
              <a:rPr lang="zh-CN" altLang="en-US" sz="2800" b="1" spc="300" dirty="0">
                <a:solidFill>
                  <a:srgbClr val="C00000"/>
                </a:solidFill>
                <a:latin typeface="微软雅黑" panose="020B0503020204020204" pitchFamily="34" charset="-122"/>
                <a:ea typeface="微软雅黑" panose="020B0503020204020204" pitchFamily="34" charset="-122"/>
                <a:sym typeface="+mn-ea"/>
              </a:rPr>
              <a:t>三、筚路蓝缕，蹈机握杼：</a:t>
            </a:r>
            <a:endParaRPr lang="en-US" altLang="zh-CN" sz="2800" b="1" spc="300" dirty="0">
              <a:solidFill>
                <a:srgbClr val="C00000"/>
              </a:solidFill>
              <a:latin typeface="微软雅黑" panose="020B0503020204020204" pitchFamily="34" charset="-122"/>
              <a:ea typeface="微软雅黑" panose="020B0503020204020204" pitchFamily="34" charset="-122"/>
            </a:endParaRPr>
          </a:p>
          <a:p>
            <a:pPr algn="l" fontAlgn="auto">
              <a:lnSpc>
                <a:spcPts val="3080"/>
              </a:lnSpc>
              <a:spcAft>
                <a:spcPts val="600"/>
              </a:spcAft>
            </a:pPr>
            <a:r>
              <a:rPr lang="en-US" altLang="zh-CN" sz="2800" b="1" spc="300" dirty="0">
                <a:solidFill>
                  <a:srgbClr val="C00000"/>
                </a:solidFill>
                <a:latin typeface="微软雅黑" panose="020B0503020204020204" pitchFamily="34" charset="-122"/>
                <a:ea typeface="微软雅黑" panose="020B0503020204020204" pitchFamily="34" charset="-122"/>
                <a:sym typeface="+mn-ea"/>
              </a:rPr>
              <a:t>      </a:t>
            </a:r>
            <a:r>
              <a:rPr lang="zh-CN" altLang="en-US" sz="2800" b="1" spc="300" dirty="0">
                <a:solidFill>
                  <a:srgbClr val="C00000"/>
                </a:solidFill>
                <a:latin typeface="微软雅黑" panose="020B0503020204020204" pitchFamily="34" charset="-122"/>
                <a:ea typeface="微软雅黑" panose="020B0503020204020204" pitchFamily="34" charset="-122"/>
                <a:sym typeface="+mn-ea"/>
              </a:rPr>
              <a:t>中国红色政权存在的外部条件</a:t>
            </a:r>
            <a:endParaRPr lang="zh-CN" altLang="en-US" sz="2800" b="1" spc="300" dirty="0">
              <a:solidFill>
                <a:srgbClr val="C00000"/>
              </a:solidFill>
              <a:latin typeface="微软雅黑" panose="020B0503020204020204" pitchFamily="34" charset="-122"/>
              <a:ea typeface="微软雅黑" panose="020B0503020204020204" pitchFamily="34" charset="-122"/>
            </a:endParaRPr>
          </a:p>
          <a:p>
            <a:pPr algn="l"/>
            <a:r>
              <a:rPr lang="zh-CN" altLang="en-US" sz="2400" b="1" spc="300" dirty="0">
                <a:solidFill>
                  <a:srgbClr val="C00000"/>
                </a:solidFill>
                <a:latin typeface="微软雅黑" panose="020B0503020204020204" pitchFamily="34" charset="-122"/>
                <a:ea typeface="微软雅黑" panose="020B0503020204020204" pitchFamily="34" charset="-122"/>
              </a:rPr>
              <a:t>（一）半殖民地半封建社会政治经济发展不平衡</a:t>
            </a:r>
            <a:endParaRPr lang="zh-CN" altLang="en-US" sz="2400" b="1" spc="300" dirty="0">
              <a:solidFill>
                <a:srgbClr val="C00000"/>
              </a:solidFill>
              <a:latin typeface="微软雅黑" panose="020B0503020204020204" pitchFamily="34" charset="-122"/>
              <a:ea typeface="微软雅黑" panose="020B0503020204020204" pitchFamily="34" charset="-122"/>
            </a:endParaRPr>
          </a:p>
        </p:txBody>
      </p:sp>
      <p:sp>
        <p:nvSpPr>
          <p:cNvPr id="8" name="TextBox 7"/>
          <p:cNvSpPr txBox="1"/>
          <p:nvPr/>
        </p:nvSpPr>
        <p:spPr>
          <a:xfrm>
            <a:off x="4491355" y="2993390"/>
            <a:ext cx="3973830" cy="2045335"/>
          </a:xfrm>
          <a:prstGeom prst="rect">
            <a:avLst/>
          </a:prstGeom>
          <a:noFill/>
        </p:spPr>
        <p:txBody>
          <a:bodyPr wrap="square" rtlCol="0">
            <a:spAutoFit/>
          </a:bodyPr>
          <a:lstStyle/>
          <a:p>
            <a:pPr algn="just" fontAlgn="auto">
              <a:lnSpc>
                <a:spcPts val="3000"/>
              </a:lnSpc>
            </a:pPr>
            <a:r>
              <a:rPr lang="zh-CN" altLang="en-US" sz="2400"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它的发生不能在任何帝国主义的国家，也不能在任何帝国主义直接统治的殖民地，必然是在帝国主义间接统治的经济落后的半殖民地的中国。</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毛泽东</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146" name="Picture 2" descr="C:\Users\Administrator\Desktop\毛泽东写稿_副本.jpg毛泽东写稿_副本"/>
          <p:cNvPicPr>
            <a:picLocks noChangeAspect="1" noChangeArrowheads="1"/>
          </p:cNvPicPr>
          <p:nvPr/>
        </p:nvPicPr>
        <p:blipFill>
          <a:blip r:embed="rId1"/>
          <a:srcRect/>
          <a:stretch>
            <a:fillRect/>
          </a:stretch>
        </p:blipFill>
        <p:spPr bwMode="auto">
          <a:xfrm>
            <a:off x="34925" y="2600960"/>
            <a:ext cx="4011930" cy="2829560"/>
          </a:xfrm>
          <a:prstGeom prst="rect">
            <a:avLst/>
          </a:prstGeom>
          <a:ln>
            <a:noFill/>
          </a:ln>
          <a:effectLst>
            <a:softEdge rad="112500"/>
          </a:effectLst>
        </p:spPr>
      </p:pic>
      <p:sp>
        <p:nvSpPr>
          <p:cNvPr id="2" name="矩形: 圆角 5"/>
          <p:cNvSpPr/>
          <p:nvPr/>
        </p:nvSpPr>
        <p:spPr>
          <a:xfrm>
            <a:off x="4331970" y="2797810"/>
            <a:ext cx="4317365" cy="2413635"/>
          </a:xfrm>
          <a:prstGeom prst="roundRect">
            <a:avLst>
              <a:gd name="adj" fmla="val 7597"/>
            </a:avLst>
          </a:prstGeom>
          <a:noFill/>
          <a:ln w="35560">
            <a:solidFill>
              <a:srgbClr val="FF4C3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sym typeface="Helvetica"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09292" y="1293161"/>
            <a:ext cx="2000264" cy="398780"/>
          </a:xfrm>
          <a:prstGeom prst="rect">
            <a:avLst/>
          </a:prstGeom>
          <a:noFill/>
        </p:spPr>
        <p:txBody>
          <a:bodyPr wrap="square" rtlCol="0">
            <a:spAutoFit/>
          </a:bodyPr>
          <a:lstStyle/>
          <a:p>
            <a:r>
              <a:rPr lang="en-US" altLang="zh-CN" sz="2000" b="1" dirty="0">
                <a:solidFill>
                  <a:srgbClr val="C00000"/>
                </a:solidFill>
                <a:latin typeface="微软雅黑" panose="020B0503020204020204" pitchFamily="34" charset="-122"/>
                <a:ea typeface="微软雅黑" panose="020B0503020204020204" pitchFamily="34" charset="-122"/>
              </a:rPr>
              <a:t>1. </a:t>
            </a:r>
            <a:r>
              <a:rPr lang="zh-CN" altLang="en-US" sz="2000" b="1" dirty="0">
                <a:solidFill>
                  <a:srgbClr val="C00000"/>
                </a:solidFill>
                <a:latin typeface="微软雅黑" panose="020B0503020204020204" pitchFamily="34" charset="-122"/>
                <a:ea typeface="微软雅黑" panose="020B0503020204020204" pitchFamily="34" charset="-122"/>
              </a:rPr>
              <a:t>政治不平衡</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sp>
        <p:nvSpPr>
          <p:cNvPr id="5" name="TextBox 4"/>
          <p:cNvSpPr txBox="1"/>
          <p:nvPr/>
        </p:nvSpPr>
        <p:spPr>
          <a:xfrm>
            <a:off x="909320" y="2130425"/>
            <a:ext cx="7325360" cy="2861310"/>
          </a:xfrm>
          <a:prstGeom prst="rect">
            <a:avLst/>
          </a:prstGeom>
          <a:noFill/>
        </p:spPr>
        <p:txBody>
          <a:bodyPr wrap="square" rtlCol="0">
            <a:spAutoFit/>
          </a:bodyPr>
          <a:lstStyle/>
          <a:p>
            <a:pPr fontAlgn="auto">
              <a:lnSpc>
                <a:spcPts val="3000"/>
              </a:lnSpc>
              <a:spcAft>
                <a:spcPts val="600"/>
              </a:spcAft>
            </a:pPr>
            <a:r>
              <a:rPr lang="en-US" altLang="zh-CN" sz="2000"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rPr>
              <a:t>1840年以后，中国在各帝国主义列强的蚕食下逐渐由一个落后封闭但独立自主的封建国家沦为一个</a:t>
            </a:r>
            <a:r>
              <a:rPr lang="zh-CN" altLang="en-US" sz="2000" dirty="0">
                <a:solidFill>
                  <a:srgbClr val="FF0000"/>
                </a:solidFill>
                <a:latin typeface="微软雅黑" panose="020B0503020204020204" pitchFamily="34" charset="-122"/>
                <a:ea typeface="微软雅黑" panose="020B0503020204020204" pitchFamily="34" charset="-122"/>
              </a:rPr>
              <a:t>半殖民地半封建性质的国家</a:t>
            </a:r>
            <a:r>
              <a:rPr lang="zh-CN" altLang="en-US" sz="2000" dirty="0">
                <a:latin typeface="微软雅黑" panose="020B0503020204020204" pitchFamily="34" charset="-122"/>
                <a:ea typeface="微软雅黑" panose="020B0503020204020204" pitchFamily="34" charset="-122"/>
              </a:rPr>
              <a:t>，领土不完整，主权遭到分割，政治、经济命脉均操控于列强之手。</a:t>
            </a:r>
            <a:endParaRPr lang="zh-CN" altLang="en-US" sz="2000" dirty="0">
              <a:latin typeface="微软雅黑" panose="020B0503020204020204" pitchFamily="34" charset="-122"/>
              <a:ea typeface="微软雅黑" panose="020B0503020204020204" pitchFamily="34" charset="-122"/>
            </a:endParaRPr>
          </a:p>
          <a:p>
            <a:pPr fontAlgn="auto">
              <a:lnSpc>
                <a:spcPts val="3000"/>
              </a:lnSpc>
            </a:pPr>
            <a:r>
              <a:rPr lang="zh-CN" altLang="en-US" sz="2000" dirty="0">
                <a:latin typeface="微软雅黑" panose="020B0503020204020204" pitchFamily="34" charset="-122"/>
                <a:ea typeface="微软雅黑" panose="020B0503020204020204" pitchFamily="34" charset="-122"/>
              </a:rPr>
              <a:t>      由于列强的入侵，传统社会开始在政治经济方面呈现出日益加深的不平衡性，这种不平衡性是社会倒退沉沦的显著表现，但在客观上为红色政权在中国遍地开花提供了不可或缺的地缘条件。</a:t>
            </a:r>
            <a:endParaRPr lang="zh-CN" altLang="en-US" sz="2000" dirty="0">
              <a:latin typeface="微软雅黑" panose="020B0503020204020204" pitchFamily="34" charset="-122"/>
              <a:ea typeface="微软雅黑" panose="020B0503020204020204" pitchFamily="34" charset="-122"/>
            </a:endParaRPr>
          </a:p>
        </p:txBody>
      </p:sp>
      <p:cxnSp>
        <p:nvCxnSpPr>
          <p:cNvPr id="13" name="直接箭头连接符 12"/>
          <p:cNvCxnSpPr/>
          <p:nvPr/>
        </p:nvCxnSpPr>
        <p:spPr>
          <a:xfrm>
            <a:off x="920750" y="1972945"/>
            <a:ext cx="7344410" cy="0"/>
          </a:xfrm>
          <a:prstGeom prst="straightConnector1">
            <a:avLst/>
          </a:prstGeom>
          <a:ln w="25400">
            <a:solidFill>
              <a:srgbClr val="C00000"/>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p:nvPr/>
        </p:nvCxnSpPr>
        <p:spPr>
          <a:xfrm>
            <a:off x="890270" y="5260340"/>
            <a:ext cx="7344410" cy="0"/>
          </a:xfrm>
          <a:prstGeom prst="straightConnector1">
            <a:avLst/>
          </a:prstGeom>
          <a:ln w="25400">
            <a:solidFill>
              <a:srgbClr val="C00000"/>
            </a:solidFill>
            <a:headEnd type="diamond"/>
            <a:tailEnd type="diamon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out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99440" y="1390015"/>
            <a:ext cx="4238625" cy="4323080"/>
          </a:xfrm>
          <a:prstGeom prst="rect">
            <a:avLst/>
          </a:prstGeom>
          <a:noFill/>
        </p:spPr>
        <p:txBody>
          <a:bodyPr wrap="square" rtlCol="0" anchor="t">
            <a:spAutoFit/>
          </a:bodyPr>
          <a:p>
            <a:pPr lvl="0" algn="just" fontAlgn="auto">
              <a:lnSpc>
                <a:spcPts val="3000"/>
              </a:lnSpc>
              <a:buClrTx/>
              <a:buSzTx/>
              <a:buFontTx/>
            </a:pPr>
            <a:r>
              <a:rPr lang="en-US" altLang="zh-CN" sz="20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《时局图》</a:t>
            </a:r>
            <a:r>
              <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rPr>
              <a:t>是中国近代时事漫画的杰作。它把19世纪末（中日甲午战争后）中国面临的被帝国主义列强瓜分豆剖的严重危机，及时地、深刻地、形象地展示在人们面前，起到了警示钟的作用。图中熊代表俄罗斯，犬代表英国，蛤蟆代表法国，鹰代表美国，太阳代表日本，香肠代表德国。漫画生动形象地反映了封建帝国已沦为半封建半殖民地国家的历史现实。</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5089525" y="1163955"/>
            <a:ext cx="3709670" cy="4673600"/>
          </a:xfrm>
          <a:prstGeom prst="rect">
            <a:avLst/>
          </a:prstGeom>
        </p:spPr>
      </p:pic>
      <p:cxnSp>
        <p:nvCxnSpPr>
          <p:cNvPr id="5" name="直接箭头连接符 4"/>
          <p:cNvCxnSpPr/>
          <p:nvPr/>
        </p:nvCxnSpPr>
        <p:spPr>
          <a:xfrm flipV="1">
            <a:off x="599440" y="909320"/>
            <a:ext cx="8221345" cy="22225"/>
          </a:xfrm>
          <a:prstGeom prst="straightConnector1">
            <a:avLst/>
          </a:prstGeom>
          <a:ln w="25400">
            <a:solidFill>
              <a:srgbClr val="C00000"/>
            </a:solidFill>
            <a:headEnd type="diamond"/>
            <a:tailEnd type="diamon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95680" y="913130"/>
            <a:ext cx="7153275" cy="5031105"/>
          </a:xfrm>
          <a:prstGeom prst="rect">
            <a:avLst/>
          </a:prstGeom>
          <a:noFill/>
        </p:spPr>
        <p:txBody>
          <a:bodyPr wrap="square" rtlCol="0">
            <a:spAutoFit/>
          </a:bodyPr>
          <a:p>
            <a:pPr algn="l" fontAlgn="auto">
              <a:lnSpc>
                <a:spcPts val="3060"/>
              </a:lnSpc>
              <a:spcAft>
                <a:spcPts val="600"/>
              </a:spcAft>
            </a:pPr>
            <a:r>
              <a:rPr lang="en-US" altLang="zh-CN"/>
              <a:t>         </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1928年东北易帜，南京国民政府名义上统一全国，但仍然延续了自晚清以来中央与地方政治分裂的局面。</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algn="l" fontAlgn="auto">
              <a:lnSpc>
                <a:spcPts val="3060"/>
              </a:lnSpc>
              <a:spcAft>
                <a:spcPts val="600"/>
              </a:spcAft>
            </a:pPr>
            <a:r>
              <a:rPr lang="zh-CN" altLang="en-US" sz="2000">
                <a:latin typeface="微软雅黑" panose="020B0503020204020204" pitchFamily="34" charset="-122"/>
                <a:ea typeface="微软雅黑" panose="020B0503020204020204" pitchFamily="34" charset="-122"/>
                <a:cs typeface="微软雅黑" panose="020B0503020204020204" pitchFamily="34" charset="-122"/>
              </a:rPr>
              <a:t>       南京国民政府只对东南数省拥有实际控制权，各地方实力派基本上还把持着本地区的军政大权。南京国民政府与地方实力派之间、各地方实力派之间的矛盾很深，互相防备。</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algn="l" fontAlgn="auto">
              <a:lnSpc>
                <a:spcPts val="3060"/>
              </a:lnSpc>
              <a:spcAft>
                <a:spcPts val="600"/>
              </a:spcAft>
            </a:pPr>
            <a:r>
              <a:rPr lang="zh-CN" altLang="en-US" sz="2000">
                <a:latin typeface="微软雅黑" panose="020B0503020204020204" pitchFamily="34" charset="-122"/>
                <a:ea typeface="微软雅黑" panose="020B0503020204020204" pitchFamily="34" charset="-122"/>
                <a:cs typeface="微软雅黑" panose="020B0503020204020204" pitchFamily="34" charset="-122"/>
              </a:rPr>
              <a:t>       南京国民政府与地方实力派之间以及各地方实力派之间的矛盾恰恰可以成为红色政权建立与发展的地缘条件。</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algn="l" fontAlgn="auto">
              <a:lnSpc>
                <a:spcPts val="3060"/>
              </a:lnSpc>
              <a:spcAft>
                <a:spcPts val="600"/>
              </a:spcAft>
            </a:pPr>
            <a:r>
              <a:rPr lang="zh-CN" altLang="en-US" sz="2000">
                <a:latin typeface="微软雅黑" panose="020B0503020204020204" pitchFamily="34" charset="-122"/>
                <a:ea typeface="微软雅黑" panose="020B0503020204020204" pitchFamily="34" charset="-122"/>
                <a:cs typeface="微软雅黑" panose="020B0503020204020204" pitchFamily="34" charset="-122"/>
              </a:rPr>
              <a:t>       毛泽东曾经用一个非常形象的比喻来形容国民政府与地方实力派之间的矛盾，他说：“这不过是大狗小狗饱狗饿狗之间的一点特别有趣的争斗，一个不大不小的缺口，一种又痒又痛的矛盾。但是这点争斗，这个缺口，这种矛盾，对于革命的人民却是有用的。”</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42641" y="1928795"/>
            <a:ext cx="2000264" cy="398780"/>
          </a:xfrm>
          <a:prstGeom prst="rect">
            <a:avLst/>
          </a:prstGeom>
          <a:noFill/>
        </p:spPr>
        <p:txBody>
          <a:bodyPr wrap="square" rtlCol="0">
            <a:spAutoFit/>
          </a:bodyPr>
          <a:lstStyle/>
          <a:p>
            <a:r>
              <a:rPr lang="en-US" altLang="zh-CN" sz="2000" b="1" dirty="0">
                <a:solidFill>
                  <a:srgbClr val="C00000"/>
                </a:solidFill>
                <a:latin typeface="微软雅黑" panose="020B0503020204020204" pitchFamily="34" charset="-122"/>
                <a:ea typeface="微软雅黑" panose="020B0503020204020204" pitchFamily="34" charset="-122"/>
              </a:rPr>
              <a:t>2. </a:t>
            </a:r>
            <a:r>
              <a:rPr lang="zh-CN" altLang="en-US" sz="2000" b="1" dirty="0">
                <a:solidFill>
                  <a:srgbClr val="C00000"/>
                </a:solidFill>
                <a:latin typeface="微软雅黑" panose="020B0503020204020204" pitchFamily="34" charset="-122"/>
                <a:ea typeface="微软雅黑" panose="020B0503020204020204" pitchFamily="34" charset="-122"/>
              </a:rPr>
              <a:t>经济不平衡</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sp>
        <p:nvSpPr>
          <p:cNvPr id="5" name="TextBox 4"/>
          <p:cNvSpPr txBox="1"/>
          <p:nvPr/>
        </p:nvSpPr>
        <p:spPr>
          <a:xfrm>
            <a:off x="571472" y="1928802"/>
            <a:ext cx="4286280" cy="589072"/>
          </a:xfrm>
          <a:prstGeom prst="rect">
            <a:avLst/>
          </a:prstGeom>
          <a:noFill/>
        </p:spPr>
        <p:txBody>
          <a:bodyPr wrap="square" rtlCol="0">
            <a:spAutoFit/>
          </a:bodyPr>
          <a:lstStyle/>
          <a:p>
            <a:pPr>
              <a:lnSpc>
                <a:spcPct val="150000"/>
              </a:lnSpc>
            </a:pPr>
            <a:r>
              <a:rPr lang="zh-CN" altLang="en-US" sz="2400" dirty="0"/>
              <a:t>         </a:t>
            </a:r>
            <a:endParaRPr lang="zh-CN" altLang="en-US" sz="2400" dirty="0"/>
          </a:p>
        </p:txBody>
      </p:sp>
      <p:sp>
        <p:nvSpPr>
          <p:cNvPr id="6" name="矩形 5"/>
          <p:cNvSpPr/>
          <p:nvPr/>
        </p:nvSpPr>
        <p:spPr>
          <a:xfrm>
            <a:off x="1042641" y="2353615"/>
            <a:ext cx="4429156" cy="1630045"/>
          </a:xfrm>
          <a:prstGeom prst="rect">
            <a:avLst/>
          </a:prstGeom>
        </p:spPr>
        <p:txBody>
          <a:bodyPr wrap="square">
            <a:spAutoFit/>
          </a:bodyPr>
          <a:lstStyle/>
          <a:p>
            <a:pPr algn="just" fontAlgn="auto">
              <a:lnSpc>
                <a:spcPts val="3000"/>
              </a:lnSpc>
            </a:pPr>
            <a:r>
              <a:rPr lang="zh-CN" altLang="en-US" sz="2000"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rPr>
              <a:t>经济不平衡，是指在半殖民地半封建社会，由于西方资本主义的入侵，自然经济不断瓦解，资本主义经济不断被催生而带来的不平衡。</a:t>
            </a:r>
            <a:endParaRPr lang="zh-CN" altLang="en-US" sz="2000" dirty="0">
              <a:latin typeface="微软雅黑" panose="020B0503020204020204" pitchFamily="34" charset="-122"/>
              <a:ea typeface="微软雅黑" panose="020B0503020204020204" pitchFamily="34" charset="-122"/>
            </a:endParaRPr>
          </a:p>
        </p:txBody>
      </p:sp>
      <p:sp>
        <p:nvSpPr>
          <p:cNvPr id="7" name="TextBox 6"/>
          <p:cNvSpPr txBox="1"/>
          <p:nvPr/>
        </p:nvSpPr>
        <p:spPr>
          <a:xfrm>
            <a:off x="6280150" y="935355"/>
            <a:ext cx="2566035" cy="645160"/>
          </a:xfrm>
          <a:prstGeom prst="rect">
            <a:avLst/>
          </a:prstGeom>
          <a:noFill/>
        </p:spPr>
        <p:txBody>
          <a:bodyPr wrap="square" rtlCol="0">
            <a:spAutoFit/>
          </a:bodyPr>
          <a:lstStyle/>
          <a:p>
            <a:r>
              <a:rPr lang="zh-CN" altLang="en-US" dirty="0">
                <a:solidFill>
                  <a:srgbClr val="C00000"/>
                </a:solidFill>
                <a:latin typeface="微软雅黑" panose="020B0503020204020204" pitchFamily="34" charset="-122"/>
                <a:ea typeface="微软雅黑" panose="020B0503020204020204" pitchFamily="34" charset="-122"/>
              </a:rPr>
              <a:t>近代早期东南沿海开埠口岸分布示意图</a:t>
            </a:r>
            <a:endParaRPr lang="zh-CN" altLang="en-US" dirty="0">
              <a:solidFill>
                <a:srgbClr val="C00000"/>
              </a:solidFill>
              <a:latin typeface="微软雅黑" panose="020B0503020204020204" pitchFamily="34" charset="-122"/>
              <a:ea typeface="微软雅黑" panose="020B0503020204020204" pitchFamily="34" charset="-122"/>
            </a:endParaRPr>
          </a:p>
        </p:txBody>
      </p:sp>
      <p:sp>
        <p:nvSpPr>
          <p:cNvPr id="8" name="TextBox 7"/>
          <p:cNvSpPr txBox="1"/>
          <p:nvPr/>
        </p:nvSpPr>
        <p:spPr>
          <a:xfrm>
            <a:off x="1042670" y="4573270"/>
            <a:ext cx="5911850" cy="870585"/>
          </a:xfrm>
          <a:prstGeom prst="rect">
            <a:avLst/>
          </a:prstGeom>
          <a:noFill/>
        </p:spPr>
        <p:txBody>
          <a:bodyPr wrap="square" rtlCol="0">
            <a:spAutoFit/>
          </a:bodyPr>
          <a:lstStyle/>
          <a:p>
            <a:pPr fontAlgn="auto">
              <a:lnSpc>
                <a:spcPts val="3080"/>
              </a:lnSpc>
              <a:spcAft>
                <a:spcPts val="600"/>
              </a:spcAft>
            </a:pPr>
            <a:r>
              <a:rPr lang="zh-CN" altLang="en-US" sz="2000" dirty="0">
                <a:solidFill>
                  <a:srgbClr val="C00000"/>
                </a:solidFill>
                <a:latin typeface="微软雅黑" panose="020B0503020204020204" pitchFamily="34" charset="-122"/>
                <a:ea typeface="微软雅黑" panose="020B0503020204020204" pitchFamily="34" charset="-122"/>
              </a:rPr>
              <a:t>自然经济模式与资本主义经济模式的区别？</a:t>
            </a:r>
            <a:endParaRPr lang="en-US" altLang="zh-CN" sz="2000" dirty="0">
              <a:solidFill>
                <a:srgbClr val="C00000"/>
              </a:solidFill>
              <a:latin typeface="微软雅黑" panose="020B0503020204020204" pitchFamily="34" charset="-122"/>
              <a:ea typeface="微软雅黑" panose="020B0503020204020204" pitchFamily="34" charset="-122"/>
            </a:endParaRPr>
          </a:p>
          <a:p>
            <a:r>
              <a:rPr lang="zh-CN" altLang="en-US" sz="2000" dirty="0">
                <a:solidFill>
                  <a:srgbClr val="C00000"/>
                </a:solidFill>
                <a:latin typeface="微软雅黑" panose="020B0503020204020204" pitchFamily="34" charset="-122"/>
                <a:ea typeface="微软雅黑" panose="020B0503020204020204" pitchFamily="34" charset="-122"/>
              </a:rPr>
              <a:t>哪一种经济模式更适合红色政权的发展？</a:t>
            </a:r>
            <a:endParaRPr lang="zh-CN" altLang="en-US" sz="2000" dirty="0">
              <a:solidFill>
                <a:srgbClr val="C0000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6045835" y="1689735"/>
            <a:ext cx="3034665" cy="3696335"/>
          </a:xfrm>
          <a:prstGeom prst="rect">
            <a:avLst/>
          </a:prstGeom>
        </p:spPr>
      </p:pic>
      <p:sp>
        <p:nvSpPr>
          <p:cNvPr id="11" name="前凸弯带形 10"/>
          <p:cNvSpPr/>
          <p:nvPr/>
        </p:nvSpPr>
        <p:spPr>
          <a:xfrm>
            <a:off x="461645" y="4806950"/>
            <a:ext cx="506095" cy="403860"/>
          </a:xfrm>
          <a:prstGeom prst="ellipseRibbon">
            <a:avLst/>
          </a:prstGeom>
          <a:solidFill>
            <a:schemeClr val="accent6">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sp>
        <p:nvSpPr>
          <p:cNvPr id="12" name="文本框 11"/>
          <p:cNvSpPr txBox="1"/>
          <p:nvPr/>
        </p:nvSpPr>
        <p:spPr>
          <a:xfrm>
            <a:off x="740410" y="2353310"/>
            <a:ext cx="7663815" cy="475615"/>
          </a:xfrm>
          <a:prstGeom prst="rect">
            <a:avLst/>
          </a:prstGeom>
          <a:noFill/>
        </p:spPr>
        <p:txBody>
          <a:bodyPr wrap="square" rtlCol="0">
            <a:spAutoFit/>
          </a:bodyPr>
          <a:p>
            <a:pPr algn="l" fontAlgn="auto">
              <a:lnSpc>
                <a:spcPts val="3000"/>
              </a:lnSpc>
            </a:pPr>
            <a:r>
              <a:rPr lang="en-US" altLang="zh-CN" sz="2000">
                <a:latin typeface="微软雅黑" panose="020B0503020204020204" pitchFamily="34" charset="-122"/>
                <a:ea typeface="微软雅黑" panose="020B0503020204020204" pitchFamily="34" charset="-122"/>
              </a:rPr>
              <a:t>      </a:t>
            </a:r>
            <a:endParaRPr lang="zh-CN" altLang="en-US" sz="2000">
              <a:latin typeface="微软雅黑" panose="020B0503020204020204" pitchFamily="34" charset="-122"/>
              <a:ea typeface="微软雅黑" panose="020B0503020204020204" pitchFamily="34" charset="-122"/>
            </a:endParaRPr>
          </a:p>
        </p:txBody>
      </p:sp>
      <p:sp>
        <p:nvSpPr>
          <p:cNvPr id="13" name="矩形: 圆角 5"/>
          <p:cNvSpPr/>
          <p:nvPr/>
        </p:nvSpPr>
        <p:spPr>
          <a:xfrm>
            <a:off x="740410" y="1689735"/>
            <a:ext cx="4912360" cy="2566670"/>
          </a:xfrm>
          <a:prstGeom prst="roundRect">
            <a:avLst>
              <a:gd name="adj" fmla="val 7597"/>
            </a:avLst>
          </a:prstGeom>
          <a:noFill/>
          <a:ln w="35560">
            <a:solidFill>
              <a:srgbClr val="FF4C3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sym typeface="Helvetica"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203325" y="2085975"/>
            <a:ext cx="6954520" cy="2476500"/>
          </a:xfrm>
          <a:prstGeom prst="rect">
            <a:avLst/>
          </a:prstGeom>
          <a:noFill/>
        </p:spPr>
        <p:txBody>
          <a:bodyPr wrap="square" rtlCol="0">
            <a:spAutoFit/>
          </a:bodyPr>
          <a:p>
            <a:pPr algn="l" fontAlgn="auto">
              <a:lnSpc>
                <a:spcPts val="3000"/>
              </a:lnSpc>
              <a:spcAft>
                <a:spcPts val="600"/>
              </a:spcAft>
            </a:pPr>
            <a:r>
              <a:rPr lang="en-US" altLang="zh-CN" sz="2000">
                <a:latin typeface="微软雅黑" panose="020B0503020204020204" pitchFamily="34" charset="-122"/>
                <a:ea typeface="微软雅黑" panose="020B0503020204020204" pitchFamily="34" charset="-122"/>
                <a:sym typeface="+mn-ea"/>
              </a:rPr>
              <a:t>       </a:t>
            </a:r>
            <a:r>
              <a:rPr lang="zh-CN" altLang="en-US" sz="2000">
                <a:latin typeface="微软雅黑" panose="020B0503020204020204" pitchFamily="34" charset="-122"/>
                <a:ea typeface="微软雅黑" panose="020B0503020204020204" pitchFamily="34" charset="-122"/>
                <a:sym typeface="+mn-ea"/>
              </a:rPr>
              <a:t>政治经济不平衡是半殖民地半封建社会的中国所特有的现象，这种不平衡使得红色政权能够在一定区域以内专心搞建设、谋发展，进而不断强大。</a:t>
            </a:r>
            <a:endParaRPr lang="zh-CN" altLang="en-US" sz="2000">
              <a:latin typeface="微软雅黑" panose="020B0503020204020204" pitchFamily="34" charset="-122"/>
              <a:ea typeface="微软雅黑" panose="020B0503020204020204" pitchFamily="34" charset="-122"/>
              <a:sym typeface="+mn-ea"/>
            </a:endParaRPr>
          </a:p>
          <a:p>
            <a:pPr algn="l" fontAlgn="auto">
              <a:lnSpc>
                <a:spcPts val="3000"/>
              </a:lnSpc>
            </a:pPr>
            <a:r>
              <a:rPr lang="zh-CN" altLang="en-US" sz="2000">
                <a:latin typeface="微软雅黑" panose="020B0503020204020204" pitchFamily="34" charset="-122"/>
                <a:ea typeface="微软雅黑" panose="020B0503020204020204" pitchFamily="34" charset="-122"/>
                <a:sym typeface="+mn-ea"/>
              </a:rPr>
              <a:t>       中国革命斗争的胜利必须建立在将马克思列宁主义基本原理同中国革命的具体实践相结合的基础之上，政治经济不平衡就是中国革命具体实践中不可忽视的客观因素。</a:t>
            </a:r>
            <a:endParaRPr lang="zh-CN" altLang="en-US" sz="2000"/>
          </a:p>
        </p:txBody>
      </p:sp>
      <p:cxnSp>
        <p:nvCxnSpPr>
          <p:cNvPr id="12" name="直接箭头连接符 11"/>
          <p:cNvCxnSpPr/>
          <p:nvPr/>
        </p:nvCxnSpPr>
        <p:spPr>
          <a:xfrm>
            <a:off x="899795" y="1812925"/>
            <a:ext cx="7344410" cy="0"/>
          </a:xfrm>
          <a:prstGeom prst="straightConnector1">
            <a:avLst/>
          </a:prstGeom>
          <a:ln w="25400">
            <a:solidFill>
              <a:srgbClr val="C00000"/>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a:off x="899795" y="4869815"/>
            <a:ext cx="7344410" cy="0"/>
          </a:xfrm>
          <a:prstGeom prst="straightConnector1">
            <a:avLst/>
          </a:prstGeom>
          <a:ln w="25400">
            <a:solidFill>
              <a:srgbClr val="C00000"/>
            </a:solidFill>
            <a:headEnd type="diamond"/>
            <a:tailEnd type="diamon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Vertic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9"/>
          <p:cNvSpPr/>
          <p:nvPr/>
        </p:nvSpPr>
        <p:spPr bwMode="auto">
          <a:xfrm>
            <a:off x="983615" y="1952625"/>
            <a:ext cx="7176770" cy="2953385"/>
          </a:xfrm>
          <a:prstGeom prst="roundRect">
            <a:avLst/>
          </a:prstGeom>
          <a:solidFill>
            <a:srgbClr val="FFFCD3"/>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eaLnBrk="1" hangingPunct="1">
              <a:buFont typeface="Arial" panose="020B0604020202020204" pitchFamily="34" charset="0"/>
              <a:buNone/>
              <a:defRPr/>
            </a:pPr>
            <a:endParaRPr lang="zh-CN" altLang="en-US">
              <a:solidFill>
                <a:schemeClr val="tx1">
                  <a:lumMod val="85000"/>
                  <a:lumOff val="15000"/>
                </a:schemeClr>
              </a:solidFill>
            </a:endParaRPr>
          </a:p>
        </p:txBody>
      </p:sp>
      <p:sp>
        <p:nvSpPr>
          <p:cNvPr id="6" name="矩形 5"/>
          <p:cNvSpPr/>
          <p:nvPr/>
        </p:nvSpPr>
        <p:spPr>
          <a:xfrm>
            <a:off x="1015654" y="1366503"/>
            <a:ext cx="7786742" cy="460375"/>
          </a:xfrm>
          <a:prstGeom prst="rect">
            <a:avLst/>
          </a:prstGeom>
        </p:spPr>
        <p:txBody>
          <a:bodyPr wrap="square">
            <a:spAutoFit/>
          </a:bodyPr>
          <a:lstStyle/>
          <a:p>
            <a:r>
              <a:rPr lang="zh-CN" altLang="en-US" sz="2400" b="1" spc="300" dirty="0">
                <a:solidFill>
                  <a:srgbClr val="C00000"/>
                </a:solidFill>
                <a:latin typeface="微软雅黑" panose="020B0503020204020204" pitchFamily="34" charset="-122"/>
                <a:ea typeface="微软雅黑" panose="020B0503020204020204" pitchFamily="34" charset="-122"/>
              </a:rPr>
              <a:t>（二）大革命的影响</a:t>
            </a:r>
            <a:endParaRPr lang="zh-CN" altLang="en-US" sz="2400" b="1" spc="300" dirty="0">
              <a:solidFill>
                <a:srgbClr val="C00000"/>
              </a:solidFill>
              <a:latin typeface="微软雅黑" panose="020B0503020204020204" pitchFamily="34" charset="-122"/>
              <a:ea typeface="微软雅黑" panose="020B0503020204020204" pitchFamily="34" charset="-122"/>
            </a:endParaRPr>
          </a:p>
        </p:txBody>
      </p:sp>
      <p:sp>
        <p:nvSpPr>
          <p:cNvPr id="8" name="TextBox 7"/>
          <p:cNvSpPr txBox="1"/>
          <p:nvPr/>
        </p:nvSpPr>
        <p:spPr>
          <a:xfrm>
            <a:off x="1284605" y="2327275"/>
            <a:ext cx="6574155" cy="2399665"/>
          </a:xfrm>
          <a:prstGeom prst="rect">
            <a:avLst/>
          </a:prstGeom>
          <a:noFill/>
        </p:spPr>
        <p:txBody>
          <a:bodyPr wrap="square" rtlCol="0">
            <a:spAutoFit/>
          </a:bodyPr>
          <a:lstStyle/>
          <a:p>
            <a:pPr algn="just" fontAlgn="auto">
              <a:lnSpc>
                <a:spcPts val="3000"/>
              </a:lnSpc>
            </a:pPr>
            <a:r>
              <a:rPr lang="zh-CN" altLang="en-US" sz="2400" b="1" dirty="0">
                <a:latin typeface="华文楷体" panose="02010600040101010101" pitchFamily="2" charset="-122"/>
                <a:ea typeface="华文楷体" panose="02010600040101010101" pitchFamily="2" charset="-122"/>
              </a:rPr>
              <a:t>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中国红色政权首先发生和能够长期地存在的地方，不是那种并未经过民主革命影响的地方，例如四川、贵州、云南及北方各省，而是在一九二六年和一九二七两年资产阶级民主革命过程中工农兵士群众曾经大大地起来过的地方，例如湖南、广东、湖北、江西等省。</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ts val="3000"/>
              </a:lnSpc>
            </a:pPr>
            <a:r>
              <a:rPr lang="en-US" altLang="zh-CN" sz="20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毛泽东</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002665" y="899795"/>
            <a:ext cx="7318375" cy="5477510"/>
          </a:xfrm>
          <a:prstGeom prst="rect">
            <a:avLst/>
          </a:prstGeom>
          <a:noFill/>
        </p:spPr>
        <p:txBody>
          <a:bodyPr wrap="square" rtlCol="0">
            <a:spAutoFit/>
          </a:bodyPr>
          <a:p>
            <a:pPr algn="just" fontAlgn="auto">
              <a:lnSpc>
                <a:spcPts val="3000"/>
              </a:lnSpc>
            </a:pPr>
            <a:r>
              <a:rPr lang="en-US" altLang="zh-CN" sz="2000">
                <a:latin typeface="微软雅黑" panose="020B0503020204020204" pitchFamily="34" charset="-122"/>
                <a:ea typeface="微软雅黑" panose="020B0503020204020204" pitchFamily="34" charset="-122"/>
              </a:rPr>
              <a:t>       </a:t>
            </a:r>
            <a:r>
              <a:rPr lang="zh-CN" altLang="en-US" sz="2000">
                <a:latin typeface="微软雅黑" panose="020B0503020204020204" pitchFamily="34" charset="-122"/>
                <a:ea typeface="微软雅黑" panose="020B0503020204020204" pitchFamily="34" charset="-122"/>
              </a:rPr>
              <a:t>大革命将民主革命的理念广泛传播，使民主革命的精神深入人心。</a:t>
            </a:r>
            <a:endParaRPr lang="zh-CN" altLang="en-US" sz="2000">
              <a:latin typeface="微软雅黑" panose="020B0503020204020204" pitchFamily="34" charset="-122"/>
              <a:ea typeface="微软雅黑" panose="020B0503020204020204" pitchFamily="34" charset="-122"/>
            </a:endParaRPr>
          </a:p>
          <a:p>
            <a:pPr algn="just" fontAlgn="auto">
              <a:lnSpc>
                <a:spcPts val="3000"/>
              </a:lnSpc>
            </a:pPr>
            <a:r>
              <a:rPr lang="zh-CN" altLang="en-US" sz="2000">
                <a:latin typeface="微软雅黑" panose="020B0503020204020204" pitchFamily="34" charset="-122"/>
                <a:ea typeface="微软雅黑" panose="020B0503020204020204" pitchFamily="34" charset="-122"/>
              </a:rPr>
              <a:t>       湖南、广东、湖北、江西等地的共产党员与革命群众在大革命过程中建立过各级革命政权，在对敌斗争中积累了相当丰富的经验，具备较高的组织性、纪律性，是红色政权的宝贵财富。</a:t>
            </a:r>
            <a:endParaRPr lang="zh-CN" altLang="en-US" sz="2000">
              <a:latin typeface="微软雅黑" panose="020B0503020204020204" pitchFamily="34" charset="-122"/>
              <a:ea typeface="微软雅黑" panose="020B0503020204020204" pitchFamily="34" charset="-122"/>
            </a:endParaRPr>
          </a:p>
          <a:p>
            <a:pPr algn="just" fontAlgn="auto">
              <a:lnSpc>
                <a:spcPts val="3000"/>
              </a:lnSpc>
            </a:pPr>
            <a:r>
              <a:rPr lang="zh-CN" altLang="en-US" sz="2000">
                <a:latin typeface="微软雅黑" panose="020B0503020204020204" pitchFamily="34" charset="-122"/>
                <a:ea typeface="微软雅黑" panose="020B0503020204020204" pitchFamily="34" charset="-122"/>
              </a:rPr>
              <a:t>        血雨腥风并没有吓倒革命群众，反而更加坚定了他们斗争的决心和勇气，对反动派的仇恨必将转化为对红色政权的拥护。</a:t>
            </a:r>
            <a:endParaRPr lang="zh-CN" altLang="en-US" sz="2000">
              <a:latin typeface="微软雅黑" panose="020B0503020204020204" pitchFamily="34" charset="-122"/>
              <a:ea typeface="微软雅黑" panose="020B0503020204020204" pitchFamily="34" charset="-122"/>
            </a:endParaRPr>
          </a:p>
          <a:p>
            <a:pPr algn="just" fontAlgn="auto">
              <a:lnSpc>
                <a:spcPts val="3000"/>
              </a:lnSpc>
            </a:pPr>
            <a:r>
              <a:rPr lang="zh-CN" altLang="en-US" sz="2000">
                <a:latin typeface="微软雅黑" panose="020B0503020204020204" pitchFamily="34" charset="-122"/>
                <a:ea typeface="微软雅黑" panose="020B0503020204020204" pitchFamily="34" charset="-122"/>
              </a:rPr>
              <a:t>       长期驻扎在湖南、广东、湖北、江西地区的国民革命军深受民主政治意识和革命思想的熏陶，他们中的一部分官兵或支持革命或同情革命，他们可以成为创立红色政权的力量之一。</a:t>
            </a:r>
            <a:endParaRPr lang="zh-CN" altLang="en-US" sz="2000">
              <a:latin typeface="微软雅黑" panose="020B0503020204020204" pitchFamily="34" charset="-122"/>
              <a:ea typeface="微软雅黑" panose="020B0503020204020204" pitchFamily="34" charset="-122"/>
            </a:endParaRPr>
          </a:p>
          <a:p>
            <a:pPr algn="just" fontAlgn="auto">
              <a:lnSpc>
                <a:spcPts val="3000"/>
              </a:lnSpc>
            </a:pPr>
            <a:r>
              <a:rPr lang="zh-CN" altLang="en-US" sz="2000">
                <a:latin typeface="微软雅黑" panose="020B0503020204020204" pitchFamily="34" charset="-122"/>
                <a:ea typeface="微软雅黑" panose="020B0503020204020204" pitchFamily="34" charset="-122"/>
              </a:rPr>
              <a:t>       大革命为红色政权的存在打下了一定的群众基础，红色政权一心为民的革命理念与实践更进一步筑牢了这种蕴含着磅礴之力的群众基础。</a:t>
            </a:r>
            <a:endParaRPr lang="zh-CN" altLang="en-US" sz="2000">
              <a:latin typeface="微软雅黑" panose="020B0503020204020204" pitchFamily="34" charset="-122"/>
              <a:ea typeface="微软雅黑" panose="020B0503020204020204" pitchFamily="34" charset="-122"/>
            </a:endParaRPr>
          </a:p>
          <a:p>
            <a:pPr algn="l" fontAlgn="auto">
              <a:lnSpc>
                <a:spcPts val="3000"/>
              </a:lnSpc>
            </a:pPr>
            <a:endParaRPr lang="zh-CN" altLang="en-US" sz="2000">
              <a:latin typeface="微软雅黑" panose="020B0503020204020204" pitchFamily="34" charset="-122"/>
              <a:ea typeface="微软雅黑" panose="020B0503020204020204" pitchFamily="34" charset="-122"/>
            </a:endParaRPr>
          </a:p>
        </p:txBody>
      </p:sp>
      <p:pic>
        <p:nvPicPr>
          <p:cNvPr id="36" name="图片 35" descr="3476601"/>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178560" y="998220"/>
            <a:ext cx="361950" cy="361950"/>
          </a:xfrm>
          <a:prstGeom prst="rect">
            <a:avLst/>
          </a:prstGeom>
        </p:spPr>
      </p:pic>
      <p:pic>
        <p:nvPicPr>
          <p:cNvPr id="37" name="图片 36" descr="3476601"/>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178560" y="1762125"/>
            <a:ext cx="361950" cy="361950"/>
          </a:xfrm>
          <a:prstGeom prst="rect">
            <a:avLst/>
          </a:prstGeom>
        </p:spPr>
      </p:pic>
      <p:pic>
        <p:nvPicPr>
          <p:cNvPr id="41" name="图片 40" descr="3476601"/>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178560" y="2894965"/>
            <a:ext cx="361950" cy="361950"/>
          </a:xfrm>
          <a:prstGeom prst="rect">
            <a:avLst/>
          </a:prstGeom>
        </p:spPr>
      </p:pic>
      <p:pic>
        <p:nvPicPr>
          <p:cNvPr id="42" name="图片 41" descr="3476601"/>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178560" y="3660140"/>
            <a:ext cx="361950" cy="361950"/>
          </a:xfrm>
          <a:prstGeom prst="rect">
            <a:avLst/>
          </a:prstGeom>
        </p:spPr>
      </p:pic>
      <p:pic>
        <p:nvPicPr>
          <p:cNvPr id="47" name="图片 46" descr="3476601"/>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178560" y="4801870"/>
            <a:ext cx="361950" cy="36195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973109" y="1043923"/>
            <a:ext cx="7786742" cy="460375"/>
          </a:xfrm>
          <a:prstGeom prst="rect">
            <a:avLst/>
          </a:prstGeom>
        </p:spPr>
        <p:txBody>
          <a:bodyPr wrap="square">
            <a:spAutoFit/>
          </a:bodyPr>
          <a:lstStyle/>
          <a:p>
            <a:r>
              <a:rPr lang="zh-CN" altLang="en-US" sz="2400" b="1" spc="300" dirty="0">
                <a:solidFill>
                  <a:srgbClr val="C00000"/>
                </a:solidFill>
                <a:latin typeface="微软雅黑" panose="020B0503020204020204" pitchFamily="34" charset="-122"/>
                <a:ea typeface="微软雅黑" panose="020B0503020204020204" pitchFamily="34" charset="-122"/>
              </a:rPr>
              <a:t>（三）全国革命形势继续向前发展</a:t>
            </a:r>
            <a:endParaRPr lang="zh-CN" altLang="en-US" sz="2400" b="1" spc="300" dirty="0">
              <a:solidFill>
                <a:srgbClr val="C0000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972820" y="2124710"/>
            <a:ext cx="7417435" cy="3322955"/>
          </a:xfrm>
          <a:prstGeom prst="rect">
            <a:avLst/>
          </a:prstGeom>
          <a:noFill/>
        </p:spPr>
        <p:txBody>
          <a:bodyPr wrap="square" rtlCol="0">
            <a:spAutoFit/>
          </a:bodyPr>
          <a:p>
            <a:pPr algn="just" fontAlgn="auto">
              <a:lnSpc>
                <a:spcPts val="3000"/>
              </a:lnSpc>
              <a:spcAft>
                <a:spcPts val="600"/>
              </a:spcAft>
            </a:pPr>
            <a:r>
              <a:rPr lang="en-US" altLang="zh-CN" sz="20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中国红色政权的创立与发展并不是孤立的，不仅同国内的革命发展形势相关，更与国际形势存在密切联系。20世纪上半叶，国际局势出现了</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两个重要的历史契机</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，对整个世界包括中国都产生了莫大影响。</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algn="just" fontAlgn="auto">
              <a:lnSpc>
                <a:spcPts val="3000"/>
              </a:lnSpc>
              <a:spcAft>
                <a:spcPts val="600"/>
              </a:spcAft>
            </a:pPr>
            <a:r>
              <a:rPr lang="zh-CN" altLang="en-US" sz="2000">
                <a:latin typeface="微软雅黑" panose="020B0503020204020204" pitchFamily="34" charset="-122"/>
                <a:ea typeface="微软雅黑" panose="020B0503020204020204" pitchFamily="34" charset="-122"/>
                <a:cs typeface="微软雅黑" panose="020B0503020204020204" pitchFamily="34" charset="-122"/>
              </a:rPr>
              <a:t>       在共产国际的强力推动下，国际上兴起了一股无产阶级革命运动的浪潮，这对中国无产阶级革命运动具有重大推动作用。</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algn="just" fontAlgn="auto">
              <a:lnSpc>
                <a:spcPts val="3000"/>
              </a:lnSpc>
            </a:pPr>
            <a:r>
              <a:rPr lang="zh-CN" altLang="en-US" sz="2000">
                <a:latin typeface="微软雅黑" panose="020B0503020204020204" pitchFamily="34" charset="-122"/>
                <a:ea typeface="微软雅黑" panose="020B0503020204020204" pitchFamily="34" charset="-122"/>
                <a:cs typeface="微软雅黑" panose="020B0503020204020204" pitchFamily="34" charset="-122"/>
              </a:rPr>
              <a:t>       二战前后，世界范围内掀起的民族解放运动风起云涌，成为中国红色政权发展的积极因素。</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0" name="组合 23"/>
          <p:cNvGrpSpPr/>
          <p:nvPr/>
        </p:nvGrpSpPr>
        <p:grpSpPr>
          <a:xfrm>
            <a:off x="967105" y="1745615"/>
            <a:ext cx="7392035" cy="292100"/>
            <a:chOff x="1458067" y="1491630"/>
            <a:chExt cx="6192688" cy="255096"/>
          </a:xfrm>
          <a:solidFill>
            <a:srgbClr val="E20000"/>
          </a:solidFill>
        </p:grpSpPr>
        <p:grpSp>
          <p:nvGrpSpPr>
            <p:cNvPr id="21" name="组合 15"/>
            <p:cNvGrpSpPr/>
            <p:nvPr/>
          </p:nvGrpSpPr>
          <p:grpSpPr>
            <a:xfrm>
              <a:off x="4118154" y="1491630"/>
              <a:ext cx="887761" cy="255096"/>
              <a:chOff x="3965502" y="1879809"/>
              <a:chExt cx="1193100" cy="342834"/>
            </a:xfrm>
            <a:grpFill/>
          </p:grpSpPr>
          <p:sp>
            <p:nvSpPr>
              <p:cNvPr id="75" name="dark-star-shape_15445"/>
              <p:cNvSpPr>
                <a:spLocks noChangeAspect="1"/>
              </p:cNvSpPr>
              <p:nvPr/>
            </p:nvSpPr>
            <p:spPr bwMode="auto">
              <a:xfrm>
                <a:off x="4391609" y="1879809"/>
                <a:ext cx="360781" cy="342834"/>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sp>
            <p:nvSpPr>
              <p:cNvPr id="76" name="dark-star-shape_15445"/>
              <p:cNvSpPr>
                <a:spLocks noChangeAspect="1"/>
              </p:cNvSpPr>
              <p:nvPr/>
            </p:nvSpPr>
            <p:spPr bwMode="auto">
              <a:xfrm>
                <a:off x="4771621"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sp>
            <p:nvSpPr>
              <p:cNvPr id="77" name="dark-star-shape_15445"/>
              <p:cNvSpPr>
                <a:spLocks noChangeAspect="1"/>
              </p:cNvSpPr>
              <p:nvPr/>
            </p:nvSpPr>
            <p:spPr bwMode="auto">
              <a:xfrm>
                <a:off x="4161559"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sp>
            <p:nvSpPr>
              <p:cNvPr id="78" name="dark-star-shape_15445"/>
              <p:cNvSpPr>
                <a:spLocks noChangeAspect="1"/>
              </p:cNvSpPr>
              <p:nvPr/>
            </p:nvSpPr>
            <p:spPr bwMode="auto">
              <a:xfrm>
                <a:off x="396550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sp>
            <p:nvSpPr>
              <p:cNvPr id="79" name="dark-star-shape_15445"/>
              <p:cNvSpPr>
                <a:spLocks noChangeAspect="1"/>
              </p:cNvSpPr>
              <p:nvPr/>
            </p:nvSpPr>
            <p:spPr bwMode="auto">
              <a:xfrm>
                <a:off x="503791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grpSp>
        <p:grpSp>
          <p:nvGrpSpPr>
            <p:cNvPr id="22" name="组合 18"/>
            <p:cNvGrpSpPr/>
            <p:nvPr/>
          </p:nvGrpSpPr>
          <p:grpSpPr>
            <a:xfrm>
              <a:off x="1458067" y="1619178"/>
              <a:ext cx="6192688" cy="0"/>
              <a:chOff x="1458067" y="2082167"/>
              <a:chExt cx="6192688" cy="0"/>
            </a:xfrm>
            <a:grpFill/>
          </p:grpSpPr>
          <p:cxnSp>
            <p:nvCxnSpPr>
              <p:cNvPr id="66" name="直接连接符 65"/>
              <p:cNvCxnSpPr/>
              <p:nvPr/>
            </p:nvCxnSpPr>
            <p:spPr>
              <a:xfrm>
                <a:off x="5148064" y="2082167"/>
                <a:ext cx="2502691" cy="0"/>
              </a:xfrm>
              <a:prstGeom prst="line">
                <a:avLst/>
              </a:prstGeom>
              <a:grpFill/>
              <a:ln w="28575">
                <a:solidFill>
                  <a:srgbClr val="E71E17"/>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1458067" y="2082167"/>
                <a:ext cx="2537869" cy="0"/>
              </a:xfrm>
              <a:prstGeom prst="line">
                <a:avLst/>
              </a:prstGeom>
              <a:grpFill/>
              <a:ln w="28575">
                <a:solidFill>
                  <a:srgbClr val="E71E17"/>
                </a:solidFill>
              </a:ln>
            </p:spPr>
            <p:style>
              <a:lnRef idx="1">
                <a:schemeClr val="accent1"/>
              </a:lnRef>
              <a:fillRef idx="0">
                <a:schemeClr val="accent1"/>
              </a:fillRef>
              <a:effectRef idx="0">
                <a:schemeClr val="accent1"/>
              </a:effectRef>
              <a:fontRef idx="minor">
                <a:schemeClr val="tx1"/>
              </a:fontRef>
            </p:style>
          </p:cxnSp>
        </p:grpSp>
      </p:grpSp>
      <p:grpSp>
        <p:nvGrpSpPr>
          <p:cNvPr id="2" name="组合 23"/>
          <p:cNvGrpSpPr/>
          <p:nvPr/>
        </p:nvGrpSpPr>
        <p:grpSpPr>
          <a:xfrm>
            <a:off x="949960" y="5556885"/>
            <a:ext cx="7392035" cy="292100"/>
            <a:chOff x="1458067" y="1491630"/>
            <a:chExt cx="6192688" cy="255096"/>
          </a:xfrm>
          <a:solidFill>
            <a:srgbClr val="E20000"/>
          </a:solidFill>
        </p:grpSpPr>
        <p:grpSp>
          <p:nvGrpSpPr>
            <p:cNvPr id="4" name="组合 15"/>
            <p:cNvGrpSpPr/>
            <p:nvPr/>
          </p:nvGrpSpPr>
          <p:grpSpPr>
            <a:xfrm>
              <a:off x="4118154" y="1491630"/>
              <a:ext cx="887761" cy="255096"/>
              <a:chOff x="3965502" y="1879809"/>
              <a:chExt cx="1193100" cy="342834"/>
            </a:xfrm>
            <a:grpFill/>
          </p:grpSpPr>
          <p:sp>
            <p:nvSpPr>
              <p:cNvPr id="5" name="dark-star-shape_15445"/>
              <p:cNvSpPr>
                <a:spLocks noChangeAspect="1"/>
              </p:cNvSpPr>
              <p:nvPr/>
            </p:nvSpPr>
            <p:spPr bwMode="auto">
              <a:xfrm>
                <a:off x="4391609" y="1879809"/>
                <a:ext cx="360781" cy="342834"/>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sp>
            <p:nvSpPr>
              <p:cNvPr id="7" name="dark-star-shape_15445"/>
              <p:cNvSpPr>
                <a:spLocks noChangeAspect="1"/>
              </p:cNvSpPr>
              <p:nvPr/>
            </p:nvSpPr>
            <p:spPr bwMode="auto">
              <a:xfrm>
                <a:off x="4771621"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sp>
            <p:nvSpPr>
              <p:cNvPr id="8" name="dark-star-shape_15445"/>
              <p:cNvSpPr>
                <a:spLocks noChangeAspect="1"/>
              </p:cNvSpPr>
              <p:nvPr/>
            </p:nvSpPr>
            <p:spPr bwMode="auto">
              <a:xfrm>
                <a:off x="4161559"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sp>
            <p:nvSpPr>
              <p:cNvPr id="9" name="dark-star-shape_15445"/>
              <p:cNvSpPr>
                <a:spLocks noChangeAspect="1"/>
              </p:cNvSpPr>
              <p:nvPr/>
            </p:nvSpPr>
            <p:spPr bwMode="auto">
              <a:xfrm>
                <a:off x="396550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sp>
            <p:nvSpPr>
              <p:cNvPr id="10" name="dark-star-shape_15445"/>
              <p:cNvSpPr>
                <a:spLocks noChangeAspect="1"/>
              </p:cNvSpPr>
              <p:nvPr/>
            </p:nvSpPr>
            <p:spPr bwMode="auto">
              <a:xfrm>
                <a:off x="503791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grpSp>
        <p:grpSp>
          <p:nvGrpSpPr>
            <p:cNvPr id="11" name="组合 18"/>
            <p:cNvGrpSpPr/>
            <p:nvPr/>
          </p:nvGrpSpPr>
          <p:grpSpPr>
            <a:xfrm>
              <a:off x="1458067" y="1619178"/>
              <a:ext cx="6192688" cy="0"/>
              <a:chOff x="1458067" y="2082167"/>
              <a:chExt cx="6192688" cy="0"/>
            </a:xfrm>
            <a:grpFill/>
          </p:grpSpPr>
          <p:cxnSp>
            <p:nvCxnSpPr>
              <p:cNvPr id="12" name="直接连接符 11"/>
              <p:cNvCxnSpPr/>
              <p:nvPr/>
            </p:nvCxnSpPr>
            <p:spPr>
              <a:xfrm>
                <a:off x="5148064" y="2082167"/>
                <a:ext cx="2502691" cy="0"/>
              </a:xfrm>
              <a:prstGeom prst="line">
                <a:avLst/>
              </a:prstGeom>
              <a:grpFill/>
              <a:ln w="28575">
                <a:solidFill>
                  <a:srgbClr val="E71E17"/>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1458067" y="2082167"/>
                <a:ext cx="2537869" cy="0"/>
              </a:xfrm>
              <a:prstGeom prst="line">
                <a:avLst/>
              </a:prstGeom>
              <a:grpFill/>
              <a:ln w="28575">
                <a:solidFill>
                  <a:srgbClr val="E71E17"/>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out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43250" y="2071370"/>
            <a:ext cx="5401310" cy="2784475"/>
          </a:xfrm>
          <a:prstGeom prst="rect">
            <a:avLst/>
          </a:prstGeom>
          <a:noFill/>
        </p:spPr>
        <p:txBody>
          <a:bodyPr wrap="square" rtlCol="0">
            <a:spAutoFit/>
          </a:bodyPr>
          <a:lstStyle/>
          <a:p>
            <a:pPr algn="just" fontAlgn="auto">
              <a:lnSpc>
                <a:spcPts val="3000"/>
              </a:lnSpc>
            </a:pPr>
            <a:r>
              <a:rPr lang="en-US" altLang="zh-CN" sz="2000"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rPr>
              <a:t>方志敏，</a:t>
            </a:r>
            <a:r>
              <a:rPr lang="en-US" sz="2000" dirty="0">
                <a:latin typeface="微软雅黑" panose="020B0503020204020204" pitchFamily="34" charset="-122"/>
                <a:ea typeface="微软雅黑" panose="020B0503020204020204" pitchFamily="34" charset="-122"/>
              </a:rPr>
              <a:t>1899</a:t>
            </a:r>
            <a:r>
              <a:rPr lang="zh-CN" altLang="en-US" sz="2000" dirty="0">
                <a:latin typeface="微软雅黑" panose="020B0503020204020204" pitchFamily="34" charset="-122"/>
                <a:ea typeface="微软雅黑" panose="020B0503020204020204" pitchFamily="34" charset="-122"/>
              </a:rPr>
              <a:t>年生，江西弋阳人。</a:t>
            </a:r>
            <a:r>
              <a:rPr lang="en-US" sz="2000" dirty="0">
                <a:latin typeface="微软雅黑" panose="020B0503020204020204" pitchFamily="34" charset="-122"/>
                <a:ea typeface="微软雅黑" panose="020B0503020204020204" pitchFamily="34" charset="-122"/>
              </a:rPr>
              <a:t>1935</a:t>
            </a:r>
            <a:r>
              <a:rPr lang="zh-CN" altLang="en-US" sz="2000" dirty="0">
                <a:latin typeface="微软雅黑" panose="020B0503020204020204" pitchFamily="34" charset="-122"/>
                <a:ea typeface="微软雅黑" panose="020B0503020204020204" pitchFamily="34" charset="-122"/>
              </a:rPr>
              <a:t>年 </a:t>
            </a:r>
            <a:r>
              <a:rPr lang="en-US" sz="2000" dirty="0">
                <a:latin typeface="微软雅黑" panose="020B0503020204020204" pitchFamily="34" charset="-122"/>
                <a:ea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rPr>
              <a:t>月，因叛徒出卖，方志敏在江西怀玉山区不幸被俘，后囚于南昌。在狱中，方志敏坚贞不屈，写下了</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可爱的中国</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清贫</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我们临死以前的话</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等文稿。虽然身陷囹圄，但方志敏毫不悲观，他仍然对中国革命充满了信心，坚信红色政权必将取得最后的胜利。</a:t>
            </a:r>
            <a:endParaRPr lang="zh-CN" altLang="en-US" sz="2000" spc="300" dirty="0">
              <a:latin typeface="微软雅黑" panose="020B0503020204020204" pitchFamily="34" charset="-122"/>
              <a:ea typeface="微软雅黑" panose="020B0503020204020204" pitchFamily="34" charset="-122"/>
            </a:endParaRPr>
          </a:p>
        </p:txBody>
      </p:sp>
      <p:pic>
        <p:nvPicPr>
          <p:cNvPr id="2" name="Picture 2" descr="C:\Users\Administrator.PC-20140902OANF\Desktop\80cb39dbb6fd5266673e1109a618972bd4073691.jpg"/>
          <p:cNvPicPr>
            <a:picLocks noChangeAspect="1" noChangeArrowheads="1"/>
          </p:cNvPicPr>
          <p:nvPr/>
        </p:nvPicPr>
        <p:blipFill>
          <a:blip r:embed="rId1"/>
          <a:srcRect/>
          <a:stretch>
            <a:fillRect/>
          </a:stretch>
        </p:blipFill>
        <p:spPr bwMode="auto">
          <a:xfrm>
            <a:off x="642910" y="2143116"/>
            <a:ext cx="2000264" cy="25717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p:cNvSpPr txBox="1"/>
          <p:nvPr/>
        </p:nvSpPr>
        <p:spPr>
          <a:xfrm>
            <a:off x="4427984" y="1268760"/>
            <a:ext cx="1785950" cy="523220"/>
          </a:xfrm>
          <a:prstGeom prst="rect">
            <a:avLst/>
          </a:prstGeom>
          <a:noFill/>
        </p:spPr>
        <p:txBody>
          <a:bodyPr wrap="square" rtlCol="0">
            <a:spAutoFit/>
          </a:bodyPr>
          <a:lstStyle/>
          <a:p>
            <a:r>
              <a:rPr lang="zh-CN" altLang="en-US" sz="2800" b="1" dirty="0">
                <a:solidFill>
                  <a:srgbClr val="C00000"/>
                </a:solidFill>
                <a:latin typeface="微软雅黑" panose="020B0503020204020204" pitchFamily="34" charset="-122"/>
                <a:ea typeface="微软雅黑" panose="020B0503020204020204" pitchFamily="34" charset="-122"/>
              </a:rPr>
              <a:t>人物介绍</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cxnSp>
        <p:nvCxnSpPr>
          <p:cNvPr id="7" name="直接连接符 6"/>
          <p:cNvCxnSpPr/>
          <p:nvPr/>
        </p:nvCxnSpPr>
        <p:spPr>
          <a:xfrm>
            <a:off x="2758258" y="1916832"/>
            <a:ext cx="5702174" cy="0"/>
          </a:xfrm>
          <a:prstGeom prst="line">
            <a:avLst/>
          </a:prstGeom>
          <a:ln w="19050" cmpd="dbl">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4276" y="1124886"/>
            <a:ext cx="3678555" cy="553998"/>
          </a:xfrm>
          <a:prstGeom prst="rect">
            <a:avLst/>
          </a:prstGeom>
          <a:noFill/>
        </p:spPr>
        <p:txBody>
          <a:bodyPr wrap="square" rtlCol="0">
            <a:spAutoFit/>
          </a:bodyPr>
          <a:lstStyle/>
          <a:p>
            <a:r>
              <a:rPr lang="zh-CN" altLang="en-US" sz="3000" b="1" dirty="0" smtClean="0">
                <a:latin typeface="微软雅黑" panose="020B0503020204020204" pitchFamily="34" charset="-122"/>
                <a:ea typeface="微软雅黑" panose="020B0503020204020204" pitchFamily="34" charset="-122"/>
              </a:rPr>
              <a:t>文献阅读：</a:t>
            </a:r>
            <a:endParaRPr lang="zh-CN" altLang="en-US" sz="3000" b="1" dirty="0">
              <a:latin typeface="微软雅黑" panose="020B0503020204020204" pitchFamily="34" charset="-122"/>
              <a:ea typeface="微软雅黑" panose="020B0503020204020204" pitchFamily="34" charset="-122"/>
            </a:endParaRPr>
          </a:p>
        </p:txBody>
      </p:sp>
      <p:sp>
        <p:nvSpPr>
          <p:cNvPr id="3" name="TextBox 2"/>
          <p:cNvSpPr txBox="1"/>
          <p:nvPr/>
        </p:nvSpPr>
        <p:spPr>
          <a:xfrm>
            <a:off x="828675" y="1864360"/>
            <a:ext cx="7486650" cy="3230245"/>
          </a:xfrm>
          <a:prstGeom prst="rect">
            <a:avLst/>
          </a:prstGeom>
          <a:noFill/>
        </p:spPr>
        <p:txBody>
          <a:bodyPr wrap="square" rtlCol="0">
            <a:spAutoFit/>
          </a:bodyPr>
          <a:lstStyle/>
          <a:p>
            <a:pPr algn="just" fontAlgn="auto">
              <a:lnSpc>
                <a:spcPct val="150000"/>
              </a:lnSpc>
            </a:pPr>
            <a:r>
              <a:rPr lang="en-US" sz="2000" dirty="0">
                <a:latin typeface="微软雅黑" panose="020B0503020204020204" pitchFamily="34" charset="-122"/>
                <a:ea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sym typeface="+mn-ea"/>
              </a:rPr>
              <a:t>马克思、恩格斯：</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共产党宣言</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，中共中央编译局译，中央编译出版社</a:t>
            </a:r>
            <a:r>
              <a:rPr lang="en-US" sz="2000" dirty="0">
                <a:latin typeface="微软雅黑" panose="020B0503020204020204" pitchFamily="34" charset="-122"/>
                <a:ea typeface="微软雅黑" panose="020B0503020204020204" pitchFamily="34" charset="-122"/>
              </a:rPr>
              <a:t>2005 </a:t>
            </a:r>
            <a:r>
              <a:rPr lang="zh-CN" altLang="en-US" sz="2000" dirty="0">
                <a:latin typeface="微软雅黑" panose="020B0503020204020204" pitchFamily="34" charset="-122"/>
                <a:ea typeface="微软雅黑" panose="020B0503020204020204" pitchFamily="34" charset="-122"/>
              </a:rPr>
              <a:t>年版。</a:t>
            </a:r>
            <a:endParaRPr lang="zh-CN" altLang="en-US" sz="2000" dirty="0">
              <a:latin typeface="微软雅黑" panose="020B0503020204020204" pitchFamily="34" charset="-122"/>
              <a:ea typeface="微软雅黑" panose="020B0503020204020204" pitchFamily="34" charset="-122"/>
            </a:endParaRPr>
          </a:p>
          <a:p>
            <a:pPr algn="just" fontAlgn="auto">
              <a:lnSpc>
                <a:spcPct val="150000"/>
              </a:lnSpc>
            </a:pPr>
            <a:r>
              <a:rPr lang="en-US" sz="2000" dirty="0">
                <a:latin typeface="微软雅黑" panose="020B0503020204020204" pitchFamily="34" charset="-122"/>
                <a:ea typeface="微软雅黑" panose="020B0503020204020204" pitchFamily="34" charset="-122"/>
              </a:rPr>
              <a:t>2. </a:t>
            </a:r>
            <a:r>
              <a:rPr lang="zh-CN" altLang="en-US" sz="2000" dirty="0">
                <a:latin typeface="微软雅黑" panose="020B0503020204020204" pitchFamily="34" charset="-122"/>
                <a:ea typeface="微软雅黑" panose="020B0503020204020204" pitchFamily="34" charset="-122"/>
                <a:sym typeface="+mn-ea"/>
              </a:rPr>
              <a:t>马克思、恩格斯：《马克思恩格斯论中国》，中共中央马克思恩格斯列宁斯大林著作编译局编译，人民出版社2015年版。</a:t>
            </a:r>
            <a:endParaRPr lang="zh-CN" altLang="en-US" sz="2000" dirty="0">
              <a:latin typeface="微软雅黑" panose="020B0503020204020204" pitchFamily="34" charset="-122"/>
              <a:ea typeface="微软雅黑" panose="020B0503020204020204" pitchFamily="34" charset="-122"/>
              <a:sym typeface="+mn-ea"/>
            </a:endParaRPr>
          </a:p>
          <a:p>
            <a:pPr algn="just" fontAlgn="auto">
              <a:lnSpc>
                <a:spcPct val="150000"/>
              </a:lnSpc>
            </a:pPr>
            <a:r>
              <a:rPr lang="en-US" sz="2000" dirty="0">
                <a:latin typeface="微软雅黑" panose="020B0503020204020204" pitchFamily="34" charset="-122"/>
                <a:ea typeface="微软雅黑" panose="020B0503020204020204" pitchFamily="34" charset="-122"/>
              </a:rPr>
              <a:t>3. 列宁：</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国家与革命</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，中共中央马克思恩格斯列宁斯大林著作编译局编译，人民出版社</a:t>
            </a:r>
            <a:r>
              <a:rPr lang="en-US" sz="2000" dirty="0">
                <a:latin typeface="微软雅黑" panose="020B0503020204020204" pitchFamily="34" charset="-122"/>
                <a:ea typeface="微软雅黑" panose="020B0503020204020204" pitchFamily="34" charset="-122"/>
              </a:rPr>
              <a:t>2001</a:t>
            </a:r>
            <a:r>
              <a:rPr lang="zh-CN" altLang="en-US" sz="2000" dirty="0">
                <a:latin typeface="微软雅黑" panose="020B0503020204020204" pitchFamily="34" charset="-122"/>
                <a:ea typeface="微软雅黑" panose="020B0503020204020204" pitchFamily="34" charset="-122"/>
              </a:rPr>
              <a:t>年版。</a:t>
            </a:r>
            <a:endParaRPr lang="zh-CN" altLang="en-US" sz="2000" dirty="0">
              <a:latin typeface="微软雅黑" panose="020B0503020204020204" pitchFamily="34" charset="-122"/>
              <a:ea typeface="微软雅黑" panose="020B0503020204020204" pitchFamily="34" charset="-122"/>
            </a:endParaRPr>
          </a:p>
          <a:p>
            <a:pPr algn="just">
              <a:lnSpc>
                <a:spcPct val="120000"/>
              </a:lnSpc>
            </a:pPr>
            <a:endParaRPr lang="zh-CN" altLang="en-US" sz="2000" dirty="0"/>
          </a:p>
        </p:txBody>
      </p:sp>
      <p:sp>
        <p:nvSpPr>
          <p:cNvPr id="4" name="星形: 五角 3"/>
          <p:cNvSpPr/>
          <p:nvPr/>
        </p:nvSpPr>
        <p:spPr>
          <a:xfrm>
            <a:off x="887403" y="1124744"/>
            <a:ext cx="432048" cy="432048"/>
          </a:xfrm>
          <a:prstGeom prst="star5">
            <a:avLst/>
          </a:prstGeom>
          <a:solidFill>
            <a:srgbClr val="B02D2E"/>
          </a:solidFill>
          <a:ln>
            <a:solidFill>
              <a:srgbClr val="C12C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49657" y="1196752"/>
            <a:ext cx="2573385" cy="3431180"/>
          </a:xfrm>
          <a:prstGeom prst="rect">
            <a:avLst/>
          </a:prstGeom>
        </p:spPr>
      </p:pic>
      <p:grpSp>
        <p:nvGrpSpPr>
          <p:cNvPr id="3" name="组合 2"/>
          <p:cNvGrpSpPr/>
          <p:nvPr/>
        </p:nvGrpSpPr>
        <p:grpSpPr>
          <a:xfrm>
            <a:off x="1769013" y="1679895"/>
            <a:ext cx="6907443" cy="3034508"/>
            <a:chOff x="1052601" y="872610"/>
            <a:chExt cx="10088988" cy="3996550"/>
          </a:xfrm>
        </p:grpSpPr>
        <p:sp>
          <p:nvSpPr>
            <p:cNvPr id="4" name="矩形: 圆角 5"/>
            <p:cNvSpPr/>
            <p:nvPr/>
          </p:nvSpPr>
          <p:spPr>
            <a:xfrm>
              <a:off x="1066537" y="1970090"/>
              <a:ext cx="10075052" cy="2899070"/>
            </a:xfrm>
            <a:prstGeom prst="roundRect">
              <a:avLst>
                <a:gd name="adj" fmla="val 7597"/>
              </a:avLst>
            </a:prstGeom>
            <a:noFill/>
            <a:ln w="35560">
              <a:solidFill>
                <a:srgbClr val="FF4C3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sym typeface="Helvetica" panose="020B0604020202020204" pitchFamily="34" charset="0"/>
              </a:endParaRPr>
            </a:p>
          </p:txBody>
        </p:sp>
        <p:sp>
          <p:nvSpPr>
            <p:cNvPr id="5" name="矩形 4"/>
            <p:cNvSpPr/>
            <p:nvPr/>
          </p:nvSpPr>
          <p:spPr>
            <a:xfrm>
              <a:off x="1052601" y="872610"/>
              <a:ext cx="3891462" cy="689099"/>
            </a:xfrm>
            <a:prstGeom prst="rect">
              <a:avLst/>
            </a:prstGeom>
            <a:solidFill>
              <a:srgbClr val="CB3630"/>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FFFCDB"/>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ea"/>
                  <a:sym typeface="Helvetica" panose="020B0604020202020204" pitchFamily="34" charset="0"/>
                </a:rPr>
                <a:t> 问题与思考</a:t>
              </a:r>
              <a:endParaRPr kumimoji="0" lang="zh-CN" altLang="en-US" sz="2800" b="1" i="0" u="none" strike="noStrike" kern="1200" cap="none" spc="0" normalizeH="0" baseline="0" noProof="0" dirty="0">
                <a:ln>
                  <a:noFill/>
                </a:ln>
                <a:solidFill>
                  <a:srgbClr val="FFFCDB"/>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ea"/>
                <a:sym typeface="Helvetica" panose="020B0604020202020204" pitchFamily="34" charset="0"/>
              </a:endParaRPr>
            </a:p>
          </p:txBody>
        </p:sp>
      </p:grpSp>
      <p:sp>
        <p:nvSpPr>
          <p:cNvPr id="6" name="文本框 7"/>
          <p:cNvSpPr txBox="1"/>
          <p:nvPr/>
        </p:nvSpPr>
        <p:spPr>
          <a:xfrm>
            <a:off x="2124363" y="2863144"/>
            <a:ext cx="6120680" cy="46037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1</a:t>
            </a:r>
            <a:r>
              <a:rPr lang="en-US" altLang="zh-CN" sz="2400" b="1" smtClean="0">
                <a:latin typeface="微软雅黑" panose="020B0503020204020204" pitchFamily="34" charset="-122"/>
                <a:ea typeface="微软雅黑" panose="020B0503020204020204" pitchFamily="34" charset="-122"/>
              </a:rPr>
              <a:t>. </a:t>
            </a:r>
            <a:r>
              <a:rPr lang="zh-CN" altLang="en-US" sz="2400" b="1" smtClean="0">
                <a:latin typeface="微软雅黑" panose="020B0503020204020204" pitchFamily="34" charset="-122"/>
                <a:ea typeface="微软雅黑" panose="020B0503020204020204" pitchFamily="34" charset="-122"/>
              </a:rPr>
              <a:t>如何理解中国红色政权发展壮大的规律性？</a:t>
            </a:r>
            <a:endParaRPr lang="zh-CN" altLang="en-US" sz="2400" b="1" dirty="0">
              <a:latin typeface="微软雅黑" panose="020B0503020204020204" pitchFamily="34" charset="-122"/>
              <a:ea typeface="微软雅黑" panose="020B0503020204020204" pitchFamily="34" charset="-122"/>
            </a:endParaRPr>
          </a:p>
        </p:txBody>
      </p:sp>
      <p:sp>
        <p:nvSpPr>
          <p:cNvPr id="7" name="文本框 8"/>
          <p:cNvSpPr txBox="1"/>
          <p:nvPr/>
        </p:nvSpPr>
        <p:spPr>
          <a:xfrm>
            <a:off x="2167543" y="3465503"/>
            <a:ext cx="6120680" cy="82994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2</a:t>
            </a:r>
            <a:r>
              <a:rPr lang="en-US" altLang="zh-CN" sz="2400" b="1" smtClean="0">
                <a:latin typeface="微软雅黑" panose="020B0503020204020204" pitchFamily="34" charset="-122"/>
                <a:ea typeface="微软雅黑" panose="020B0503020204020204" pitchFamily="34" charset="-122"/>
              </a:rPr>
              <a:t>. </a:t>
            </a:r>
            <a:r>
              <a:rPr lang="zh-CN" altLang="en-US" sz="2400" b="1" smtClean="0">
                <a:latin typeface="微软雅黑" panose="020B0503020204020204" pitchFamily="34" charset="-122"/>
                <a:ea typeface="微软雅黑" panose="020B0503020204020204" pitchFamily="34" charset="-122"/>
              </a:rPr>
              <a:t>红色政权如何在中国特色社会主义新时代保持先进性？</a:t>
            </a:r>
            <a:endParaRPr lang="zh-CN" altLang="en-US" sz="2400"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9"/>
          <p:cNvSpPr/>
          <p:nvPr/>
        </p:nvSpPr>
        <p:spPr bwMode="auto">
          <a:xfrm>
            <a:off x="594360" y="2005965"/>
            <a:ext cx="7987665" cy="3985260"/>
          </a:xfrm>
          <a:prstGeom prst="roundRect">
            <a:avLst/>
          </a:prstGeom>
          <a:solidFill>
            <a:srgbClr val="FFFCD3"/>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eaLnBrk="1" hangingPunct="1">
              <a:buFont typeface="Arial" panose="020B0604020202020204" pitchFamily="34" charset="0"/>
              <a:buNone/>
              <a:defRPr/>
            </a:pPr>
            <a:endParaRPr lang="zh-CN" altLang="en-US">
              <a:solidFill>
                <a:schemeClr val="tx1">
                  <a:lumMod val="85000"/>
                  <a:lumOff val="15000"/>
                </a:schemeClr>
              </a:solidFill>
            </a:endParaRPr>
          </a:p>
        </p:txBody>
      </p:sp>
      <p:sp>
        <p:nvSpPr>
          <p:cNvPr id="6" name="矩形 5"/>
          <p:cNvSpPr/>
          <p:nvPr/>
        </p:nvSpPr>
        <p:spPr>
          <a:xfrm>
            <a:off x="500034" y="1000108"/>
            <a:ext cx="8072494" cy="968375"/>
          </a:xfrm>
          <a:prstGeom prst="rect">
            <a:avLst/>
          </a:prstGeom>
          <a:effectLst>
            <a:reflection blurRad="431800" stA="45000" endPos="65000" dist="50800" dir="5400000" sy="-100000" algn="bl" rotWithShape="0"/>
          </a:effectLst>
        </p:spPr>
        <p:txBody>
          <a:bodyPr wrap="square">
            <a:spAutoFit/>
          </a:bodyPr>
          <a:lstStyle/>
          <a:p>
            <a:pPr fontAlgn="auto">
              <a:spcAft>
                <a:spcPts val="600"/>
              </a:spcAft>
            </a:pPr>
            <a:r>
              <a:rPr lang="en-US" altLang="zh-CN" sz="2800" b="1" spc="300" dirty="0">
                <a:solidFill>
                  <a:srgbClr val="C00000"/>
                </a:solidFill>
                <a:latin typeface="微软雅黑" panose="020B0503020204020204" pitchFamily="34" charset="-122"/>
                <a:ea typeface="微软雅黑" panose="020B0503020204020204" pitchFamily="34" charset="-122"/>
                <a:sym typeface="+mn-ea"/>
              </a:rPr>
              <a:t> </a:t>
            </a:r>
            <a:r>
              <a:rPr lang="zh-CN" altLang="en-US" sz="2800" b="1" spc="300" dirty="0">
                <a:solidFill>
                  <a:srgbClr val="C00000"/>
                </a:solidFill>
                <a:latin typeface="微软雅黑" panose="020B0503020204020204" pitchFamily="34" charset="-122"/>
                <a:ea typeface="微软雅黑" panose="020B0503020204020204" pitchFamily="34" charset="-122"/>
                <a:sym typeface="+mn-ea"/>
              </a:rPr>
              <a:t>一、建政为民，一脉相承：红色政权的源流</a:t>
            </a:r>
            <a:endParaRPr lang="zh-CN" altLang="en-US" sz="2800" b="1" spc="300" dirty="0">
              <a:solidFill>
                <a:srgbClr val="C00000"/>
              </a:solidFill>
              <a:latin typeface="微软雅黑" panose="020B0503020204020204" pitchFamily="34" charset="-122"/>
              <a:ea typeface="微软雅黑" panose="020B0503020204020204" pitchFamily="34" charset="-122"/>
            </a:endParaRPr>
          </a:p>
          <a:p>
            <a:r>
              <a:rPr lang="zh-CN" altLang="en-US" sz="2400" b="1" spc="300" dirty="0">
                <a:solidFill>
                  <a:srgbClr val="C00000"/>
                </a:solidFill>
                <a:latin typeface="微软雅黑" panose="020B0503020204020204" pitchFamily="34" charset="-122"/>
                <a:ea typeface="微软雅黑" panose="020B0503020204020204" pitchFamily="34" charset="-122"/>
              </a:rPr>
              <a:t>（一）红色政权从世界到中国</a:t>
            </a:r>
            <a:endParaRPr lang="zh-CN" altLang="en-US" sz="2400" b="1" spc="300" dirty="0">
              <a:solidFill>
                <a:srgbClr val="C00000"/>
              </a:solidFill>
              <a:latin typeface="微软雅黑" panose="020B0503020204020204" pitchFamily="34" charset="-122"/>
              <a:ea typeface="微软雅黑" panose="020B0503020204020204" pitchFamily="34" charset="-122"/>
            </a:endParaRPr>
          </a:p>
        </p:txBody>
      </p:sp>
      <p:sp>
        <p:nvSpPr>
          <p:cNvPr id="8" name="TextBox 7"/>
          <p:cNvSpPr txBox="1"/>
          <p:nvPr/>
        </p:nvSpPr>
        <p:spPr>
          <a:xfrm>
            <a:off x="905510" y="2227580"/>
            <a:ext cx="7261225" cy="4046220"/>
          </a:xfrm>
          <a:prstGeom prst="rect">
            <a:avLst/>
          </a:prstGeom>
          <a:noFill/>
        </p:spPr>
        <p:txBody>
          <a:bodyPr wrap="square" rtlCol="0">
            <a:spAutoFit/>
          </a:bodyPr>
          <a:lstStyle/>
          <a:p>
            <a:pPr algn="just" fontAlgn="auto">
              <a:lnSpc>
                <a:spcPts val="3000"/>
              </a:lnSpc>
            </a:pPr>
            <a:r>
              <a:rPr lang="zh-CN" altLang="en-US" b="1" dirty="0">
                <a:latin typeface="华文楷体" panose="02010600040101010101" pitchFamily="2" charset="-122"/>
                <a:ea typeface="华文楷体" panose="02010600040101010101" pitchFamily="2" charset="-122"/>
              </a:rPr>
              <a:t>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在叙述无产阶级发展的最一般的阶段的时候，我们循序探讨了现存社会内部或多或少隐蔽着的国内战争，直到这个战争爆发为公开的革命，无产阶级用暴力推翻资产阶级而建立自己的统治。</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马克思</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algn="just" fontAlgn="auto">
              <a:lnSpc>
                <a:spcPts val="3000"/>
              </a:lnSpc>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       我们的共产党和共产党所领导的八路军、新四军，是革命的队伍。我们这个队伍完全是为着解放人民的，是彻底地为人民的利益工作的。</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毛泽东</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pP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19785" y="1533525"/>
            <a:ext cx="7505700" cy="5149215"/>
          </a:xfrm>
          <a:prstGeom prst="rect">
            <a:avLst/>
          </a:prstGeom>
          <a:noFill/>
        </p:spPr>
        <p:txBody>
          <a:bodyPr wrap="square" rtlCol="0">
            <a:spAutoFit/>
          </a:bodyPr>
          <a:lstStyle/>
          <a:p>
            <a:pPr algn="just" fontAlgn="auto">
              <a:lnSpc>
                <a:spcPts val="3080"/>
              </a:lnSpc>
            </a:pPr>
            <a:r>
              <a:rPr lang="zh-CN" altLang="en-US" dirty="0"/>
              <a:t>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各项工作都要有助于建设有中国特色的社会主义，都要以是否有助于人民的富裕幸福，是否有助于国家的兴旺发达，作为衡量做得对或不对的标准。</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ts val="3080"/>
              </a:lnSpc>
              <a:spcAft>
                <a:spcPts val="600"/>
              </a:spcAft>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邓小平</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20000"/>
              </a:lnSpc>
            </a:pPr>
            <a:r>
              <a:rPr lang="zh-CN" altLang="en-US" sz="2000" b="1" dirty="0">
                <a:latin typeface="华文楷体" panose="02010600040101010101" pitchFamily="2" charset="-122"/>
                <a:ea typeface="华文楷体" panose="02010600040101010101" pitchFamily="2" charset="-122"/>
                <a:sym typeface="+mn-ea"/>
              </a:rPr>
              <a:t>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全党必须牢记，为什么人的问题，是检验一个政党、一个政权性质的试金石。带领人民创造美好生活，是我们党始终不渝的奋斗目标。必须始终把人民利益摆在至高无上的地位，让改革发展成果更多更公平惠及全体人民，朝着实现全体人民共同富裕不断迈进。</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习近平</a:t>
            </a:r>
            <a:endParaRPr kumimoji="0" lang="zh-CN" altLang="en-US" sz="200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ts val="3080"/>
              </a:lnSpc>
            </a:pP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ts val="3080"/>
              </a:lnSpc>
            </a:pP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ts val="3080"/>
              </a:lnSpc>
            </a:pP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0" name="组合 23"/>
          <p:cNvGrpSpPr/>
          <p:nvPr/>
        </p:nvGrpSpPr>
        <p:grpSpPr>
          <a:xfrm>
            <a:off x="846455" y="1106805"/>
            <a:ext cx="7392035" cy="292100"/>
            <a:chOff x="1458067" y="1491630"/>
            <a:chExt cx="6192688" cy="255096"/>
          </a:xfrm>
          <a:solidFill>
            <a:srgbClr val="E20000"/>
          </a:solidFill>
        </p:grpSpPr>
        <p:grpSp>
          <p:nvGrpSpPr>
            <p:cNvPr id="21" name="组合 15"/>
            <p:cNvGrpSpPr/>
            <p:nvPr/>
          </p:nvGrpSpPr>
          <p:grpSpPr>
            <a:xfrm>
              <a:off x="4118154" y="1491630"/>
              <a:ext cx="887761" cy="255096"/>
              <a:chOff x="3965502" y="1879809"/>
              <a:chExt cx="1193100" cy="342834"/>
            </a:xfrm>
            <a:grpFill/>
          </p:grpSpPr>
          <p:sp>
            <p:nvSpPr>
              <p:cNvPr id="75" name="dark-star-shape_15445"/>
              <p:cNvSpPr>
                <a:spLocks noChangeAspect="1"/>
              </p:cNvSpPr>
              <p:nvPr/>
            </p:nvSpPr>
            <p:spPr bwMode="auto">
              <a:xfrm>
                <a:off x="4391609" y="1879809"/>
                <a:ext cx="360781" cy="342834"/>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sp>
            <p:nvSpPr>
              <p:cNvPr id="76" name="dark-star-shape_15445"/>
              <p:cNvSpPr>
                <a:spLocks noChangeAspect="1"/>
              </p:cNvSpPr>
              <p:nvPr/>
            </p:nvSpPr>
            <p:spPr bwMode="auto">
              <a:xfrm>
                <a:off x="4771621"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sp>
            <p:nvSpPr>
              <p:cNvPr id="77" name="dark-star-shape_15445"/>
              <p:cNvSpPr>
                <a:spLocks noChangeAspect="1"/>
              </p:cNvSpPr>
              <p:nvPr/>
            </p:nvSpPr>
            <p:spPr bwMode="auto">
              <a:xfrm>
                <a:off x="4161559"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sp>
            <p:nvSpPr>
              <p:cNvPr id="78" name="dark-star-shape_15445"/>
              <p:cNvSpPr>
                <a:spLocks noChangeAspect="1"/>
              </p:cNvSpPr>
              <p:nvPr/>
            </p:nvSpPr>
            <p:spPr bwMode="auto">
              <a:xfrm>
                <a:off x="396550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sp>
            <p:nvSpPr>
              <p:cNvPr id="79" name="dark-star-shape_15445"/>
              <p:cNvSpPr>
                <a:spLocks noChangeAspect="1"/>
              </p:cNvSpPr>
              <p:nvPr/>
            </p:nvSpPr>
            <p:spPr bwMode="auto">
              <a:xfrm>
                <a:off x="503791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grpSp>
        <p:grpSp>
          <p:nvGrpSpPr>
            <p:cNvPr id="22" name="组合 18"/>
            <p:cNvGrpSpPr/>
            <p:nvPr/>
          </p:nvGrpSpPr>
          <p:grpSpPr>
            <a:xfrm>
              <a:off x="1458067" y="1619178"/>
              <a:ext cx="6192688" cy="0"/>
              <a:chOff x="1458067" y="2082167"/>
              <a:chExt cx="6192688" cy="0"/>
            </a:xfrm>
            <a:grpFill/>
          </p:grpSpPr>
          <p:cxnSp>
            <p:nvCxnSpPr>
              <p:cNvPr id="66" name="直接连接符 65"/>
              <p:cNvCxnSpPr/>
              <p:nvPr/>
            </p:nvCxnSpPr>
            <p:spPr>
              <a:xfrm>
                <a:off x="5148064" y="2082167"/>
                <a:ext cx="2502691" cy="0"/>
              </a:xfrm>
              <a:prstGeom prst="line">
                <a:avLst/>
              </a:prstGeom>
              <a:grpFill/>
              <a:ln w="28575">
                <a:solidFill>
                  <a:srgbClr val="E71E17"/>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1458067" y="2082167"/>
                <a:ext cx="2537869" cy="0"/>
              </a:xfrm>
              <a:prstGeom prst="line">
                <a:avLst/>
              </a:prstGeom>
              <a:grpFill/>
              <a:ln w="28575">
                <a:solidFill>
                  <a:srgbClr val="E71E17"/>
                </a:solidFill>
              </a:ln>
            </p:spPr>
            <p:style>
              <a:lnRef idx="1">
                <a:schemeClr val="accent1"/>
              </a:lnRef>
              <a:fillRef idx="0">
                <a:schemeClr val="accent1"/>
              </a:fillRef>
              <a:effectRef idx="0">
                <a:schemeClr val="accent1"/>
              </a:effectRef>
              <a:fontRef idx="minor">
                <a:schemeClr val="tx1"/>
              </a:fontRef>
            </p:style>
          </p:cxnSp>
        </p:grpSp>
      </p:grpSp>
      <p:grpSp>
        <p:nvGrpSpPr>
          <p:cNvPr id="3" name="组合 23"/>
          <p:cNvGrpSpPr/>
          <p:nvPr/>
        </p:nvGrpSpPr>
        <p:grpSpPr>
          <a:xfrm>
            <a:off x="863600" y="5535295"/>
            <a:ext cx="7392035" cy="292100"/>
            <a:chOff x="1458067" y="1491630"/>
            <a:chExt cx="6192688" cy="255096"/>
          </a:xfrm>
          <a:solidFill>
            <a:srgbClr val="E20000"/>
          </a:solidFill>
        </p:grpSpPr>
        <p:grpSp>
          <p:nvGrpSpPr>
            <p:cNvPr id="4" name="组合 15"/>
            <p:cNvGrpSpPr/>
            <p:nvPr/>
          </p:nvGrpSpPr>
          <p:grpSpPr>
            <a:xfrm>
              <a:off x="4118154" y="1491630"/>
              <a:ext cx="887761" cy="255096"/>
              <a:chOff x="3965502" y="1879809"/>
              <a:chExt cx="1193100" cy="342834"/>
            </a:xfrm>
            <a:grpFill/>
          </p:grpSpPr>
          <p:sp>
            <p:nvSpPr>
              <p:cNvPr id="5" name="dark-star-shape_15445"/>
              <p:cNvSpPr>
                <a:spLocks noChangeAspect="1"/>
              </p:cNvSpPr>
              <p:nvPr/>
            </p:nvSpPr>
            <p:spPr bwMode="auto">
              <a:xfrm>
                <a:off x="4391609" y="1879809"/>
                <a:ext cx="360781" cy="342834"/>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sp>
            <p:nvSpPr>
              <p:cNvPr id="7" name="dark-star-shape_15445"/>
              <p:cNvSpPr>
                <a:spLocks noChangeAspect="1"/>
              </p:cNvSpPr>
              <p:nvPr/>
            </p:nvSpPr>
            <p:spPr bwMode="auto">
              <a:xfrm>
                <a:off x="4771621"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sp>
            <p:nvSpPr>
              <p:cNvPr id="9" name="dark-star-shape_15445"/>
              <p:cNvSpPr>
                <a:spLocks noChangeAspect="1"/>
              </p:cNvSpPr>
              <p:nvPr/>
            </p:nvSpPr>
            <p:spPr bwMode="auto">
              <a:xfrm>
                <a:off x="4161559"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sp>
            <p:nvSpPr>
              <p:cNvPr id="10" name="dark-star-shape_15445"/>
              <p:cNvSpPr>
                <a:spLocks noChangeAspect="1"/>
              </p:cNvSpPr>
              <p:nvPr/>
            </p:nvSpPr>
            <p:spPr bwMode="auto">
              <a:xfrm>
                <a:off x="396550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sp>
            <p:nvSpPr>
              <p:cNvPr id="11" name="dark-star-shape_15445"/>
              <p:cNvSpPr>
                <a:spLocks noChangeAspect="1"/>
              </p:cNvSpPr>
              <p:nvPr/>
            </p:nvSpPr>
            <p:spPr bwMode="auto">
              <a:xfrm>
                <a:off x="503791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grpSp>
        <p:grpSp>
          <p:nvGrpSpPr>
            <p:cNvPr id="12" name="组合 18"/>
            <p:cNvGrpSpPr/>
            <p:nvPr/>
          </p:nvGrpSpPr>
          <p:grpSpPr>
            <a:xfrm>
              <a:off x="1458067" y="1619178"/>
              <a:ext cx="6192688" cy="0"/>
              <a:chOff x="1458067" y="2082167"/>
              <a:chExt cx="6192688" cy="0"/>
            </a:xfrm>
            <a:grpFill/>
          </p:grpSpPr>
          <p:cxnSp>
            <p:nvCxnSpPr>
              <p:cNvPr id="13" name="直接连接符 12"/>
              <p:cNvCxnSpPr/>
              <p:nvPr/>
            </p:nvCxnSpPr>
            <p:spPr>
              <a:xfrm>
                <a:off x="5148064" y="2082167"/>
                <a:ext cx="2502691" cy="0"/>
              </a:xfrm>
              <a:prstGeom prst="line">
                <a:avLst/>
              </a:prstGeom>
              <a:grpFill/>
              <a:ln w="28575">
                <a:solidFill>
                  <a:srgbClr val="E71E17"/>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458067" y="2082167"/>
                <a:ext cx="2537869" cy="0"/>
              </a:xfrm>
              <a:prstGeom prst="line">
                <a:avLst/>
              </a:prstGeom>
              <a:grpFill/>
              <a:ln w="28575">
                <a:solidFill>
                  <a:srgbClr val="E71E17"/>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outVertical)">
                                      <p:cBhvr>
                                        <p:cTn id="13" dur="500"/>
                                        <p:tgtEl>
                                          <p:spTgt spid="20"/>
                                        </p:tgtEl>
                                      </p:cBhvr>
                                    </p:animEffect>
                                  </p:childTnLst>
                                </p:cTn>
                              </p:par>
                            </p:childTnLst>
                          </p:cTn>
                        </p:par>
                        <p:par>
                          <p:cTn id="14" fill="hold">
                            <p:stCondLst>
                              <p:cond delay="1500"/>
                            </p:stCondLst>
                            <p:childTnLst>
                              <p:par>
                                <p:cTn id="15" presetID="16" presetClass="entr" presetSubtype="37"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out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95300" y="1282065"/>
            <a:ext cx="5255895" cy="3169285"/>
          </a:xfrm>
          <a:prstGeom prst="rect">
            <a:avLst/>
          </a:prstGeom>
        </p:spPr>
        <p:txBody>
          <a:bodyPr wrap="square">
            <a:spAutoFit/>
          </a:bodyPr>
          <a:lstStyle/>
          <a:p>
            <a:pPr algn="just" fontAlgn="auto">
              <a:lnSpc>
                <a:spcPts val="3000"/>
              </a:lnSpc>
            </a:pPr>
            <a:r>
              <a:rPr lang="en-US" altLang="zh-CN" sz="2000" dirty="0">
                <a:latin typeface="微软雅黑" panose="020B0503020204020204" pitchFamily="34" charset="-122"/>
                <a:ea typeface="微软雅黑" panose="020B0503020204020204" pitchFamily="34" charset="-122"/>
              </a:rPr>
              <a:t>      1848</a:t>
            </a:r>
            <a:r>
              <a:rPr lang="zh-CN" altLang="en-US" sz="2000" dirty="0">
                <a:latin typeface="微软雅黑" panose="020B0503020204020204" pitchFamily="34" charset="-122"/>
                <a:ea typeface="微软雅黑" panose="020B0503020204020204" pitchFamily="34" charset="-122"/>
              </a:rPr>
              <a:t>年</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共产党宣言</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横空出世，公开宣布必须用</a:t>
            </a:r>
            <a:r>
              <a:rPr lang="zh-CN" altLang="en-US" sz="2000" dirty="0">
                <a:solidFill>
                  <a:srgbClr val="FF0000"/>
                </a:solidFill>
                <a:latin typeface="微软雅黑" panose="020B0503020204020204" pitchFamily="34" charset="-122"/>
                <a:ea typeface="微软雅黑" panose="020B0503020204020204" pitchFamily="34" charset="-122"/>
              </a:rPr>
              <a:t>革命的暴力</a:t>
            </a:r>
            <a:r>
              <a:rPr lang="zh-CN" altLang="en-US" sz="2000" dirty="0">
                <a:latin typeface="微软雅黑" panose="020B0503020204020204" pitchFamily="34" charset="-122"/>
                <a:ea typeface="微软雅黑" panose="020B0503020204020204" pitchFamily="34" charset="-122"/>
              </a:rPr>
              <a:t>推翻资产阶级的统治，建立无产阶级的“政治统治”，以无产阶级专政代替资产阶级专政。</a:t>
            </a:r>
            <a:endParaRPr lang="zh-CN" altLang="en-US" sz="2000" dirty="0">
              <a:latin typeface="微软雅黑" panose="020B0503020204020204" pitchFamily="34" charset="-122"/>
              <a:ea typeface="微软雅黑" panose="020B0503020204020204" pitchFamily="34" charset="-122"/>
            </a:endParaRPr>
          </a:p>
          <a:p>
            <a:pPr algn="just" fontAlgn="auto">
              <a:lnSpc>
                <a:spcPts val="3000"/>
              </a:lnSpc>
            </a:pPr>
            <a:r>
              <a:rPr lang="zh-CN" altLang="en-US" sz="2000" dirty="0">
                <a:latin typeface="微软雅黑" panose="020B0503020204020204" pitchFamily="34" charset="-122"/>
                <a:ea typeface="微软雅黑" panose="020B0503020204020204" pitchFamily="34" charset="-122"/>
              </a:rPr>
              <a:t>       在中国共产党的历史上，由无产阶级领导并建立的革命政权称为“</a:t>
            </a:r>
            <a:r>
              <a:rPr lang="zh-CN" altLang="en-US" sz="2000" dirty="0">
                <a:solidFill>
                  <a:srgbClr val="FF0000"/>
                </a:solidFill>
                <a:latin typeface="微软雅黑" panose="020B0503020204020204" pitchFamily="34" charset="-122"/>
                <a:ea typeface="微软雅黑" panose="020B0503020204020204" pitchFamily="34" charset="-122"/>
              </a:rPr>
              <a:t>红色政权</a:t>
            </a:r>
            <a:r>
              <a:rPr lang="zh-CN" altLang="en-US" sz="2000" dirty="0">
                <a:latin typeface="微软雅黑" panose="020B0503020204020204" pitchFamily="34" charset="-122"/>
                <a:ea typeface="微软雅黑" panose="020B0503020204020204" pitchFamily="34" charset="-122"/>
              </a:rPr>
              <a:t>”。其中工农武装称为“</a:t>
            </a:r>
            <a:r>
              <a:rPr lang="zh-CN" altLang="en-US" sz="2000" dirty="0">
                <a:solidFill>
                  <a:srgbClr val="FF0000"/>
                </a:solidFill>
                <a:latin typeface="微软雅黑" panose="020B0503020204020204" pitchFamily="34" charset="-122"/>
                <a:ea typeface="微软雅黑" panose="020B0503020204020204" pitchFamily="34" charset="-122"/>
              </a:rPr>
              <a:t>红军</a:t>
            </a:r>
            <a:r>
              <a:rPr lang="zh-CN" altLang="en-US" sz="2000" dirty="0">
                <a:latin typeface="微软雅黑" panose="020B0503020204020204" pitchFamily="34" charset="-122"/>
                <a:ea typeface="微软雅黑" panose="020B0503020204020204" pitchFamily="34" charset="-122"/>
              </a:rPr>
              <a:t>”，革命根据地称为“</a:t>
            </a:r>
            <a:r>
              <a:rPr lang="zh-CN" altLang="en-US" sz="2000" dirty="0">
                <a:solidFill>
                  <a:srgbClr val="FF0000"/>
                </a:solidFill>
                <a:latin typeface="微软雅黑" panose="020B0503020204020204" pitchFamily="34" charset="-122"/>
                <a:ea typeface="微软雅黑" panose="020B0503020204020204" pitchFamily="34" charset="-122"/>
              </a:rPr>
              <a:t>红区</a:t>
            </a:r>
            <a:r>
              <a:rPr lang="zh-CN" altLang="en-US" sz="2000" dirty="0">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p:txBody>
      </p:sp>
      <p:sp>
        <p:nvSpPr>
          <p:cNvPr id="5" name="矩形 4"/>
          <p:cNvSpPr/>
          <p:nvPr/>
        </p:nvSpPr>
        <p:spPr>
          <a:xfrm>
            <a:off x="1473200" y="4660265"/>
            <a:ext cx="6879590" cy="1527175"/>
          </a:xfrm>
          <a:prstGeom prst="rect">
            <a:avLst/>
          </a:prstGeom>
        </p:spPr>
        <p:txBody>
          <a:bodyPr wrap="square">
            <a:spAutoFit/>
          </a:bodyPr>
          <a:lstStyle/>
          <a:p>
            <a:pPr fontAlgn="auto">
              <a:lnSpc>
                <a:spcPts val="3860"/>
              </a:lnSpc>
              <a:spcAft>
                <a:spcPts val="600"/>
              </a:spcAft>
            </a:pPr>
            <a:r>
              <a:rPr lang="en-US" altLang="zh-CN" sz="2800" b="1" dirty="0">
                <a:latin typeface="微软雅黑" panose="020B0503020204020204" pitchFamily="34" charset="-122"/>
                <a:ea typeface="微软雅黑" panose="020B0503020204020204" pitchFamily="34" charset="-122"/>
                <a:sym typeface="+mn-ea"/>
              </a:rPr>
              <a:t>      </a:t>
            </a:r>
            <a:r>
              <a:rPr lang="zh-CN" altLang="en-US" sz="2400" b="1" dirty="0">
                <a:latin typeface="微软雅黑" panose="020B0503020204020204" pitchFamily="34" charset="-122"/>
                <a:ea typeface="微软雅黑" panose="020B0503020204020204" pitchFamily="34" charset="-122"/>
                <a:sym typeface="+mn-ea"/>
              </a:rPr>
              <a:t>自《共产党宣言》问世以来，世界上出现了哪些</a:t>
            </a:r>
            <a:r>
              <a:rPr lang="zh-CN" altLang="en-US" sz="2400" b="1" dirty="0">
                <a:solidFill>
                  <a:srgbClr val="FF0000"/>
                </a:solidFill>
                <a:latin typeface="微软雅黑" panose="020B0503020204020204" pitchFamily="34" charset="-122"/>
                <a:ea typeface="微软雅黑" panose="020B0503020204020204" pitchFamily="34" charset="-122"/>
                <a:sym typeface="+mn-ea"/>
              </a:rPr>
              <a:t>红色政权</a:t>
            </a:r>
            <a:r>
              <a:rPr lang="zh-CN" altLang="en-US" sz="2400" b="1" dirty="0">
                <a:latin typeface="微软雅黑" panose="020B0503020204020204" pitchFamily="34" charset="-122"/>
                <a:ea typeface="微软雅黑" panose="020B0503020204020204" pitchFamily="34" charset="-122"/>
                <a:sym typeface="+mn-ea"/>
              </a:rPr>
              <a:t>？</a:t>
            </a:r>
            <a:endParaRPr lang="zh-CN" altLang="en-US" sz="2400" b="1" dirty="0">
              <a:latin typeface="微软雅黑" panose="020B0503020204020204" pitchFamily="34" charset="-122"/>
              <a:ea typeface="微软雅黑" panose="020B0503020204020204" pitchFamily="34" charset="-122"/>
            </a:endParaRPr>
          </a:p>
          <a:p>
            <a:endParaRPr lang="zh-CN" altLang="en-US" sz="2400" b="1" dirty="0">
              <a:latin typeface="微软雅黑" panose="020B0503020204020204" pitchFamily="34" charset="-122"/>
              <a:ea typeface="微软雅黑" panose="020B0503020204020204" pitchFamily="34" charset="-122"/>
            </a:endParaRPr>
          </a:p>
        </p:txBody>
      </p:sp>
      <p:pic>
        <p:nvPicPr>
          <p:cNvPr id="4098" name="Picture 2" descr="C:\Users\Administrator\Desktop\宣言_副本.jpg宣言_副本"/>
          <p:cNvPicPr>
            <a:picLocks noChangeAspect="1" noChangeArrowheads="1"/>
          </p:cNvPicPr>
          <p:nvPr/>
        </p:nvPicPr>
        <p:blipFill>
          <a:blip r:embed="rId1"/>
          <a:srcRect r="-854" b="16958"/>
          <a:stretch>
            <a:fillRect/>
          </a:stretch>
        </p:blipFill>
        <p:spPr bwMode="auto">
          <a:xfrm>
            <a:off x="6043930" y="1203960"/>
            <a:ext cx="2701925" cy="317055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strVal val="#ppt_w*0.05"/>
                                          </p:val>
                                        </p:tav>
                                        <p:tav tm="100000">
                                          <p:val>
                                            <p:strVal val="#ppt_w"/>
                                          </p:val>
                                        </p:tav>
                                      </p:tavLst>
                                    </p:anim>
                                    <p:anim calcmode="lin" valueType="num">
                                      <p:cBhvr>
                                        <p:cTn id="8" dur="500" fill="hold"/>
                                        <p:tgtEl>
                                          <p:spTgt spid="4098"/>
                                        </p:tgtEl>
                                        <p:attrNameLst>
                                          <p:attrName>ppt_h</p:attrName>
                                        </p:attrNameLst>
                                      </p:cBhvr>
                                      <p:tavLst>
                                        <p:tav tm="0">
                                          <p:val>
                                            <p:strVal val="#ppt_h"/>
                                          </p:val>
                                        </p:tav>
                                        <p:tav tm="100000">
                                          <p:val>
                                            <p:strVal val="#ppt_h"/>
                                          </p:val>
                                        </p:tav>
                                      </p:tavLst>
                                    </p:anim>
                                    <p:anim calcmode="lin" valueType="num">
                                      <p:cBhvr>
                                        <p:cTn id="9" dur="500" fill="hold"/>
                                        <p:tgtEl>
                                          <p:spTgt spid="4098"/>
                                        </p:tgtEl>
                                        <p:attrNameLst>
                                          <p:attrName>ppt_x</p:attrName>
                                        </p:attrNameLst>
                                      </p:cBhvr>
                                      <p:tavLst>
                                        <p:tav tm="0">
                                          <p:val>
                                            <p:strVal val="#ppt_x-.2"/>
                                          </p:val>
                                        </p:tav>
                                        <p:tav tm="100000">
                                          <p:val>
                                            <p:strVal val="#ppt_x"/>
                                          </p:val>
                                        </p:tav>
                                      </p:tavLst>
                                    </p:anim>
                                    <p:anim calcmode="lin" valueType="num">
                                      <p:cBhvr>
                                        <p:cTn id="10" dur="500" fill="hold"/>
                                        <p:tgtEl>
                                          <p:spTgt spid="4098"/>
                                        </p:tgtEl>
                                        <p:attrNameLst>
                                          <p:attrName>ppt_y</p:attrName>
                                        </p:attrNameLst>
                                      </p:cBhvr>
                                      <p:tavLst>
                                        <p:tav tm="0">
                                          <p:val>
                                            <p:strVal val="#ppt_y"/>
                                          </p:val>
                                        </p:tav>
                                        <p:tav tm="100000">
                                          <p:val>
                                            <p:strVal val="#ppt_y"/>
                                          </p:val>
                                        </p:tav>
                                      </p:tavLst>
                                    </p:anim>
                                    <p:animEffect transition="in" filter="fade">
                                      <p:cBhvr>
                                        <p:cTn id="11"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dministrator.PC-20140902OANF\Desktop\timg.jpg"/>
          <p:cNvPicPr>
            <a:picLocks noChangeAspect="1" noChangeArrowheads="1"/>
          </p:cNvPicPr>
          <p:nvPr/>
        </p:nvPicPr>
        <p:blipFill>
          <a:blip r:embed="rId1"/>
          <a:srcRect r="-863" b="10232"/>
          <a:stretch>
            <a:fillRect/>
          </a:stretch>
        </p:blipFill>
        <p:spPr bwMode="auto">
          <a:xfrm>
            <a:off x="671195" y="981075"/>
            <a:ext cx="3683000" cy="2435225"/>
          </a:xfrm>
          <a:prstGeom prst="rect">
            <a:avLst/>
          </a:prstGeom>
          <a:noFill/>
        </p:spPr>
      </p:pic>
      <p:pic>
        <p:nvPicPr>
          <p:cNvPr id="5123" name="Picture 3" descr="C:\Users\Administrator.PC-20140902OANF\Desktop\u=2976493335,1211026511&amp;fm=26&amp;gp=0.jpg"/>
          <p:cNvPicPr>
            <a:picLocks noChangeAspect="1" noChangeArrowheads="1"/>
          </p:cNvPicPr>
          <p:nvPr/>
        </p:nvPicPr>
        <p:blipFill>
          <a:blip r:embed="rId2"/>
          <a:srcRect/>
          <a:stretch>
            <a:fillRect/>
          </a:stretch>
        </p:blipFill>
        <p:spPr bwMode="auto">
          <a:xfrm>
            <a:off x="4886325" y="3926840"/>
            <a:ext cx="3613150" cy="2032635"/>
          </a:xfrm>
          <a:prstGeom prst="rect">
            <a:avLst/>
          </a:prstGeom>
          <a:noFill/>
        </p:spPr>
      </p:pic>
      <p:sp>
        <p:nvSpPr>
          <p:cNvPr id="4" name="TextBox 3"/>
          <p:cNvSpPr txBox="1"/>
          <p:nvPr/>
        </p:nvSpPr>
        <p:spPr>
          <a:xfrm>
            <a:off x="4663440" y="702310"/>
            <a:ext cx="4058285" cy="3169285"/>
          </a:xfrm>
          <a:prstGeom prst="rect">
            <a:avLst/>
          </a:prstGeom>
          <a:noFill/>
        </p:spPr>
        <p:txBody>
          <a:bodyPr wrap="square" rtlCol="0">
            <a:spAutoFit/>
          </a:bodyPr>
          <a:lstStyle/>
          <a:p>
            <a:pPr algn="just" fontAlgn="auto">
              <a:lnSpc>
                <a:spcPts val="3000"/>
              </a:lnSpc>
            </a:pPr>
            <a:r>
              <a:rPr lang="en-US" altLang="zh-CN" sz="2000"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rPr>
              <a:t>1871年3月，法国无产阶级建立起</a:t>
            </a:r>
            <a:r>
              <a:rPr lang="zh-CN" altLang="en-US" sz="2000" dirty="0">
                <a:solidFill>
                  <a:srgbClr val="FF0000"/>
                </a:solidFill>
                <a:latin typeface="微软雅黑" panose="020B0503020204020204" pitchFamily="34" charset="-122"/>
                <a:ea typeface="微软雅黑" panose="020B0503020204020204" pitchFamily="34" charset="-122"/>
              </a:rPr>
              <a:t>巴黎公社</a:t>
            </a:r>
            <a:r>
              <a:rPr lang="zh-CN" altLang="en-US" sz="2000" dirty="0">
                <a:latin typeface="微软雅黑" panose="020B0503020204020204" pitchFamily="34" charset="-122"/>
                <a:ea typeface="微软雅黑" panose="020B0503020204020204" pitchFamily="34" charset="-122"/>
              </a:rPr>
              <a:t>，这是世界无产阶级革命运动过程中出现的</a:t>
            </a:r>
            <a:r>
              <a:rPr lang="zh-CN" altLang="en-US" sz="2000" dirty="0">
                <a:solidFill>
                  <a:srgbClr val="FF0000"/>
                </a:solidFill>
                <a:latin typeface="微软雅黑" panose="020B0503020204020204" pitchFamily="34" charset="-122"/>
                <a:ea typeface="微软雅黑" panose="020B0503020204020204" pitchFamily="34" charset="-122"/>
              </a:rPr>
              <a:t>第一个红色政权</a:t>
            </a:r>
            <a:r>
              <a:rPr lang="zh-CN" altLang="en-US" sz="2000" dirty="0">
                <a:latin typeface="微软雅黑" panose="020B0503020204020204" pitchFamily="34" charset="-122"/>
                <a:ea typeface="微软雅黑" panose="020B0503020204020204" pitchFamily="34" charset="-122"/>
              </a:rPr>
              <a:t>，它所实施的政治制度展现了无产阶级领导的新型国家的雏形。但由于缺乏坚强、正确的领导，未能建立工农联盟等原因，巴黎公社失败。</a:t>
            </a:r>
            <a:endParaRPr lang="zh-CN" altLang="en-US" sz="2000" dirty="0">
              <a:latin typeface="微软雅黑" panose="020B0503020204020204" pitchFamily="34" charset="-122"/>
              <a:ea typeface="微软雅黑" panose="020B0503020204020204" pitchFamily="34" charset="-122"/>
            </a:endParaRPr>
          </a:p>
        </p:txBody>
      </p:sp>
      <p:sp>
        <p:nvSpPr>
          <p:cNvPr id="5" name="TextBox 4"/>
          <p:cNvSpPr txBox="1"/>
          <p:nvPr/>
        </p:nvSpPr>
        <p:spPr>
          <a:xfrm>
            <a:off x="467360" y="3743325"/>
            <a:ext cx="4091305" cy="2399665"/>
          </a:xfrm>
          <a:prstGeom prst="rect">
            <a:avLst/>
          </a:prstGeom>
          <a:noFill/>
        </p:spPr>
        <p:txBody>
          <a:bodyPr wrap="square" rtlCol="0">
            <a:spAutoFit/>
          </a:bodyPr>
          <a:lstStyle/>
          <a:p>
            <a:pPr algn="just" fontAlgn="auto">
              <a:lnSpc>
                <a:spcPts val="3000"/>
              </a:lnSpc>
            </a:pPr>
            <a:r>
              <a:rPr lang="en-US" sz="2000" dirty="0">
                <a:latin typeface="微软雅黑" panose="020B0503020204020204" pitchFamily="34" charset="-122"/>
                <a:ea typeface="微软雅黑" panose="020B0503020204020204" pitchFamily="34" charset="-122"/>
              </a:rPr>
              <a:t>       1917</a:t>
            </a:r>
            <a:r>
              <a:rPr lang="zh-CN" altLang="en-US" sz="2000" dirty="0">
                <a:latin typeface="微软雅黑" panose="020B0503020204020204" pitchFamily="34" charset="-122"/>
                <a:ea typeface="微软雅黑" panose="020B0503020204020204" pitchFamily="34" charset="-122"/>
              </a:rPr>
              <a:t>年，</a:t>
            </a:r>
            <a:r>
              <a:rPr sz="2000" dirty="0">
                <a:latin typeface="微软雅黑" panose="020B0503020204020204" pitchFamily="34" charset="-122"/>
                <a:ea typeface="微软雅黑" panose="020B0503020204020204" pitchFamily="34" charset="-122"/>
              </a:rPr>
              <a:t>列宁领导的俄国十月革命获得胜利，建立了世界上第一个社会主义国家——</a:t>
            </a:r>
            <a:r>
              <a:rPr sz="2000" dirty="0">
                <a:solidFill>
                  <a:srgbClr val="FF0000"/>
                </a:solidFill>
                <a:latin typeface="微软雅黑" panose="020B0503020204020204" pitchFamily="34" charset="-122"/>
                <a:ea typeface="微软雅黑" panose="020B0503020204020204" pitchFamily="34" charset="-122"/>
              </a:rPr>
              <a:t>苏维埃俄国</a:t>
            </a:r>
            <a:r>
              <a:rPr sz="2000" dirty="0">
                <a:latin typeface="微软雅黑" panose="020B0503020204020204" pitchFamily="34" charset="-122"/>
                <a:ea typeface="微软雅黑" panose="020B0503020204020204" pitchFamily="34" charset="-122"/>
              </a:rPr>
              <a:t>。苏维埃俄国的成立开创了人类历史的新纪元，为世界各国无产阶级革命开辟了胜利前进的道路。</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5123"/>
                                        </p:tgtEl>
                                        <p:attrNameLst>
                                          <p:attrName>style.visibility</p:attrName>
                                        </p:attrNameLst>
                                      </p:cBhvr>
                                      <p:to>
                                        <p:strVal val="visible"/>
                                      </p:to>
                                    </p:set>
                                    <p:animEffect transition="in" filter="fade">
                                      <p:cBhvr>
                                        <p:cTn id="19" dur="1000"/>
                                        <p:tgtEl>
                                          <p:spTgt spid="5123"/>
                                        </p:tgtEl>
                                      </p:cBhvr>
                                    </p:animEffect>
                                    <p:anim calcmode="lin" valueType="num">
                                      <p:cBhvr>
                                        <p:cTn id="20" dur="1000" fill="hold"/>
                                        <p:tgtEl>
                                          <p:spTgt spid="5123"/>
                                        </p:tgtEl>
                                        <p:attrNameLst>
                                          <p:attrName>ppt_x</p:attrName>
                                        </p:attrNameLst>
                                      </p:cBhvr>
                                      <p:tavLst>
                                        <p:tav tm="0">
                                          <p:val>
                                            <p:strVal val="#ppt_x"/>
                                          </p:val>
                                        </p:tav>
                                        <p:tav tm="100000">
                                          <p:val>
                                            <p:strVal val="#ppt_x"/>
                                          </p:val>
                                        </p:tav>
                                      </p:tavLst>
                                    </p:anim>
                                    <p:anim calcmode="lin" valueType="num">
                                      <p:cBhvr>
                                        <p:cTn id="21" dur="1000" fill="hold"/>
                                        <p:tgtEl>
                                          <p:spTgt spid="5123"/>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85415" y="1464945"/>
            <a:ext cx="4514215" cy="460375"/>
          </a:xfrm>
          <a:prstGeom prst="rect">
            <a:avLst/>
          </a:prstGeom>
          <a:noFill/>
        </p:spPr>
        <p:txBody>
          <a:bodyPr wrap="square" rtlCol="0">
            <a:spAutoFit/>
          </a:bodyPr>
          <a:lstStyle/>
          <a:p>
            <a:r>
              <a:rPr lang="zh-CN" altLang="en-US"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《筑梦中国 </a:t>
            </a:r>
            <a:r>
              <a:rPr lang="en-US" altLang="zh-CN"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中国共产党成立》</a:t>
            </a:r>
            <a:endParaRPr lang="zh-CN" altLang="en-US"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5" name="组合 4"/>
          <p:cNvGrpSpPr/>
          <p:nvPr/>
        </p:nvGrpSpPr>
        <p:grpSpPr>
          <a:xfrm>
            <a:off x="2318372" y="1493503"/>
            <a:ext cx="432048" cy="432048"/>
            <a:chOff x="2168078" y="2148688"/>
            <a:chExt cx="795066" cy="795066"/>
          </a:xfrm>
        </p:grpSpPr>
        <p:sp>
          <p:nvSpPr>
            <p:cNvPr id="2" name="椭圆 1"/>
            <p:cNvSpPr/>
            <p:nvPr/>
          </p:nvSpPr>
          <p:spPr>
            <a:xfrm>
              <a:off x="2168078" y="2148688"/>
              <a:ext cx="795066" cy="795066"/>
            </a:xfrm>
            <a:prstGeom prst="ellipse">
              <a:avLst/>
            </a:prstGeom>
            <a:ln w="15875">
              <a:solidFill>
                <a:srgbClr val="C00000"/>
              </a:solidFill>
            </a:ln>
          </p:spPr>
          <p:txBody>
            <a:bodyPr wrap="square" rtlCol="0" anchor="ctr">
              <a:spAutoFit/>
            </a:bodyPr>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3" name="椭圆 2"/>
            <p:cNvSpPr/>
            <p:nvPr/>
          </p:nvSpPr>
          <p:spPr>
            <a:xfrm flipV="1">
              <a:off x="2478722" y="2307701"/>
              <a:ext cx="185515" cy="185515"/>
            </a:xfrm>
            <a:prstGeom prst="ellipse">
              <a:avLst/>
            </a:prstGeom>
            <a:ln w="12700">
              <a:solidFill>
                <a:srgbClr val="C00000"/>
              </a:solidFill>
            </a:ln>
          </p:spPr>
          <p:txBody>
            <a:bodyPr wrap="square" rtlCol="0" anchor="ctr">
              <a:spAutoFit/>
            </a:bodyPr>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8" name="椭圆 7"/>
            <p:cNvSpPr/>
            <p:nvPr/>
          </p:nvSpPr>
          <p:spPr>
            <a:xfrm flipV="1">
              <a:off x="2346211" y="2360705"/>
              <a:ext cx="132511" cy="132511"/>
            </a:xfrm>
            <a:prstGeom prst="ellipse">
              <a:avLst/>
            </a:prstGeom>
            <a:ln w="12700">
              <a:solidFill>
                <a:srgbClr val="C00000"/>
              </a:solidFill>
            </a:ln>
          </p:spPr>
          <p:txBody>
            <a:bodyPr wrap="square" rtlCol="0" anchor="ctr">
              <a:spAutoFit/>
            </a:bodyPr>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9" name="圆角矩形 16"/>
            <p:cNvSpPr/>
            <p:nvPr/>
          </p:nvSpPr>
          <p:spPr>
            <a:xfrm>
              <a:off x="2300589" y="2508094"/>
              <a:ext cx="376900" cy="250144"/>
            </a:xfrm>
            <a:prstGeom prst="roundRect">
              <a:avLst>
                <a:gd name="adj" fmla="val 12565"/>
              </a:avLst>
            </a:prstGeom>
            <a:noFill/>
            <a:ln w="12700">
              <a:solidFill>
                <a:srgbClr val="C00000"/>
              </a:solidFill>
            </a:ln>
          </p:spPr>
          <p:txBody>
            <a:bodyPr wrap="square" rtlCol="0" anchor="ctr">
              <a:spAutoFit/>
            </a:bodyPr>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10" name="等腰三角形 9"/>
            <p:cNvSpPr/>
            <p:nvPr/>
          </p:nvSpPr>
          <p:spPr>
            <a:xfrm rot="16200000">
              <a:off x="2641730" y="2543854"/>
              <a:ext cx="236893" cy="165374"/>
            </a:xfrm>
            <a:prstGeom prst="triangle">
              <a:avLst/>
            </a:prstGeom>
            <a:ln w="12700">
              <a:solidFill>
                <a:srgbClr val="C00000"/>
              </a:solidFill>
            </a:ln>
          </p:spPr>
          <p:txBody>
            <a:bodyPr wrap="square" rtlCol="0" anchor="ctr">
              <a:spAutoFit/>
            </a:bodyPr>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13" name="圆角矩形 18"/>
            <p:cNvSpPr/>
            <p:nvPr/>
          </p:nvSpPr>
          <p:spPr>
            <a:xfrm>
              <a:off x="2373512" y="2573131"/>
              <a:ext cx="231055" cy="132102"/>
            </a:xfrm>
            <a:prstGeom prst="roundRect">
              <a:avLst>
                <a:gd name="adj" fmla="val 12565"/>
              </a:avLst>
            </a:prstGeom>
            <a:solidFill>
              <a:srgbClr val="C00000"/>
            </a:solidFill>
            <a:ln w="12700">
              <a:noFill/>
            </a:ln>
          </p:spPr>
          <p:txBody>
            <a:bodyPr wrap="square" rtlCol="0" anchor="ctr">
              <a:spAutoFit/>
            </a:bodyPr>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grpSp>
      <p:pic>
        <p:nvPicPr>
          <p:cNvPr id="4" name="2.《筑梦中国 中国共产党成立》">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2058670" y="2265045"/>
            <a:ext cx="5574030" cy="31349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26" presetClass="emph" presetSubtype="0" repeatCount="indefinite" fill="hold" nodeType="withEffect">
                                  <p:stCondLst>
                                    <p:cond delay="0"/>
                                  </p:stCondLst>
                                  <p:childTnLst>
                                    <p:animEffect transition="out" filter="fade">
                                      <p:cBhvr>
                                        <p:cTn id="14" dur="1000" tmFilter="0, 0; .2, .5; .8, .5; 1, 0"/>
                                        <p:tgtEl>
                                          <p:spTgt spid="5"/>
                                        </p:tgtEl>
                                      </p:cBhvr>
                                    </p:animEffect>
                                    <p:animScale>
                                      <p:cBhvr>
                                        <p:cTn id="15"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fullScrn="0">
              <p:cMediaNode>
                <p:cTn id="16" fill="hold" display="1">
                  <p:stCondLst>
                    <p:cond delay="indefinite"/>
                  </p:stCondLst>
                  <p:endCondLst>
                    <p:cond evt="onNext">
                      <p:tgtEl>
                        <p:sldTgt/>
                      </p:tgtEl>
                    </p:cond>
                    <p:cond evt="onPrev">
                      <p:tgtEl>
                        <p:sldTgt/>
                      </p:tgtEl>
                    </p:cond>
                  </p:end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additive="base">
                                        <p:cTn id="21"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ags/tag1.xml><?xml version="1.0" encoding="utf-8"?>
<p:tagLst xmlns:p="http://schemas.openxmlformats.org/presentationml/2006/main">
  <p:tag name="KSO_WM_TAG_VERSION" val="1.0"/>
  <p:tag name="KSO_WM_BEAUTIFY_FLAG" val="#wm#"/>
  <p:tag name="KSO_WM_UNIT_TYPE" val="i"/>
  <p:tag name="KSO_WM_UNIT_ID" val="diagram360_5*i*0"/>
  <p:tag name="KSO_WM_TEMPLATE_CATEGORY" val="diagram"/>
  <p:tag name="KSO_WM_TEMPLATE_INDEX" val="360"/>
  <p:tag name="KSO_WM_UNIT_INDEX" val="0"/>
</p:tagLst>
</file>

<file path=ppt/tags/tag10.xml><?xml version="1.0" encoding="utf-8"?>
<p:tagLst xmlns:p="http://schemas.openxmlformats.org/presentationml/2006/main">
  <p:tag name="KSO_WM_TAG_VERSION" val="1.0"/>
  <p:tag name="KSO_WM_BEAUTIFY_FLAG" val="#wm#"/>
  <p:tag name="KSO_WM_UNIT_TYPE" val="i"/>
  <p:tag name="KSO_WM_UNIT_ID" val="diagram360_5*i*16"/>
  <p:tag name="KSO_WM_TEMPLATE_CATEGORY" val="diagram"/>
  <p:tag name="KSO_WM_TEMPLATE_INDEX" val="360"/>
  <p:tag name="KSO_WM_UNIT_INDEX" val="16"/>
</p:tagLst>
</file>

<file path=ppt/tags/tag11.xml><?xml version="1.0" encoding="utf-8"?>
<p:tagLst xmlns:p="http://schemas.openxmlformats.org/presentationml/2006/main">
  <p:tag name="KSO_WM_TEMPLATE_CATEGORY" val="diagram"/>
  <p:tag name="KSO_WM_TEMPLATE_INDEX" val="360"/>
  <p:tag name="KSO_WM_UNIT_TYPE" val="l_i"/>
  <p:tag name="KSO_WM_UNIT_INDEX" val="1_4"/>
  <p:tag name="KSO_WM_UNIT_ID" val="diagram360_5*l_i*1_4"/>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 name="KSO_WM_UNIT_TEXT_FORE_SCHEMECOLOR_INDEX" val="6"/>
  <p:tag name="KSO_WM_UNIT_TEXT_LINE_FILL_TYPE" val="2"/>
</p:tagLst>
</file>

<file path=ppt/tags/tag12.xml><?xml version="1.0" encoding="utf-8"?>
<p:tagLst xmlns:p="http://schemas.openxmlformats.org/presentationml/2006/main">
  <p:tag name="KSO_WM_TEMPLATE_CATEGORY" val="diagram"/>
  <p:tag name="KSO_WM_TEMPLATE_INDEX" val="360"/>
  <p:tag name="KSO_WM_UNIT_TYPE" val="l_h_f"/>
  <p:tag name="KSO_WM_UNIT_INDEX" val="1_4_1"/>
  <p:tag name="KSO_WM_UNIT_ID" val="diagram360_5*l_h_f*1_4_1"/>
  <p:tag name="KSO_WM_UNIT_CLEAR" val="1"/>
  <p:tag name="KSO_WM_UNIT_LAYERLEVEL" val="1_1_1"/>
  <p:tag name="KSO_WM_UNIT_VALUE" val="36"/>
  <p:tag name="KSO_WM_UNIT_HIGHLIGHT" val="0"/>
  <p:tag name="KSO_WM_UNIT_COMPATIBLE" val="0"/>
  <p:tag name="KSO_WM_BEAUTIFY_FLAG" val="#wm#"/>
  <p:tag name="KSO_WM_TAG_VERSION" val="1.0"/>
  <p:tag name="KSO_WM_DIAGRAM_GROUP_CODE" val="l1-1"/>
  <p:tag name="KSO_WM_UNIT_PRESET_TEXT" val="LOREM"/>
  <p:tag name="KSO_WM_UNIT_FILL_FORE_SCHEMECOLOR_INDEX" val="5"/>
  <p:tag name="KSO_WM_UNIT_FILL_TYPE" val="1"/>
  <p:tag name="KSO_WM_UNIT_TEXT_FILL_FORE_SCHEMECOLOR_INDEX" val="5"/>
  <p:tag name="KSO_WM_UNIT_TEXT_FILL_TYPE" val="1"/>
</p:tagLst>
</file>

<file path=ppt/tags/tag13.xml><?xml version="1.0" encoding="utf-8"?>
<p:tagLst xmlns:p="http://schemas.openxmlformats.org/presentationml/2006/main">
  <p:tag name="KSO_WM_TAG_VERSION" val="1.0"/>
  <p:tag name="KSO_WM_BEAUTIFY_FLAG" val="#wm#"/>
  <p:tag name="KSO_WM_UNIT_TYPE" val="i"/>
  <p:tag name="KSO_WM_UNIT_ID" val="diagram360_5*i*21"/>
  <p:tag name="KSO_WM_TEMPLATE_CATEGORY" val="diagram"/>
  <p:tag name="KSO_WM_TEMPLATE_INDEX" val="360"/>
  <p:tag name="KSO_WM_UNIT_INDEX" val="21"/>
</p:tagLst>
</file>

<file path=ppt/tags/tag14.xml><?xml version="1.0" encoding="utf-8"?>
<p:tagLst xmlns:p="http://schemas.openxmlformats.org/presentationml/2006/main">
  <p:tag name="KSO_WM_TEMPLATE_CATEGORY" val="diagram"/>
  <p:tag name="KSO_WM_TEMPLATE_INDEX" val="360"/>
  <p:tag name="KSO_WM_UNIT_TYPE" val="l_i"/>
  <p:tag name="KSO_WM_UNIT_INDEX" val="1_5"/>
  <p:tag name="KSO_WM_UNIT_ID" val="diagram360_5*l_i*1_5"/>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 name="KSO_WM_UNIT_TEXT_FORE_SCHEMECOLOR_INDEX" val="6"/>
  <p:tag name="KSO_WM_UNIT_TEXT_LINE_FILL_TYPE" val="2"/>
</p:tagLst>
</file>

<file path=ppt/tags/tag15.xml><?xml version="1.0" encoding="utf-8"?>
<p:tagLst xmlns:p="http://schemas.openxmlformats.org/presentationml/2006/main">
  <p:tag name="KSO_WM_TEMPLATE_CATEGORY" val="diagram"/>
  <p:tag name="KSO_WM_TEMPLATE_INDEX" val="360"/>
  <p:tag name="KSO_WM_UNIT_TYPE" val="l_h_f"/>
  <p:tag name="KSO_WM_UNIT_INDEX" val="1_5_1"/>
  <p:tag name="KSO_WM_UNIT_ID" val="diagram360_5*l_h_f*1_5_1"/>
  <p:tag name="KSO_WM_UNIT_CLEAR" val="1"/>
  <p:tag name="KSO_WM_UNIT_LAYERLEVEL" val="1_1_1"/>
  <p:tag name="KSO_WM_UNIT_VALUE" val="36"/>
  <p:tag name="KSO_WM_UNIT_HIGHLIGHT" val="0"/>
  <p:tag name="KSO_WM_UNIT_COMPATIBLE" val="0"/>
  <p:tag name="KSO_WM_BEAUTIFY_FLAG" val="#wm#"/>
  <p:tag name="KSO_WM_TAG_VERSION" val="1.0"/>
  <p:tag name="KSO_WM_DIAGRAM_GROUP_CODE" val="l1-1"/>
  <p:tag name="KSO_WM_UNIT_PRESET_TEXT" val="LOREM"/>
  <p:tag name="KSO_WM_UNIT_FILL_FORE_SCHEMECOLOR_INDEX" val="5"/>
  <p:tag name="KSO_WM_UNIT_FILL_TYPE" val="1"/>
  <p:tag name="KSO_WM_UNIT_TEXT_FILL_FORE_SCHEMECOLOR_INDEX" val="5"/>
  <p:tag name="KSO_WM_UNIT_TEXT_FILL_TYPE" val="1"/>
</p:tagLst>
</file>

<file path=ppt/tags/tag16.xml><?xml version="1.0" encoding="utf-8"?>
<p:tagLst xmlns:p="http://schemas.openxmlformats.org/presentationml/2006/main">
  <p:tag name="KSO_WM_TAG_VERSION" val="1.0"/>
  <p:tag name="KSO_WM_BEAUTIFY_FLAG" val="#wm#"/>
  <p:tag name="KSO_WM_UNIT_TYPE" val="i"/>
  <p:tag name="KSO_WM_UNIT_ID" val="diagram279_4*i*1"/>
  <p:tag name="KSO_WM_TEMPLATE_CATEGORY" val="diagram"/>
  <p:tag name="KSO_WM_TEMPLATE_INDEX" val="279"/>
  <p:tag name="KSO_WM_UNIT_INDEX" val="1"/>
</p:tagLst>
</file>

<file path=ppt/tags/tag17.xml><?xml version="1.0" encoding="utf-8"?>
<p:tagLst xmlns:p="http://schemas.openxmlformats.org/presentationml/2006/main">
  <p:tag name="KSO_WM_TAG_VERSION" val="1.0"/>
  <p:tag name="KSO_WM_TEMPLATE_CATEGORY" val="diagram"/>
  <p:tag name="KSO_WM_TEMPLATE_INDEX" val="279"/>
  <p:tag name="KSO_WM_UNIT_TYPE" val="l_i"/>
  <p:tag name="KSO_WM_UNIT_INDEX" val="1_1"/>
  <p:tag name="KSO_WM_UNIT_ID" val="259*l_i*1_1"/>
  <p:tag name="KSO_WM_UNIT_CLEAR" val="1"/>
  <p:tag name="KSO_WM_UNIT_LAYERLEVEL" val="1_1"/>
  <p:tag name="KSO_WM_BEAUTIFY_FLAG" val="#wm#"/>
  <p:tag name="KSO_WM_DIAGRAM_GROUP_CODE" val="l1-1"/>
  <p:tag name="KSO_WM_UNIT_LINE_FORE_SCHEMECOLOR_INDEX" val="5"/>
  <p:tag name="KSO_WM_UNIT_LINE_FILL_TYPE" val="2"/>
  <p:tag name="KSO_WM_UNIT_DIAGRAM_SCHEMECOLOR_ID" val="5"/>
</p:tagLst>
</file>

<file path=ppt/tags/tag18.xml><?xml version="1.0" encoding="utf-8"?>
<p:tagLst xmlns:p="http://schemas.openxmlformats.org/presentationml/2006/main">
  <p:tag name="KSO_WM_TAG_VERSION" val="1.0"/>
  <p:tag name="KSO_WM_TEMPLATE_CATEGORY" val="diagram"/>
  <p:tag name="KSO_WM_TEMPLATE_INDEX" val="279"/>
  <p:tag name="KSO_WM_UNIT_TYPE" val="l_i"/>
  <p:tag name="KSO_WM_UNIT_INDEX" val="1_2"/>
  <p:tag name="KSO_WM_UNIT_ID" val="259*l_i*1_2"/>
  <p:tag name="KSO_WM_UNIT_CLEAR" val="1"/>
  <p:tag name="KSO_WM_UNIT_LAYERLEVEL" val="1_1"/>
  <p:tag name="KSO_WM_BEAUTIFY_FLAG" val="#wm#"/>
  <p:tag name="KSO_WM_DIAGRAM_GROUP_CODE" val="l1-1"/>
  <p:tag name="KSO_WM_UNIT_LINE_FORE_SCHEMECOLOR_INDEX" val="5"/>
  <p:tag name="KSO_WM_UNIT_LINE_FILL_TYPE" val="2"/>
  <p:tag name="KSO_WM_UNIT_DIAGRAM_SCHEMECOLOR_ID" val="5"/>
</p:tagLst>
</file>

<file path=ppt/tags/tag19.xml><?xml version="1.0" encoding="utf-8"?>
<p:tagLst xmlns:p="http://schemas.openxmlformats.org/presentationml/2006/main">
  <p:tag name="KSO_WM_TAG_VERSION" val="1.0"/>
  <p:tag name="KSO_WM_TEMPLATE_CATEGORY" val="diagram"/>
  <p:tag name="KSO_WM_TEMPLATE_INDEX" val="279"/>
  <p:tag name="KSO_WM_UNIT_TYPE" val="l_h_f"/>
  <p:tag name="KSO_WM_UNIT_INDEX" val="1_1_1"/>
  <p:tag name="KSO_WM_UNIT_ID" val="259*l_h_f*1_1_1"/>
  <p:tag name="KSO_WM_UNIT_CLEAR" val="1"/>
  <p:tag name="KSO_WM_UNIT_LAYERLEVEL" val="1_1_1"/>
  <p:tag name="KSO_WM_UNIT_VALUE" val="54"/>
  <p:tag name="KSO_WM_UNIT_HIGHLIGHT" val="0"/>
  <p:tag name="KSO_WM_UNIT_COMPATIBLE" val="0"/>
  <p:tag name="KSO_WM_UNIT_PRESET_TEXT" val="LOREM IPSUM"/>
  <p:tag name="KSO_WM_BEAUTIFY_FLAG" val="#wm#"/>
  <p:tag name="KSO_WM_DIAGRAM_GROUP_CODE" val="l1-1"/>
  <p:tag name="KSO_WM_UNIT_FILL_FORE_SCHEMECOLOR_INDEX" val="5"/>
  <p:tag name="KSO_WM_UNIT_FILL_TYPE" val="1"/>
  <p:tag name="KSO_WM_UNIT_TEXT_FILL_FORE_SCHEMECOLOR_INDEX" val="5"/>
  <p:tag name="KSO_WM_UNIT_TEXT_FILL_TYPE" val="1"/>
  <p:tag name="KSO_WM_UNIT_DIAGRAM_SCHEMECOLOR_ID" val="5"/>
</p:tagLst>
</file>

<file path=ppt/tags/tag2.xml><?xml version="1.0" encoding="utf-8"?>
<p:tagLst xmlns:p="http://schemas.openxmlformats.org/presentationml/2006/main">
  <p:tag name="KSO_WM_TEMPLATE_CATEGORY" val="diagram"/>
  <p:tag name="KSO_WM_TEMPLATE_INDEX" val="360"/>
  <p:tag name="KSO_WM_UNIT_TYPE" val="l_i"/>
  <p:tag name="KSO_WM_UNIT_INDEX" val="1_1"/>
  <p:tag name="KSO_WM_UNIT_ID" val="diagram360_5*l_i*1_1"/>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 name="KSO_WM_UNIT_TEXT_FORE_SCHEMECOLOR_INDEX" val="6"/>
  <p:tag name="KSO_WM_UNIT_TEXT_LINE_FILL_TYPE" val="2"/>
</p:tagLst>
</file>

<file path=ppt/tags/tag20.xml><?xml version="1.0" encoding="utf-8"?>
<p:tagLst xmlns:p="http://schemas.openxmlformats.org/presentationml/2006/main">
  <p:tag name="KSO_WM_TAG_VERSION" val="1.0"/>
  <p:tag name="KSO_WM_BEAUTIFY_FLAG" val="#wm#"/>
  <p:tag name="KSO_WM_UNIT_TYPE" val="i"/>
  <p:tag name="KSO_WM_UNIT_ID" val="diagram279_4*i*8"/>
  <p:tag name="KSO_WM_TEMPLATE_CATEGORY" val="diagram"/>
  <p:tag name="KSO_WM_TEMPLATE_INDEX" val="279"/>
  <p:tag name="KSO_WM_UNIT_INDEX" val="8"/>
</p:tagLst>
</file>

<file path=ppt/tags/tag21.xml><?xml version="1.0" encoding="utf-8"?>
<p:tagLst xmlns:p="http://schemas.openxmlformats.org/presentationml/2006/main">
  <p:tag name="KSO_WM_TAG_VERSION" val="1.0"/>
  <p:tag name="KSO_WM_TEMPLATE_CATEGORY" val="diagram"/>
  <p:tag name="KSO_WM_TEMPLATE_INDEX" val="279"/>
  <p:tag name="KSO_WM_UNIT_TYPE" val="l_i"/>
  <p:tag name="KSO_WM_UNIT_INDEX" val="1_3"/>
  <p:tag name="KSO_WM_UNIT_ID" val="259*l_i*1_3"/>
  <p:tag name="KSO_WM_UNIT_CLEAR" val="1"/>
  <p:tag name="KSO_WM_UNIT_LAYERLEVEL" val="1_1"/>
  <p:tag name="KSO_WM_BEAUTIFY_FLAG" val="#wm#"/>
  <p:tag name="KSO_WM_DIAGRAM_GROUP_CODE" val="l1-1"/>
  <p:tag name="KSO_WM_UNIT_LINE_FORE_SCHEMECOLOR_INDEX" val="6"/>
  <p:tag name="KSO_WM_UNIT_LINE_FILL_TYPE" val="2"/>
  <p:tag name="KSO_WM_UNIT_DIAGRAM_SCHEMECOLOR_ID" val="5"/>
</p:tagLst>
</file>

<file path=ppt/tags/tag22.xml><?xml version="1.0" encoding="utf-8"?>
<p:tagLst xmlns:p="http://schemas.openxmlformats.org/presentationml/2006/main">
  <p:tag name="KSO_WM_TAG_VERSION" val="1.0"/>
  <p:tag name="KSO_WM_TEMPLATE_CATEGORY" val="diagram"/>
  <p:tag name="KSO_WM_TEMPLATE_INDEX" val="279"/>
  <p:tag name="KSO_WM_UNIT_TYPE" val="l_i"/>
  <p:tag name="KSO_WM_UNIT_INDEX" val="1_4"/>
  <p:tag name="KSO_WM_UNIT_ID" val="259*l_i*1_4"/>
  <p:tag name="KSO_WM_UNIT_CLEAR" val="1"/>
  <p:tag name="KSO_WM_UNIT_LAYERLEVEL" val="1_1"/>
  <p:tag name="KSO_WM_BEAUTIFY_FLAG" val="#wm#"/>
  <p:tag name="KSO_WM_DIAGRAM_GROUP_CODE" val="l1-1"/>
  <p:tag name="KSO_WM_UNIT_LINE_FORE_SCHEMECOLOR_INDEX" val="6"/>
  <p:tag name="KSO_WM_UNIT_LINE_FILL_TYPE" val="2"/>
  <p:tag name="KSO_WM_UNIT_DIAGRAM_SCHEMECOLOR_ID" val="5"/>
</p:tagLst>
</file>

<file path=ppt/tags/tag23.xml><?xml version="1.0" encoding="utf-8"?>
<p:tagLst xmlns:p="http://schemas.openxmlformats.org/presentationml/2006/main">
  <p:tag name="KSO_WM_TAG_VERSION" val="1.0"/>
  <p:tag name="KSO_WM_TEMPLATE_CATEGORY" val="diagram"/>
  <p:tag name="KSO_WM_TEMPLATE_INDEX" val="279"/>
  <p:tag name="KSO_WM_UNIT_TYPE" val="l_h_f"/>
  <p:tag name="KSO_WM_UNIT_INDEX" val="1_2_1"/>
  <p:tag name="KSO_WM_UNIT_ID" val="259*l_h_f*1_2_1"/>
  <p:tag name="KSO_WM_UNIT_CLEAR" val="1"/>
  <p:tag name="KSO_WM_UNIT_LAYERLEVEL" val="1_1_1"/>
  <p:tag name="KSO_WM_UNIT_VALUE" val="54"/>
  <p:tag name="KSO_WM_UNIT_HIGHLIGHT" val="0"/>
  <p:tag name="KSO_WM_UNIT_COMPATIBLE" val="0"/>
  <p:tag name="KSO_WM_UNIT_PRESET_TEXT" val="LOREM IPSUM"/>
  <p:tag name="KSO_WM_BEAUTIFY_FLAG" val="#wm#"/>
  <p:tag name="KSO_WM_DIAGRAM_GROUP_CODE" val="l1-1"/>
  <p:tag name="KSO_WM_UNIT_FILL_FORE_SCHEMECOLOR_INDEX" val="6"/>
  <p:tag name="KSO_WM_UNIT_FILL_TYPE" val="1"/>
  <p:tag name="KSO_WM_UNIT_TEXT_FILL_FORE_SCHEMECOLOR_INDEX" val="6"/>
  <p:tag name="KSO_WM_UNIT_TEXT_FILL_TYPE" val="1"/>
  <p:tag name="KSO_WM_UNIT_DIAGRAM_SCHEMECOLOR_ID" val="5"/>
</p:tagLst>
</file>

<file path=ppt/tags/tag24.xml><?xml version="1.0" encoding="utf-8"?>
<p:tagLst xmlns:p="http://schemas.openxmlformats.org/presentationml/2006/main">
  <p:tag name="KSO_WM_TAG_VERSION" val="1.0"/>
  <p:tag name="KSO_WM_BEAUTIFY_FLAG" val="#wm#"/>
  <p:tag name="KSO_WM_UNIT_TYPE" val="i"/>
  <p:tag name="KSO_WM_UNIT_ID" val="diagram279_4*i*15"/>
  <p:tag name="KSO_WM_TEMPLATE_CATEGORY" val="diagram"/>
  <p:tag name="KSO_WM_TEMPLATE_INDEX" val="279"/>
  <p:tag name="KSO_WM_UNIT_INDEX" val="15"/>
</p:tagLst>
</file>

<file path=ppt/tags/tag25.xml><?xml version="1.0" encoding="utf-8"?>
<p:tagLst xmlns:p="http://schemas.openxmlformats.org/presentationml/2006/main">
  <p:tag name="KSO_WM_TAG_VERSION" val="1.0"/>
  <p:tag name="KSO_WM_TEMPLATE_CATEGORY" val="diagram"/>
  <p:tag name="KSO_WM_TEMPLATE_INDEX" val="279"/>
  <p:tag name="KSO_WM_UNIT_TYPE" val="l_i"/>
  <p:tag name="KSO_WM_UNIT_INDEX" val="1_5"/>
  <p:tag name="KSO_WM_UNIT_ID" val="259*l_i*1_5"/>
  <p:tag name="KSO_WM_UNIT_CLEAR" val="1"/>
  <p:tag name="KSO_WM_UNIT_LAYERLEVEL" val="1_1"/>
  <p:tag name="KSO_WM_BEAUTIFY_FLAG" val="#wm#"/>
  <p:tag name="KSO_WM_DIAGRAM_GROUP_CODE" val="l1-1"/>
  <p:tag name="KSO_WM_UNIT_LINE_FORE_SCHEMECOLOR_INDEX" val="7"/>
  <p:tag name="KSO_WM_UNIT_LINE_FILL_TYPE" val="2"/>
  <p:tag name="KSO_WM_UNIT_DIAGRAM_SCHEMECOLOR_ID" val="5"/>
</p:tagLst>
</file>

<file path=ppt/tags/tag26.xml><?xml version="1.0" encoding="utf-8"?>
<p:tagLst xmlns:p="http://schemas.openxmlformats.org/presentationml/2006/main">
  <p:tag name="KSO_WM_TAG_VERSION" val="1.0"/>
  <p:tag name="KSO_WM_TEMPLATE_CATEGORY" val="diagram"/>
  <p:tag name="KSO_WM_TEMPLATE_INDEX" val="279"/>
  <p:tag name="KSO_WM_UNIT_TYPE" val="l_i"/>
  <p:tag name="KSO_WM_UNIT_INDEX" val="1_6"/>
  <p:tag name="KSO_WM_UNIT_ID" val="259*l_i*1_6"/>
  <p:tag name="KSO_WM_UNIT_CLEAR" val="1"/>
  <p:tag name="KSO_WM_UNIT_LAYERLEVEL" val="1_1"/>
  <p:tag name="KSO_WM_BEAUTIFY_FLAG" val="#wm#"/>
  <p:tag name="KSO_WM_DIAGRAM_GROUP_CODE" val="l1-1"/>
  <p:tag name="KSO_WM_UNIT_LINE_FORE_SCHEMECOLOR_INDEX" val="7"/>
  <p:tag name="KSO_WM_UNIT_LINE_FILL_TYPE" val="2"/>
  <p:tag name="KSO_WM_UNIT_DIAGRAM_SCHEMECOLOR_ID" val="5"/>
</p:tagLst>
</file>

<file path=ppt/tags/tag27.xml><?xml version="1.0" encoding="utf-8"?>
<p:tagLst xmlns:p="http://schemas.openxmlformats.org/presentationml/2006/main">
  <p:tag name="KSO_WM_TAG_VERSION" val="1.0"/>
  <p:tag name="KSO_WM_TEMPLATE_CATEGORY" val="diagram"/>
  <p:tag name="KSO_WM_TEMPLATE_INDEX" val="279"/>
  <p:tag name="KSO_WM_UNIT_TYPE" val="l_h_f"/>
  <p:tag name="KSO_WM_UNIT_INDEX" val="1_3_1"/>
  <p:tag name="KSO_WM_UNIT_ID" val="259*l_h_f*1_3_1"/>
  <p:tag name="KSO_WM_UNIT_CLEAR" val="1"/>
  <p:tag name="KSO_WM_UNIT_LAYERLEVEL" val="1_1_1"/>
  <p:tag name="KSO_WM_UNIT_VALUE" val="54"/>
  <p:tag name="KSO_WM_UNIT_HIGHLIGHT" val="0"/>
  <p:tag name="KSO_WM_UNIT_COMPATIBLE" val="0"/>
  <p:tag name="KSO_WM_UNIT_PRESET_TEXT" val="LOREM IPSUM"/>
  <p:tag name="KSO_WM_BEAUTIFY_FLAG" val="#wm#"/>
  <p:tag name="KSO_WM_DIAGRAM_GROUP_CODE" val="l1-1"/>
  <p:tag name="KSO_WM_UNIT_FILL_FORE_SCHEMECOLOR_INDEX" val="7"/>
  <p:tag name="KSO_WM_UNIT_FILL_TYPE" val="1"/>
  <p:tag name="KSO_WM_UNIT_TEXT_FILL_FORE_SCHEMECOLOR_INDEX" val="7"/>
  <p:tag name="KSO_WM_UNIT_TEXT_FILL_TYPE" val="1"/>
  <p:tag name="KSO_WM_UNIT_DIAGRAM_SCHEMECOLOR_ID" val="5"/>
</p:tagLst>
</file>

<file path=ppt/tags/tag28.xml><?xml version="1.0" encoding="utf-8"?>
<p:tagLst xmlns:p="http://schemas.openxmlformats.org/presentationml/2006/main">
  <p:tag name="KSO_WM_TAG_VERSION" val="1.0"/>
  <p:tag name="KSO_WM_BEAUTIFY_FLAG" val="#wm#"/>
  <p:tag name="KSO_WM_UNIT_ID" val="diagram433_2*m_i*1_1"/>
  <p:tag name="KSO_WM_TEMPLATE_CATEGORY" val="diagram"/>
  <p:tag name="KSO_WM_TEMPLATE_INDEX" val="433"/>
  <p:tag name="KSO_WM_UNIT_TYPE" val="m_i"/>
  <p:tag name="KSO_WM_UNIT_INDEX" val="1_1"/>
  <p:tag name="KSO_WM_UNIT_CLEAR" val="1"/>
  <p:tag name="KSO_WM_UNIT_LAYERLEVEL" val="1_1"/>
  <p:tag name="KSO_WM_DIAGRAM_GROUP_CODE" val="m1-1"/>
  <p:tag name="KSO_WM_UNIT_LINE_FORE_SCHEMECOLOR_INDEX" val="13"/>
  <p:tag name="KSO_WM_UNIT_LINE_FILL_TYPE" val="2"/>
</p:tagLst>
</file>

<file path=ppt/tags/tag29.xml><?xml version="1.0" encoding="utf-8"?>
<p:tagLst xmlns:p="http://schemas.openxmlformats.org/presentationml/2006/main">
  <p:tag name="KSO_WM_TAG_VERSION" val="1.0"/>
  <p:tag name="KSO_WM_BEAUTIFY_FLAG" val="#wm#"/>
  <p:tag name="KSO_WM_UNIT_TYPE" val="i"/>
  <p:tag name="KSO_WM_UNIT_ID" val="diagram433_2*i*2"/>
  <p:tag name="KSO_WM_TEMPLATE_CATEGORY" val="diagram"/>
  <p:tag name="KSO_WM_TEMPLATE_INDEX" val="433"/>
  <p:tag name="KSO_WM_UNIT_INDEX" val="2"/>
</p:tagLst>
</file>

<file path=ppt/tags/tag3.xml><?xml version="1.0" encoding="utf-8"?>
<p:tagLst xmlns:p="http://schemas.openxmlformats.org/presentationml/2006/main">
  <p:tag name="KSO_WM_TEMPLATE_CATEGORY" val="diagram"/>
  <p:tag name="KSO_WM_TEMPLATE_INDEX" val="360"/>
  <p:tag name="KSO_WM_UNIT_TYPE" val="l_h_f"/>
  <p:tag name="KSO_WM_UNIT_INDEX" val="1_1_1"/>
  <p:tag name="KSO_WM_UNIT_ID" val="diagram360_5*l_h_f*1_1_1"/>
  <p:tag name="KSO_WM_UNIT_CLEAR" val="1"/>
  <p:tag name="KSO_WM_UNIT_LAYERLEVEL" val="1_1_1"/>
  <p:tag name="KSO_WM_UNIT_VALUE" val="36"/>
  <p:tag name="KSO_WM_UNIT_HIGHLIGHT" val="0"/>
  <p:tag name="KSO_WM_UNIT_COMPATIBLE" val="0"/>
  <p:tag name="KSO_WM_BEAUTIFY_FLAG" val="#wm#"/>
  <p:tag name="KSO_WM_TAG_VERSION" val="1.0"/>
  <p:tag name="KSO_WM_DIAGRAM_GROUP_CODE" val="l1-1"/>
  <p:tag name="KSO_WM_UNIT_PRESET_TEXT" val="LOREM"/>
  <p:tag name="KSO_WM_UNIT_FILL_FORE_SCHEMECOLOR_INDEX" val="5"/>
  <p:tag name="KSO_WM_UNIT_FILL_TYPE" val="1"/>
  <p:tag name="KSO_WM_UNIT_TEXT_FILL_FORE_SCHEMECOLOR_INDEX" val="5"/>
  <p:tag name="KSO_WM_UNIT_TEXT_FILL_TYPE" val="1"/>
</p:tagLst>
</file>

<file path=ppt/tags/tag30.xml><?xml version="1.0" encoding="utf-8"?>
<p:tagLst xmlns:p="http://schemas.openxmlformats.org/presentationml/2006/main">
  <p:tag name="KSO_WM_TAG_VERSION" val="1.0"/>
  <p:tag name="KSO_WM_BEAUTIFY_FLAG" val="#wm#"/>
  <p:tag name="KSO_WM_UNIT_ID" val="diagram433_2*m_h_f*1_1_1"/>
  <p:tag name="KSO_WM_TEMPLATE_CATEGORY" val="diagram"/>
  <p:tag name="KSO_WM_TEMPLATE_INDEX" val="433"/>
  <p:tag name="KSO_WM_UNIT_TYPE" val="m_h_f"/>
  <p:tag name="KSO_WM_UNIT_INDEX" val="1_1_1"/>
  <p:tag name="KSO_WM_UNIT_CLEAR" val="1"/>
  <p:tag name="KSO_WM_UNIT_LAYERLEVEL" val="1_1_1"/>
  <p:tag name="KSO_WM_UNIT_VALUE" val="35"/>
  <p:tag name="KSO_WM_UNIT_HIGHLIGHT" val="0"/>
  <p:tag name="KSO_WM_UNIT_COMPATIBLE" val="0"/>
  <p:tag name="KSO_WM_UNIT_PRESET_TEXT_INDEX" val="4"/>
  <p:tag name="KSO_WM_UNIT_PRESET_TEXT_LEN" val="26"/>
  <p:tag name="KSO_WM_DIAGRAM_GROUP_CODE" val="m1-1"/>
  <p:tag name="KSO_WM_UNIT_FILL_FORE_SCHEMECOLOR_INDEX" val="5"/>
  <p:tag name="KSO_WM_UNIT_FILL_TYPE" val="1"/>
  <p:tag name="KSO_WM_UNIT_TEXT_FILL_FORE_SCHEMECOLOR_INDEX" val="5"/>
  <p:tag name="KSO_WM_UNIT_TEXT_FILL_TYPE" val="1"/>
</p:tagLst>
</file>

<file path=ppt/tags/tag31.xml><?xml version="1.0" encoding="utf-8"?>
<p:tagLst xmlns:p="http://schemas.openxmlformats.org/presentationml/2006/main">
  <p:tag name="KSO_WM_TAG_VERSION" val="1.0"/>
  <p:tag name="KSO_WM_BEAUTIFY_FLAG" val="#wm#"/>
  <p:tag name="KSO_WM_UNIT_ID" val="diagram433_2*m_i*1_2"/>
  <p:tag name="KSO_WM_TEMPLATE_CATEGORY" val="diagram"/>
  <p:tag name="KSO_WM_TEMPLATE_INDEX" val="433"/>
  <p:tag name="KSO_WM_UNIT_TYPE" val="m_i"/>
  <p:tag name="KSO_WM_UNIT_INDEX" val="1_2"/>
  <p:tag name="KSO_WM_UNIT_CLEAR" val="1"/>
  <p:tag name="KSO_WM_UNIT_LAYERLEVEL" val="1_1"/>
  <p:tag name="KSO_WM_DIAGRAM_GROUP_CODE" val="m1-1"/>
  <p:tag name="KSO_WM_UNIT_FILL_FORE_SCHEMECOLOR_INDEX" val="5"/>
  <p:tag name="KSO_WM_UNIT_FILL_TYPE" val="1"/>
  <p:tag name="KSO_WM_UNIT_LINE_FORE_SCHEMECOLOR_INDEX" val="14"/>
  <p:tag name="KSO_WM_UNIT_LINE_FILL_TYPE" val="2"/>
  <p:tag name="KSO_WM_UNIT_TEXT_FILL_FORE_SCHEMECOLOR_INDEX" val="2"/>
  <p:tag name="KSO_WM_UNIT_TEXT_FILL_TYPE" val="1"/>
</p:tagLst>
</file>

<file path=ppt/tags/tag32.xml><?xml version="1.0" encoding="utf-8"?>
<p:tagLst xmlns:p="http://schemas.openxmlformats.org/presentationml/2006/main">
  <p:tag name="KSO_WM_TAG_VERSION" val="1.0"/>
  <p:tag name="KSO_WM_BEAUTIFY_FLAG" val="#wm#"/>
  <p:tag name="KSO_WM_UNIT_ID" val="diagram433_2*m_i*1_3"/>
  <p:tag name="KSO_WM_TEMPLATE_CATEGORY" val="diagram"/>
  <p:tag name="KSO_WM_TEMPLATE_INDEX" val="433"/>
  <p:tag name="KSO_WM_UNIT_TYPE" val="m_i"/>
  <p:tag name="KSO_WM_UNIT_INDEX" val="1_3"/>
  <p:tag name="KSO_WM_UNIT_CLEAR" val="1"/>
  <p:tag name="KSO_WM_UNIT_LAYERLEVEL" val="1_1"/>
  <p:tag name="KSO_WM_DIAGRAM_GROUP_CODE" val="m1-1"/>
  <p:tag name="KSO_WM_UNIT_FILL_FORE_SCHEMECOLOR_INDEX" val="14"/>
  <p:tag name="KSO_WM_UNIT_FILL_TYPE" val="1"/>
  <p:tag name="KSO_WM_UNIT_TEXT_FILL_FORE_SCHEMECOLOR_INDEX" val="2"/>
  <p:tag name="KSO_WM_UNIT_TEXT_FILL_TYPE" val="1"/>
</p:tagLst>
</file>

<file path=ppt/tags/tag33.xml><?xml version="1.0" encoding="utf-8"?>
<p:tagLst xmlns:p="http://schemas.openxmlformats.org/presentationml/2006/main">
  <p:tag name="KSO_WM_TAG_VERSION" val="1.0"/>
  <p:tag name="KSO_WM_BEAUTIFY_FLAG" val="#wm#"/>
  <p:tag name="KSO_WM_UNIT_ID" val="diagram433_2*m_i*1_4"/>
  <p:tag name="KSO_WM_TEMPLATE_CATEGORY" val="diagram"/>
  <p:tag name="KSO_WM_TEMPLATE_INDEX" val="433"/>
  <p:tag name="KSO_WM_UNIT_TYPE" val="m_i"/>
  <p:tag name="KSO_WM_UNIT_INDEX" val="1_4"/>
  <p:tag name="KSO_WM_UNIT_CLEAR" val="1"/>
  <p:tag name="KSO_WM_UNIT_LAYERLEVEL" val="1_1"/>
  <p:tag name="KSO_WM_DIAGRAM_GROUP_CODE" val="m1-1"/>
  <p:tag name="KSO_WM_UNIT_FILL_FORE_SCHEMECOLOR_INDEX" val="14"/>
  <p:tag name="KSO_WM_UNIT_FILL_TYPE" val="1"/>
  <p:tag name="KSO_WM_UNIT_LINE_FORE_SCHEMECOLOR_INDEX" val="13"/>
  <p:tag name="KSO_WM_UNIT_LINE_FILL_TYPE" val="2"/>
  <p:tag name="KSO_WM_UNIT_TEXT_FILL_FORE_SCHEMECOLOR_INDEX" val="2"/>
  <p:tag name="KSO_WM_UNIT_TEXT_FILL_TYPE" val="1"/>
</p:tagLst>
</file>

<file path=ppt/tags/tag34.xml><?xml version="1.0" encoding="utf-8"?>
<p:tagLst xmlns:p="http://schemas.openxmlformats.org/presentationml/2006/main">
  <p:tag name="KSO_WM_TAG_VERSION" val="1.0"/>
  <p:tag name="KSO_WM_BEAUTIFY_FLAG" val="#wm#"/>
  <p:tag name="KSO_WM_UNIT_ID" val="diagram433_2*m_h_a*1_1_1"/>
  <p:tag name="KSO_WM_TEMPLATE_CATEGORY" val="diagram"/>
  <p:tag name="KSO_WM_TEMPLATE_INDEX" val="433"/>
  <p:tag name="KSO_WM_UNIT_TYPE" val="m_h_a"/>
  <p:tag name="KSO_WM_UNIT_INDEX" val="1_1_1"/>
  <p:tag name="KSO_WM_UNIT_CLEAR" val="1"/>
  <p:tag name="KSO_WM_UNIT_LAYERLEVEL" val="1_1_1"/>
  <p:tag name="KSO_WM_UNIT_VALUE" val="10"/>
  <p:tag name="KSO_WM_UNIT_HIGHLIGHT" val="0"/>
  <p:tag name="KSO_WM_UNIT_COMPATIBLE" val="0"/>
  <p:tag name="KSO_WM_UNIT_PRESET_TEXT_INDEX" val="4"/>
  <p:tag name="KSO_WM_UNIT_PRESET_TEXT_LEN" val="12"/>
  <p:tag name="KSO_WM_DIAGRAM_GROUP_CODE" val="m1-1"/>
  <p:tag name="KSO_WM_UNIT_TEXT_FILL_FORE_SCHEMECOLOR_INDEX" val="13"/>
  <p:tag name="KSO_WM_UNIT_TEXT_FILL_TYPE" val="1"/>
</p:tagLst>
</file>

<file path=ppt/tags/tag35.xml><?xml version="1.0" encoding="utf-8"?>
<p:tagLst xmlns:p="http://schemas.openxmlformats.org/presentationml/2006/main">
  <p:tag name="KSO_WM_TAG_VERSION" val="1.0"/>
  <p:tag name="KSO_WM_BEAUTIFY_FLAG" val="#wm#"/>
  <p:tag name="KSO_WM_UNIT_TYPE" val="i"/>
  <p:tag name="KSO_WM_UNIT_ID" val="diagram433_2*i*12"/>
  <p:tag name="KSO_WM_TEMPLATE_CATEGORY" val="diagram"/>
  <p:tag name="KSO_WM_TEMPLATE_INDEX" val="433"/>
  <p:tag name="KSO_WM_UNIT_INDEX" val="12"/>
</p:tagLst>
</file>

<file path=ppt/tags/tag36.xml><?xml version="1.0" encoding="utf-8"?>
<p:tagLst xmlns:p="http://schemas.openxmlformats.org/presentationml/2006/main">
  <p:tag name="KSO_WM_TAG_VERSION" val="1.0"/>
  <p:tag name="KSO_WM_BEAUTIFY_FLAG" val="#wm#"/>
  <p:tag name="KSO_WM_UNIT_ID" val="diagram433_2*m_h_f*1_2_1"/>
  <p:tag name="KSO_WM_TEMPLATE_CATEGORY" val="diagram"/>
  <p:tag name="KSO_WM_TEMPLATE_INDEX" val="433"/>
  <p:tag name="KSO_WM_UNIT_TYPE" val="m_h_f"/>
  <p:tag name="KSO_WM_UNIT_INDEX" val="1_2_1"/>
  <p:tag name="KSO_WM_UNIT_CLEAR" val="1"/>
  <p:tag name="KSO_WM_UNIT_LAYERLEVEL" val="1_1_1"/>
  <p:tag name="KSO_WM_UNIT_VALUE" val="35"/>
  <p:tag name="KSO_WM_UNIT_HIGHLIGHT" val="0"/>
  <p:tag name="KSO_WM_UNIT_COMPATIBLE" val="0"/>
  <p:tag name="KSO_WM_UNIT_PRESET_TEXT_INDEX" val="4"/>
  <p:tag name="KSO_WM_UNIT_PRESET_TEXT_LEN" val="26"/>
  <p:tag name="KSO_WM_DIAGRAM_GROUP_CODE" val="m1-1"/>
  <p:tag name="KSO_WM_UNIT_FILL_FORE_SCHEMECOLOR_INDEX" val="6"/>
  <p:tag name="KSO_WM_UNIT_FILL_TYPE" val="1"/>
  <p:tag name="KSO_WM_UNIT_TEXT_FILL_FORE_SCHEMECOLOR_INDEX" val="6"/>
  <p:tag name="KSO_WM_UNIT_TEXT_FILL_TYPE" val="1"/>
</p:tagLst>
</file>

<file path=ppt/tags/tag37.xml><?xml version="1.0" encoding="utf-8"?>
<p:tagLst xmlns:p="http://schemas.openxmlformats.org/presentationml/2006/main">
  <p:tag name="KSO_WM_TAG_VERSION" val="1.0"/>
  <p:tag name="KSO_WM_BEAUTIFY_FLAG" val="#wm#"/>
  <p:tag name="KSO_WM_UNIT_ID" val="diagram433_2*m_i*1_5"/>
  <p:tag name="KSO_WM_TEMPLATE_CATEGORY" val="diagram"/>
  <p:tag name="KSO_WM_TEMPLATE_INDEX" val="433"/>
  <p:tag name="KSO_WM_UNIT_TYPE" val="m_i"/>
  <p:tag name="KSO_WM_UNIT_INDEX" val="1_5"/>
  <p:tag name="KSO_WM_UNIT_CLEAR" val="1"/>
  <p:tag name="KSO_WM_UNIT_LAYERLEVEL" val="1_1"/>
  <p:tag name="KSO_WM_DIAGRAM_GROUP_CODE" val="m1-1"/>
  <p:tag name="KSO_WM_UNIT_FILL_FORE_SCHEMECOLOR_INDEX" val="6"/>
  <p:tag name="KSO_WM_UNIT_FILL_TYPE" val="1"/>
  <p:tag name="KSO_WM_UNIT_LINE_FORE_SCHEMECOLOR_INDEX" val="14"/>
  <p:tag name="KSO_WM_UNIT_LINE_FILL_TYPE" val="2"/>
  <p:tag name="KSO_WM_UNIT_TEXT_FILL_FORE_SCHEMECOLOR_INDEX" val="2"/>
  <p:tag name="KSO_WM_UNIT_TEXT_FILL_TYPE" val="1"/>
</p:tagLst>
</file>

<file path=ppt/tags/tag38.xml><?xml version="1.0" encoding="utf-8"?>
<p:tagLst xmlns:p="http://schemas.openxmlformats.org/presentationml/2006/main">
  <p:tag name="KSO_WM_TAG_VERSION" val="1.0"/>
  <p:tag name="KSO_WM_BEAUTIFY_FLAG" val="#wm#"/>
  <p:tag name="KSO_WM_UNIT_ID" val="diagram433_2*m_i*1_6"/>
  <p:tag name="KSO_WM_TEMPLATE_CATEGORY" val="diagram"/>
  <p:tag name="KSO_WM_TEMPLATE_INDEX" val="433"/>
  <p:tag name="KSO_WM_UNIT_TYPE" val="m_i"/>
  <p:tag name="KSO_WM_UNIT_INDEX" val="1_6"/>
  <p:tag name="KSO_WM_UNIT_CLEAR" val="1"/>
  <p:tag name="KSO_WM_UNIT_LAYERLEVEL" val="1_1"/>
  <p:tag name="KSO_WM_DIAGRAM_GROUP_CODE" val="m1-1"/>
  <p:tag name="KSO_WM_UNIT_FILL_FORE_SCHEMECOLOR_INDEX" val="14"/>
  <p:tag name="KSO_WM_UNIT_FILL_TYPE" val="1"/>
  <p:tag name="KSO_WM_UNIT_TEXT_FILL_FORE_SCHEMECOLOR_INDEX" val="2"/>
  <p:tag name="KSO_WM_UNIT_TEXT_FILL_TYPE" val="1"/>
</p:tagLst>
</file>

<file path=ppt/tags/tag39.xml><?xml version="1.0" encoding="utf-8"?>
<p:tagLst xmlns:p="http://schemas.openxmlformats.org/presentationml/2006/main">
  <p:tag name="KSO_WM_TAG_VERSION" val="1.0"/>
  <p:tag name="KSO_WM_BEAUTIFY_FLAG" val="#wm#"/>
  <p:tag name="KSO_WM_UNIT_ID" val="diagram433_2*m_i*1_7"/>
  <p:tag name="KSO_WM_TEMPLATE_CATEGORY" val="diagram"/>
  <p:tag name="KSO_WM_TEMPLATE_INDEX" val="433"/>
  <p:tag name="KSO_WM_UNIT_TYPE" val="m_i"/>
  <p:tag name="KSO_WM_UNIT_INDEX" val="1_7"/>
  <p:tag name="KSO_WM_UNIT_CLEAR" val="1"/>
  <p:tag name="KSO_WM_UNIT_LAYERLEVEL" val="1_1"/>
  <p:tag name="KSO_WM_DIAGRAM_GROUP_CODE" val="m1-1"/>
  <p:tag name="KSO_WM_UNIT_FILL_FORE_SCHEMECOLOR_INDEX" val="14"/>
  <p:tag name="KSO_WM_UNIT_FILL_TYPE" val="1"/>
  <p:tag name="KSO_WM_UNIT_LINE_FORE_SCHEMECOLOR_INDEX" val="13"/>
  <p:tag name="KSO_WM_UNIT_LINE_FILL_TYPE" val="2"/>
  <p:tag name="KSO_WM_UNIT_TEXT_FILL_FORE_SCHEMECOLOR_INDEX" val="2"/>
  <p:tag name="KSO_WM_UNIT_TEXT_FILL_TYPE" val="1"/>
</p:tagLst>
</file>

<file path=ppt/tags/tag4.xml><?xml version="1.0" encoding="utf-8"?>
<p:tagLst xmlns:p="http://schemas.openxmlformats.org/presentationml/2006/main">
  <p:tag name="KSO_WM_TAG_VERSION" val="1.0"/>
  <p:tag name="KSO_WM_BEAUTIFY_FLAG" val="#wm#"/>
  <p:tag name="KSO_WM_UNIT_TYPE" val="i"/>
  <p:tag name="KSO_WM_UNIT_ID" val="diagram360_5*i*5"/>
  <p:tag name="KSO_WM_TEMPLATE_CATEGORY" val="diagram"/>
  <p:tag name="KSO_WM_TEMPLATE_INDEX" val="360"/>
  <p:tag name="KSO_WM_UNIT_INDEX" val="5"/>
</p:tagLst>
</file>

<file path=ppt/tags/tag40.xml><?xml version="1.0" encoding="utf-8"?>
<p:tagLst xmlns:p="http://schemas.openxmlformats.org/presentationml/2006/main">
  <p:tag name="KSO_WM_TAG_VERSION" val="1.0"/>
  <p:tag name="KSO_WM_BEAUTIFY_FLAG" val="#wm#"/>
  <p:tag name="KSO_WM_UNIT_TYPE" val="i"/>
  <p:tag name="KSO_WM_UNIT_ID" val="diagram433_2*i*30"/>
  <p:tag name="KSO_WM_TEMPLATE_CATEGORY" val="diagram"/>
  <p:tag name="KSO_WM_TEMPLATE_INDEX" val="433"/>
  <p:tag name="KSO_WM_UNIT_INDEX" val="30"/>
</p:tagLst>
</file>

<file path=ppt/tags/tag41.xml><?xml version="1.0" encoding="utf-8"?>
<p:tagLst xmlns:p="http://schemas.openxmlformats.org/presentationml/2006/main">
  <p:tag name="KSO_WM_TAG_VERSION" val="1.0"/>
  <p:tag name="KSO_WM_BEAUTIFY_FLAG" val="#wm#"/>
  <p:tag name="KSO_WM_UNIT_ID" val="diagram433_2*m_h_f*1_4_1"/>
  <p:tag name="KSO_WM_TEMPLATE_CATEGORY" val="diagram"/>
  <p:tag name="KSO_WM_TEMPLATE_INDEX" val="433"/>
  <p:tag name="KSO_WM_UNIT_TYPE" val="m_h_f"/>
  <p:tag name="KSO_WM_UNIT_INDEX" val="1_4_1"/>
  <p:tag name="KSO_WM_UNIT_CLEAR" val="1"/>
  <p:tag name="KSO_WM_UNIT_LAYERLEVEL" val="1_1_1"/>
  <p:tag name="KSO_WM_UNIT_VALUE" val="35"/>
  <p:tag name="KSO_WM_UNIT_HIGHLIGHT" val="0"/>
  <p:tag name="KSO_WM_UNIT_COMPATIBLE" val="0"/>
  <p:tag name="KSO_WM_UNIT_PRESET_TEXT_INDEX" val="4"/>
  <p:tag name="KSO_WM_UNIT_PRESET_TEXT_LEN" val="26"/>
  <p:tag name="KSO_WM_DIAGRAM_GROUP_CODE" val="m1-1"/>
  <p:tag name="KSO_WM_UNIT_FILL_FORE_SCHEMECOLOR_INDEX" val="8"/>
  <p:tag name="KSO_WM_UNIT_FILL_TYPE" val="1"/>
  <p:tag name="KSO_WM_UNIT_TEXT_FILL_FORE_SCHEMECOLOR_INDEX" val="8"/>
  <p:tag name="KSO_WM_UNIT_TEXT_FILL_TYPE" val="1"/>
</p:tagLst>
</file>

<file path=ppt/tags/tag42.xml><?xml version="1.0" encoding="utf-8"?>
<p:tagLst xmlns:p="http://schemas.openxmlformats.org/presentationml/2006/main">
  <p:tag name="KSO_WM_TAG_VERSION" val="1.0"/>
  <p:tag name="KSO_WM_BEAUTIFY_FLAG" val="#wm#"/>
  <p:tag name="KSO_WM_UNIT_ID" val="diagram433_2*m_i*1_11"/>
  <p:tag name="KSO_WM_TEMPLATE_CATEGORY" val="diagram"/>
  <p:tag name="KSO_WM_TEMPLATE_INDEX" val="433"/>
  <p:tag name="KSO_WM_UNIT_TYPE" val="m_i"/>
  <p:tag name="KSO_WM_UNIT_INDEX" val="1_11"/>
  <p:tag name="KSO_WM_UNIT_CLEAR" val="1"/>
  <p:tag name="KSO_WM_UNIT_LAYERLEVEL" val="1_1"/>
  <p:tag name="KSO_WM_DIAGRAM_GROUP_CODE" val="m1-1"/>
  <p:tag name="KSO_WM_UNIT_FILL_FORE_SCHEMECOLOR_INDEX" val="6"/>
  <p:tag name="KSO_WM_UNIT_FILL_TYPE" val="1"/>
  <p:tag name="KSO_WM_UNIT_LINE_FORE_SCHEMECOLOR_INDEX" val="14"/>
  <p:tag name="KSO_WM_UNIT_LINE_FILL_TYPE" val="2"/>
  <p:tag name="KSO_WM_UNIT_TEXT_FILL_FORE_SCHEMECOLOR_INDEX" val="2"/>
  <p:tag name="KSO_WM_UNIT_TEXT_FILL_TYPE" val="1"/>
</p:tagLst>
</file>

<file path=ppt/tags/tag43.xml><?xml version="1.0" encoding="utf-8"?>
<p:tagLst xmlns:p="http://schemas.openxmlformats.org/presentationml/2006/main">
  <p:tag name="KSO_WM_TAG_VERSION" val="1.0"/>
  <p:tag name="KSO_WM_BEAUTIFY_FLAG" val="#wm#"/>
  <p:tag name="KSO_WM_UNIT_ID" val="diagram433_2*m_i*1_12"/>
  <p:tag name="KSO_WM_TEMPLATE_CATEGORY" val="diagram"/>
  <p:tag name="KSO_WM_TEMPLATE_INDEX" val="433"/>
  <p:tag name="KSO_WM_UNIT_TYPE" val="m_i"/>
  <p:tag name="KSO_WM_UNIT_INDEX" val="1_12"/>
  <p:tag name="KSO_WM_UNIT_CLEAR" val="1"/>
  <p:tag name="KSO_WM_UNIT_LAYERLEVEL" val="1_1"/>
  <p:tag name="KSO_WM_DIAGRAM_GROUP_CODE" val="m1-1"/>
  <p:tag name="KSO_WM_UNIT_FILL_FORE_SCHEMECOLOR_INDEX" val="14"/>
  <p:tag name="KSO_WM_UNIT_FILL_TYPE" val="1"/>
  <p:tag name="KSO_WM_UNIT_TEXT_FILL_FORE_SCHEMECOLOR_INDEX" val="2"/>
  <p:tag name="KSO_WM_UNIT_TEXT_FILL_TYPE" val="1"/>
</p:tagLst>
</file>

<file path=ppt/tags/tag44.xml><?xml version="1.0" encoding="utf-8"?>
<p:tagLst xmlns:p="http://schemas.openxmlformats.org/presentationml/2006/main">
  <p:tag name="KSO_WM_TAG_VERSION" val="1.0"/>
  <p:tag name="KSO_WM_BEAUTIFY_FLAG" val="#wm#"/>
  <p:tag name="KSO_WM_UNIT_ID" val="diagram433_2*m_i*1_13"/>
  <p:tag name="KSO_WM_TEMPLATE_CATEGORY" val="diagram"/>
  <p:tag name="KSO_WM_TEMPLATE_INDEX" val="433"/>
  <p:tag name="KSO_WM_UNIT_TYPE" val="m_i"/>
  <p:tag name="KSO_WM_UNIT_INDEX" val="1_13"/>
  <p:tag name="KSO_WM_UNIT_CLEAR" val="1"/>
  <p:tag name="KSO_WM_UNIT_LAYERLEVEL" val="1_1"/>
  <p:tag name="KSO_WM_DIAGRAM_GROUP_CODE" val="m1-1"/>
  <p:tag name="KSO_WM_UNIT_FILL_FORE_SCHEMECOLOR_INDEX" val="14"/>
  <p:tag name="KSO_WM_UNIT_FILL_TYPE" val="1"/>
  <p:tag name="KSO_WM_UNIT_LINE_FORE_SCHEMECOLOR_INDEX" val="13"/>
  <p:tag name="KSO_WM_UNIT_LINE_FILL_TYPE" val="2"/>
  <p:tag name="KSO_WM_UNIT_TEXT_FILL_FORE_SCHEMECOLOR_INDEX" val="2"/>
  <p:tag name="KSO_WM_UNIT_TEXT_FILL_TYPE" val="1"/>
</p:tagLst>
</file>

<file path=ppt/tags/tag45.xml><?xml version="1.0" encoding="utf-8"?>
<p:tagLst xmlns:p="http://schemas.openxmlformats.org/presentationml/2006/main">
  <p:tag name="KSO_WM_TAG_VERSION" val="1.0"/>
  <p:tag name="KSO_WM_BEAUTIFY_FLAG" val="#wm#"/>
  <p:tag name="KSO_WM_UNIT_TYPE" val="i"/>
  <p:tag name="KSO_WM_UNIT_ID" val="diagram433_2*i*39"/>
  <p:tag name="KSO_WM_TEMPLATE_CATEGORY" val="diagram"/>
  <p:tag name="KSO_WM_TEMPLATE_INDEX" val="433"/>
  <p:tag name="KSO_WM_UNIT_INDEX" val="39"/>
</p:tagLst>
</file>

<file path=ppt/tags/tag46.xml><?xml version="1.0" encoding="utf-8"?>
<p:tagLst xmlns:p="http://schemas.openxmlformats.org/presentationml/2006/main">
  <p:tag name="KSO_WM_TAG_VERSION" val="1.0"/>
  <p:tag name="KSO_WM_BEAUTIFY_FLAG" val="#wm#"/>
  <p:tag name="KSO_WM_UNIT_ID" val="diagram433_2*m_h_f*1_5_1"/>
  <p:tag name="KSO_WM_TEMPLATE_CATEGORY" val="diagram"/>
  <p:tag name="KSO_WM_TEMPLATE_INDEX" val="433"/>
  <p:tag name="KSO_WM_UNIT_TYPE" val="m_h_f"/>
  <p:tag name="KSO_WM_UNIT_INDEX" val="1_5_1"/>
  <p:tag name="KSO_WM_UNIT_CLEAR" val="1"/>
  <p:tag name="KSO_WM_UNIT_LAYERLEVEL" val="1_1_1"/>
  <p:tag name="KSO_WM_UNIT_VALUE" val="35"/>
  <p:tag name="KSO_WM_UNIT_HIGHLIGHT" val="0"/>
  <p:tag name="KSO_WM_UNIT_COMPATIBLE" val="0"/>
  <p:tag name="KSO_WM_UNIT_PRESET_TEXT_INDEX" val="4"/>
  <p:tag name="KSO_WM_UNIT_PRESET_TEXT_LEN" val="26"/>
  <p:tag name="KSO_WM_DIAGRAM_GROUP_CODE" val="m1-1"/>
  <p:tag name="KSO_WM_UNIT_FILL_FORE_SCHEMECOLOR_INDEX" val="9"/>
  <p:tag name="KSO_WM_UNIT_FILL_TYPE" val="1"/>
  <p:tag name="KSO_WM_UNIT_TEXT_FILL_FORE_SCHEMECOLOR_INDEX" val="9"/>
  <p:tag name="KSO_WM_UNIT_TEXT_FILL_TYPE" val="1"/>
</p:tagLst>
</file>

<file path=ppt/tags/tag47.xml><?xml version="1.0" encoding="utf-8"?>
<p:tagLst xmlns:p="http://schemas.openxmlformats.org/presentationml/2006/main">
  <p:tag name="KSO_WM_TAG_VERSION" val="1.0"/>
  <p:tag name="KSO_WM_BEAUTIFY_FLAG" val="#wm#"/>
  <p:tag name="KSO_WM_UNIT_ID" val="diagram433_2*m_i*1_14"/>
  <p:tag name="KSO_WM_TEMPLATE_CATEGORY" val="diagram"/>
  <p:tag name="KSO_WM_TEMPLATE_INDEX" val="433"/>
  <p:tag name="KSO_WM_UNIT_TYPE" val="m_i"/>
  <p:tag name="KSO_WM_UNIT_INDEX" val="1_14"/>
  <p:tag name="KSO_WM_UNIT_CLEAR" val="1"/>
  <p:tag name="KSO_WM_UNIT_LAYERLEVEL" val="1_1"/>
  <p:tag name="KSO_WM_DIAGRAM_GROUP_CODE" val="m1-1"/>
  <p:tag name="KSO_WM_UNIT_FILL_FORE_SCHEMECOLOR_INDEX" val="6"/>
  <p:tag name="KSO_WM_UNIT_FILL_TYPE" val="1"/>
  <p:tag name="KSO_WM_UNIT_LINE_FORE_SCHEMECOLOR_INDEX" val="14"/>
  <p:tag name="KSO_WM_UNIT_LINE_FILL_TYPE" val="2"/>
  <p:tag name="KSO_WM_UNIT_TEXT_FILL_FORE_SCHEMECOLOR_INDEX" val="2"/>
  <p:tag name="KSO_WM_UNIT_TEXT_FILL_TYPE" val="1"/>
</p:tagLst>
</file>

<file path=ppt/tags/tag48.xml><?xml version="1.0" encoding="utf-8"?>
<p:tagLst xmlns:p="http://schemas.openxmlformats.org/presentationml/2006/main">
  <p:tag name="KSO_WM_TAG_VERSION" val="1.0"/>
  <p:tag name="KSO_WM_BEAUTIFY_FLAG" val="#wm#"/>
  <p:tag name="KSO_WM_UNIT_ID" val="diagram433_2*m_i*1_15"/>
  <p:tag name="KSO_WM_TEMPLATE_CATEGORY" val="diagram"/>
  <p:tag name="KSO_WM_TEMPLATE_INDEX" val="433"/>
  <p:tag name="KSO_WM_UNIT_TYPE" val="m_i"/>
  <p:tag name="KSO_WM_UNIT_INDEX" val="1_15"/>
  <p:tag name="KSO_WM_UNIT_CLEAR" val="1"/>
  <p:tag name="KSO_WM_UNIT_LAYERLEVEL" val="1_1"/>
  <p:tag name="KSO_WM_DIAGRAM_GROUP_CODE" val="m1-1"/>
  <p:tag name="KSO_WM_UNIT_FILL_FORE_SCHEMECOLOR_INDEX" val="14"/>
  <p:tag name="KSO_WM_UNIT_FILL_TYPE" val="1"/>
  <p:tag name="KSO_WM_UNIT_TEXT_FILL_FORE_SCHEMECOLOR_INDEX" val="2"/>
  <p:tag name="KSO_WM_UNIT_TEXT_FILL_TYPE" val="1"/>
</p:tagLst>
</file>

<file path=ppt/tags/tag49.xml><?xml version="1.0" encoding="utf-8"?>
<p:tagLst xmlns:p="http://schemas.openxmlformats.org/presentationml/2006/main">
  <p:tag name="KSO_WM_TAG_VERSION" val="1.0"/>
  <p:tag name="KSO_WM_BEAUTIFY_FLAG" val="#wm#"/>
  <p:tag name="KSO_WM_UNIT_ID" val="diagram433_2*m_i*1_16"/>
  <p:tag name="KSO_WM_TEMPLATE_CATEGORY" val="diagram"/>
  <p:tag name="KSO_WM_TEMPLATE_INDEX" val="433"/>
  <p:tag name="KSO_WM_UNIT_TYPE" val="m_i"/>
  <p:tag name="KSO_WM_UNIT_INDEX" val="1_16"/>
  <p:tag name="KSO_WM_UNIT_CLEAR" val="1"/>
  <p:tag name="KSO_WM_UNIT_LAYERLEVEL" val="1_1"/>
  <p:tag name="KSO_WM_DIAGRAM_GROUP_CODE" val="m1-1"/>
  <p:tag name="KSO_WM_UNIT_FILL_FORE_SCHEMECOLOR_INDEX" val="14"/>
  <p:tag name="KSO_WM_UNIT_FILL_TYPE" val="1"/>
  <p:tag name="KSO_WM_UNIT_LINE_FORE_SCHEMECOLOR_INDEX" val="13"/>
  <p:tag name="KSO_WM_UNIT_LINE_FILL_TYPE" val="2"/>
  <p:tag name="KSO_WM_UNIT_TEXT_FILL_FORE_SCHEMECOLOR_INDEX" val="2"/>
  <p:tag name="KSO_WM_UNIT_TEXT_FILL_TYPE" val="1"/>
</p:tagLst>
</file>

<file path=ppt/tags/tag5.xml><?xml version="1.0" encoding="utf-8"?>
<p:tagLst xmlns:p="http://schemas.openxmlformats.org/presentationml/2006/main">
  <p:tag name="KSO_WM_TEMPLATE_CATEGORY" val="diagram"/>
  <p:tag name="KSO_WM_TEMPLATE_INDEX" val="360"/>
  <p:tag name="KSO_WM_UNIT_TYPE" val="l_i"/>
  <p:tag name="KSO_WM_UNIT_INDEX" val="1_2"/>
  <p:tag name="KSO_WM_UNIT_ID" val="diagram360_5*l_i*1_2"/>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 name="KSO_WM_UNIT_TEXT_FORE_SCHEMECOLOR_INDEX" val="6"/>
  <p:tag name="KSO_WM_UNIT_TEXT_LINE_FILL_TYPE" val="2"/>
</p:tagLst>
</file>

<file path=ppt/tags/tag50.xml><?xml version="1.0" encoding="utf-8"?>
<p:tagLst xmlns:p="http://schemas.openxmlformats.org/presentationml/2006/main">
  <p:tag name="KSO_WM_TAG_VERSION" val="1.0"/>
  <p:tag name="KSO_WM_BEAUTIFY_FLAG" val="#wm#"/>
  <p:tag name="KSO_WM_UNIT_ID" val="diagram433_2*m_h_a*1_2_1"/>
  <p:tag name="KSO_WM_TEMPLATE_CATEGORY" val="diagram"/>
  <p:tag name="KSO_WM_TEMPLATE_INDEX" val="433"/>
  <p:tag name="KSO_WM_UNIT_TYPE" val="m_h_a"/>
  <p:tag name="KSO_WM_UNIT_INDEX" val="1_2_1"/>
  <p:tag name="KSO_WM_UNIT_CLEAR" val="1"/>
  <p:tag name="KSO_WM_UNIT_LAYERLEVEL" val="1_1_1"/>
  <p:tag name="KSO_WM_UNIT_VALUE" val="10"/>
  <p:tag name="KSO_WM_UNIT_HIGHLIGHT" val="0"/>
  <p:tag name="KSO_WM_UNIT_COMPATIBLE" val="0"/>
  <p:tag name="KSO_WM_UNIT_PRESET_TEXT_INDEX" val="4"/>
  <p:tag name="KSO_WM_UNIT_PRESET_TEXT_LEN" val="12"/>
  <p:tag name="KSO_WM_DIAGRAM_GROUP_CODE" val="m1-1"/>
  <p:tag name="KSO_WM_UNIT_TEXT_FILL_FORE_SCHEMECOLOR_INDEX" val="13"/>
  <p:tag name="KSO_WM_UNIT_TEXT_FILL_TYPE" val="1"/>
</p:tagLst>
</file>

<file path=ppt/tags/tag51.xml><?xml version="1.0" encoding="utf-8"?>
<p:tagLst xmlns:p="http://schemas.openxmlformats.org/presentationml/2006/main">
  <p:tag name="KSO_WM_TAG_VERSION" val="1.0"/>
  <p:tag name="KSO_WM_BEAUTIFY_FLAG" val="#wm#"/>
  <p:tag name="KSO_WM_UNIT_ID" val="diagram433_2*m_h_a*1_3_1"/>
  <p:tag name="KSO_WM_TEMPLATE_CATEGORY" val="diagram"/>
  <p:tag name="KSO_WM_TEMPLATE_INDEX" val="433"/>
  <p:tag name="KSO_WM_UNIT_TYPE" val="m_h_a"/>
  <p:tag name="KSO_WM_UNIT_INDEX" val="1_3_1"/>
  <p:tag name="KSO_WM_UNIT_CLEAR" val="1"/>
  <p:tag name="KSO_WM_UNIT_LAYERLEVEL" val="1_1_1"/>
  <p:tag name="KSO_WM_UNIT_VALUE" val="10"/>
  <p:tag name="KSO_WM_UNIT_HIGHLIGHT" val="0"/>
  <p:tag name="KSO_WM_UNIT_COMPATIBLE" val="0"/>
  <p:tag name="KSO_WM_UNIT_PRESET_TEXT_INDEX" val="4"/>
  <p:tag name="KSO_WM_UNIT_PRESET_TEXT_LEN" val="12"/>
  <p:tag name="KSO_WM_DIAGRAM_GROUP_CODE" val="m1-1"/>
  <p:tag name="KSO_WM_UNIT_TEXT_FILL_FORE_SCHEMECOLOR_INDEX" val="13"/>
  <p:tag name="KSO_WM_UNIT_TEXT_FILL_TYPE" val="1"/>
</p:tagLst>
</file>

<file path=ppt/tags/tag52.xml><?xml version="1.0" encoding="utf-8"?>
<p:tagLst xmlns:p="http://schemas.openxmlformats.org/presentationml/2006/main">
  <p:tag name="KSO_WM_TAG_VERSION" val="1.0"/>
  <p:tag name="KSO_WM_BEAUTIFY_FLAG" val="#wm#"/>
  <p:tag name="KSO_WM_UNIT_ID" val="diagram433_2*m_h_a*1_4_1"/>
  <p:tag name="KSO_WM_TEMPLATE_CATEGORY" val="diagram"/>
  <p:tag name="KSO_WM_TEMPLATE_INDEX" val="433"/>
  <p:tag name="KSO_WM_UNIT_TYPE" val="m_h_a"/>
  <p:tag name="KSO_WM_UNIT_INDEX" val="1_4_1"/>
  <p:tag name="KSO_WM_UNIT_CLEAR" val="1"/>
  <p:tag name="KSO_WM_UNIT_LAYERLEVEL" val="1_1_1"/>
  <p:tag name="KSO_WM_UNIT_VALUE" val="10"/>
  <p:tag name="KSO_WM_UNIT_HIGHLIGHT" val="0"/>
  <p:tag name="KSO_WM_UNIT_COMPATIBLE" val="0"/>
  <p:tag name="KSO_WM_UNIT_PRESET_TEXT_INDEX" val="4"/>
  <p:tag name="KSO_WM_UNIT_PRESET_TEXT_LEN" val="12"/>
  <p:tag name="KSO_WM_DIAGRAM_GROUP_CODE" val="m1-1"/>
  <p:tag name="KSO_WM_UNIT_TEXT_FILL_FORE_SCHEMECOLOR_INDEX" val="13"/>
  <p:tag name="KSO_WM_UNIT_TEXT_FILL_TYPE" val="1"/>
</p:tagLst>
</file>

<file path=ppt/tags/tag53.xml><?xml version="1.0" encoding="utf-8"?>
<p:tagLst xmlns:p="http://schemas.openxmlformats.org/presentationml/2006/main">
  <p:tag name="KSO_WM_TAG_VERSION" val="1.0"/>
  <p:tag name="KSO_WM_BEAUTIFY_FLAG" val="#wm#"/>
  <p:tag name="KSO_WM_UNIT_ID" val="diagram433_2*m_h_a*1_5_1"/>
  <p:tag name="KSO_WM_TEMPLATE_CATEGORY" val="diagram"/>
  <p:tag name="KSO_WM_TEMPLATE_INDEX" val="433"/>
  <p:tag name="KSO_WM_UNIT_TYPE" val="m_h_a"/>
  <p:tag name="KSO_WM_UNIT_INDEX" val="1_5_1"/>
  <p:tag name="KSO_WM_UNIT_CLEAR" val="1"/>
  <p:tag name="KSO_WM_UNIT_LAYERLEVEL" val="1_1_1"/>
  <p:tag name="KSO_WM_UNIT_VALUE" val="10"/>
  <p:tag name="KSO_WM_UNIT_HIGHLIGHT" val="0"/>
  <p:tag name="KSO_WM_UNIT_COMPATIBLE" val="0"/>
  <p:tag name="KSO_WM_UNIT_PRESET_TEXT_INDEX" val="4"/>
  <p:tag name="KSO_WM_UNIT_PRESET_TEXT_LEN" val="12"/>
  <p:tag name="KSO_WM_DIAGRAM_GROUP_CODE" val="m1-1"/>
  <p:tag name="KSO_WM_UNIT_TEXT_FILL_FORE_SCHEMECOLOR_INDEX" val="13"/>
  <p:tag name="KSO_WM_UNIT_TEXT_FILL_TYPE" val="1"/>
</p:tagLst>
</file>

<file path=ppt/tags/tag54.xml><?xml version="1.0" encoding="utf-8"?>
<p:tagLst xmlns:p="http://schemas.openxmlformats.org/presentationml/2006/main">
  <p:tag name="KSO_WM_TAG_VERSION" val="1.0"/>
  <p:tag name="KSO_WM_BEAUTIFY_FLAG" val="#wm#"/>
  <p:tag name="KSO_WM_UNIT_TYPE" val="i"/>
  <p:tag name="KSO_WM_UNIT_ID" val="diagram433_2*i*2"/>
  <p:tag name="KSO_WM_TEMPLATE_CATEGORY" val="diagram"/>
  <p:tag name="KSO_WM_TEMPLATE_INDEX" val="433"/>
  <p:tag name="KSO_WM_UNIT_INDEX" val="2"/>
</p:tagLst>
</file>

<file path=ppt/tags/tag55.xml><?xml version="1.0" encoding="utf-8"?>
<p:tagLst xmlns:p="http://schemas.openxmlformats.org/presentationml/2006/main">
  <p:tag name="KSO_WM_TAG_VERSION" val="1.0"/>
  <p:tag name="KSO_WM_BEAUTIFY_FLAG" val="#wm#"/>
  <p:tag name="KSO_WM_UNIT_ID" val="diagram433_2*m_h_f*1_1_1"/>
  <p:tag name="KSO_WM_TEMPLATE_CATEGORY" val="diagram"/>
  <p:tag name="KSO_WM_TEMPLATE_INDEX" val="433"/>
  <p:tag name="KSO_WM_UNIT_TYPE" val="m_h_f"/>
  <p:tag name="KSO_WM_UNIT_INDEX" val="1_1_1"/>
  <p:tag name="KSO_WM_UNIT_CLEAR" val="1"/>
  <p:tag name="KSO_WM_UNIT_LAYERLEVEL" val="1_1_1"/>
  <p:tag name="KSO_WM_UNIT_VALUE" val="35"/>
  <p:tag name="KSO_WM_UNIT_HIGHLIGHT" val="0"/>
  <p:tag name="KSO_WM_UNIT_COMPATIBLE" val="0"/>
  <p:tag name="KSO_WM_UNIT_PRESET_TEXT_INDEX" val="4"/>
  <p:tag name="KSO_WM_UNIT_PRESET_TEXT_LEN" val="26"/>
  <p:tag name="KSO_WM_DIAGRAM_GROUP_CODE" val="m1-1"/>
  <p:tag name="KSO_WM_UNIT_FILL_FORE_SCHEMECOLOR_INDEX" val="5"/>
  <p:tag name="KSO_WM_UNIT_FILL_TYPE" val="1"/>
  <p:tag name="KSO_WM_UNIT_TEXT_FILL_FORE_SCHEMECOLOR_INDEX" val="5"/>
  <p:tag name="KSO_WM_UNIT_TEXT_FILL_TYPE" val="1"/>
</p:tagLst>
</file>

<file path=ppt/tags/tag56.xml><?xml version="1.0" encoding="utf-8"?>
<p:tagLst xmlns:p="http://schemas.openxmlformats.org/presentationml/2006/main">
  <p:tag name="KSO_WM_TAG_VERSION" val="1.0"/>
  <p:tag name="KSO_WM_BEAUTIFY_FLAG" val="#wm#"/>
  <p:tag name="KSO_WM_UNIT_ID" val="diagram433_2*m_i*1_2"/>
  <p:tag name="KSO_WM_TEMPLATE_CATEGORY" val="diagram"/>
  <p:tag name="KSO_WM_TEMPLATE_INDEX" val="433"/>
  <p:tag name="KSO_WM_UNIT_TYPE" val="m_i"/>
  <p:tag name="KSO_WM_UNIT_INDEX" val="1_2"/>
  <p:tag name="KSO_WM_UNIT_CLEAR" val="1"/>
  <p:tag name="KSO_WM_UNIT_LAYERLEVEL" val="1_1"/>
  <p:tag name="KSO_WM_DIAGRAM_GROUP_CODE" val="m1-1"/>
  <p:tag name="KSO_WM_UNIT_FILL_FORE_SCHEMECOLOR_INDEX" val="5"/>
  <p:tag name="KSO_WM_UNIT_FILL_TYPE" val="1"/>
  <p:tag name="KSO_WM_UNIT_LINE_FORE_SCHEMECOLOR_INDEX" val="14"/>
  <p:tag name="KSO_WM_UNIT_LINE_FILL_TYPE" val="2"/>
  <p:tag name="KSO_WM_UNIT_TEXT_FILL_FORE_SCHEMECOLOR_INDEX" val="2"/>
  <p:tag name="KSO_WM_UNIT_TEXT_FILL_TYPE" val="1"/>
</p:tagLst>
</file>

<file path=ppt/tags/tag57.xml><?xml version="1.0" encoding="utf-8"?>
<p:tagLst xmlns:p="http://schemas.openxmlformats.org/presentationml/2006/main">
  <p:tag name="KSO_WM_TAG_VERSION" val="1.0"/>
  <p:tag name="KSO_WM_BEAUTIFY_FLAG" val="#wm#"/>
  <p:tag name="KSO_WM_UNIT_ID" val="diagram433_2*m_i*1_3"/>
  <p:tag name="KSO_WM_TEMPLATE_CATEGORY" val="diagram"/>
  <p:tag name="KSO_WM_TEMPLATE_INDEX" val="433"/>
  <p:tag name="KSO_WM_UNIT_TYPE" val="m_i"/>
  <p:tag name="KSO_WM_UNIT_INDEX" val="1_3"/>
  <p:tag name="KSO_WM_UNIT_CLEAR" val="1"/>
  <p:tag name="KSO_WM_UNIT_LAYERLEVEL" val="1_1"/>
  <p:tag name="KSO_WM_DIAGRAM_GROUP_CODE" val="m1-1"/>
  <p:tag name="KSO_WM_UNIT_FILL_FORE_SCHEMECOLOR_INDEX" val="14"/>
  <p:tag name="KSO_WM_UNIT_FILL_TYPE" val="1"/>
  <p:tag name="KSO_WM_UNIT_TEXT_FILL_FORE_SCHEMECOLOR_INDEX" val="2"/>
  <p:tag name="KSO_WM_UNIT_TEXT_FILL_TYPE" val="1"/>
</p:tagLst>
</file>

<file path=ppt/tags/tag58.xml><?xml version="1.0" encoding="utf-8"?>
<p:tagLst xmlns:p="http://schemas.openxmlformats.org/presentationml/2006/main">
  <p:tag name="KSO_WM_TAG_VERSION" val="1.0"/>
  <p:tag name="KSO_WM_BEAUTIFY_FLAG" val="#wm#"/>
  <p:tag name="KSO_WM_UNIT_ID" val="diagram433_2*m_i*1_4"/>
  <p:tag name="KSO_WM_TEMPLATE_CATEGORY" val="diagram"/>
  <p:tag name="KSO_WM_TEMPLATE_INDEX" val="433"/>
  <p:tag name="KSO_WM_UNIT_TYPE" val="m_i"/>
  <p:tag name="KSO_WM_UNIT_INDEX" val="1_4"/>
  <p:tag name="KSO_WM_UNIT_CLEAR" val="1"/>
  <p:tag name="KSO_WM_UNIT_LAYERLEVEL" val="1_1"/>
  <p:tag name="KSO_WM_DIAGRAM_GROUP_CODE" val="m1-1"/>
  <p:tag name="KSO_WM_UNIT_FILL_FORE_SCHEMECOLOR_INDEX" val="14"/>
  <p:tag name="KSO_WM_UNIT_FILL_TYPE" val="1"/>
  <p:tag name="KSO_WM_UNIT_LINE_FORE_SCHEMECOLOR_INDEX" val="13"/>
  <p:tag name="KSO_WM_UNIT_LINE_FILL_TYPE" val="2"/>
  <p:tag name="KSO_WM_UNIT_TEXT_FILL_FORE_SCHEMECOLOR_INDEX" val="2"/>
  <p:tag name="KSO_WM_UNIT_TEXT_FILL_TYPE" val="1"/>
</p:tagLst>
</file>

<file path=ppt/tags/tag59.xml><?xml version="1.0" encoding="utf-8"?>
<p:tagLst xmlns:p="http://schemas.openxmlformats.org/presentationml/2006/main">
  <p:tag name="KSO_WM_DOC_GUID" val="{80f21bcc-213c-4125-b3fc-37d969883245}"/>
</p:tagLst>
</file>

<file path=ppt/tags/tag6.xml><?xml version="1.0" encoding="utf-8"?>
<p:tagLst xmlns:p="http://schemas.openxmlformats.org/presentationml/2006/main">
  <p:tag name="KSO_WM_TEMPLATE_CATEGORY" val="diagram"/>
  <p:tag name="KSO_WM_TEMPLATE_INDEX" val="360"/>
  <p:tag name="KSO_WM_UNIT_TYPE" val="l_h_f"/>
  <p:tag name="KSO_WM_UNIT_INDEX" val="1_2_1"/>
  <p:tag name="KSO_WM_UNIT_ID" val="diagram360_5*l_h_f*1_2_1"/>
  <p:tag name="KSO_WM_UNIT_CLEAR" val="1"/>
  <p:tag name="KSO_WM_UNIT_LAYERLEVEL" val="1_1_1"/>
  <p:tag name="KSO_WM_UNIT_VALUE" val="36"/>
  <p:tag name="KSO_WM_UNIT_HIGHLIGHT" val="0"/>
  <p:tag name="KSO_WM_UNIT_COMPATIBLE" val="0"/>
  <p:tag name="KSO_WM_BEAUTIFY_FLAG" val="#wm#"/>
  <p:tag name="KSO_WM_TAG_VERSION" val="1.0"/>
  <p:tag name="KSO_WM_DIAGRAM_GROUP_CODE" val="l1-1"/>
  <p:tag name="KSO_WM_UNIT_PRESET_TEXT" val="LOREM"/>
  <p:tag name="KSO_WM_UNIT_FILL_FORE_SCHEMECOLOR_INDEX" val="5"/>
  <p:tag name="KSO_WM_UNIT_FILL_TYPE" val="1"/>
  <p:tag name="KSO_WM_UNIT_TEXT_FILL_FORE_SCHEMECOLOR_INDEX" val="5"/>
  <p:tag name="KSO_WM_UNIT_TEXT_FILL_TYPE" val="1"/>
</p:tagLst>
</file>

<file path=ppt/tags/tag7.xml><?xml version="1.0" encoding="utf-8"?>
<p:tagLst xmlns:p="http://schemas.openxmlformats.org/presentationml/2006/main">
  <p:tag name="KSO_WM_TAG_VERSION" val="1.0"/>
  <p:tag name="KSO_WM_BEAUTIFY_FLAG" val="#wm#"/>
  <p:tag name="KSO_WM_UNIT_TYPE" val="i"/>
  <p:tag name="KSO_WM_UNIT_ID" val="diagram360_5*i*10"/>
  <p:tag name="KSO_WM_TEMPLATE_CATEGORY" val="diagram"/>
  <p:tag name="KSO_WM_TEMPLATE_INDEX" val="360"/>
  <p:tag name="KSO_WM_UNIT_INDEX" val="10"/>
</p:tagLst>
</file>

<file path=ppt/tags/tag8.xml><?xml version="1.0" encoding="utf-8"?>
<p:tagLst xmlns:p="http://schemas.openxmlformats.org/presentationml/2006/main">
  <p:tag name="KSO_WM_TEMPLATE_CATEGORY" val="diagram"/>
  <p:tag name="KSO_WM_TEMPLATE_INDEX" val="360"/>
  <p:tag name="KSO_WM_UNIT_TYPE" val="l_i"/>
  <p:tag name="KSO_WM_UNIT_INDEX" val="1_3"/>
  <p:tag name="KSO_WM_UNIT_ID" val="diagram360_5*l_i*1_3"/>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 name="KSO_WM_UNIT_TEXT_FORE_SCHEMECOLOR_INDEX" val="6"/>
  <p:tag name="KSO_WM_UNIT_TEXT_LINE_FILL_TYPE" val="2"/>
</p:tagLst>
</file>

<file path=ppt/tags/tag9.xml><?xml version="1.0" encoding="utf-8"?>
<p:tagLst xmlns:p="http://schemas.openxmlformats.org/presentationml/2006/main">
  <p:tag name="KSO_WM_TEMPLATE_CATEGORY" val="diagram"/>
  <p:tag name="KSO_WM_TEMPLATE_INDEX" val="360"/>
  <p:tag name="KSO_WM_UNIT_TYPE" val="l_h_f"/>
  <p:tag name="KSO_WM_UNIT_INDEX" val="1_3_1"/>
  <p:tag name="KSO_WM_UNIT_ID" val="diagram360_5*l_h_f*1_3_1"/>
  <p:tag name="KSO_WM_UNIT_CLEAR" val="1"/>
  <p:tag name="KSO_WM_UNIT_LAYERLEVEL" val="1_1_1"/>
  <p:tag name="KSO_WM_UNIT_VALUE" val="36"/>
  <p:tag name="KSO_WM_UNIT_HIGHLIGHT" val="0"/>
  <p:tag name="KSO_WM_UNIT_COMPATIBLE" val="0"/>
  <p:tag name="KSO_WM_BEAUTIFY_FLAG" val="#wm#"/>
  <p:tag name="KSO_WM_TAG_VERSION" val="1.0"/>
  <p:tag name="KSO_WM_DIAGRAM_GROUP_CODE" val="l1-1"/>
  <p:tag name="KSO_WM_UNIT_PRESET_TEXT" val="LOREM"/>
  <p:tag name="KSO_WM_UNIT_FILL_FORE_SCHEMECOLOR_INDEX" val="5"/>
  <p:tag name="KSO_WM_UNIT_FILL_TYPE" val="1"/>
  <p:tag name="KSO_WM_UNIT_TEXT_FILL_FORE_SCHEMECOLOR_INDEX" val="5"/>
  <p:tag name="KSO_WM_UNIT_TEXT_FILL_TYP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7589</Words>
  <Application>WPS 演示</Application>
  <PresentationFormat>全屏显示(4:3)</PresentationFormat>
  <Paragraphs>314</Paragraphs>
  <Slides>41</Slides>
  <Notes>0</Notes>
  <HiddenSlides>0</HiddenSlides>
  <MMClips>1</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41</vt:i4>
      </vt:variant>
    </vt:vector>
  </HeadingPairs>
  <TitlesOfParts>
    <vt:vector size="55" baseType="lpstr">
      <vt:lpstr>Arial</vt:lpstr>
      <vt:lpstr>宋体</vt:lpstr>
      <vt:lpstr>Wingdings</vt:lpstr>
      <vt:lpstr>微软雅黑</vt:lpstr>
      <vt:lpstr>隶书</vt:lpstr>
      <vt:lpstr>华文新魏</vt:lpstr>
      <vt:lpstr>华文楷体</vt:lpstr>
      <vt:lpstr>Arial Unicode MS</vt:lpstr>
      <vt:lpstr>Calibri</vt:lpstr>
      <vt:lpstr>Times New Roman</vt:lpstr>
      <vt:lpstr>Calibri</vt:lpstr>
      <vt:lpstr>Helvetica</vt:lpstr>
      <vt:lpstr>黑体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GU</dc:creator>
  <cp:lastModifiedBy>honggang</cp:lastModifiedBy>
  <cp:revision>501</cp:revision>
  <dcterms:created xsi:type="dcterms:W3CDTF">2019-01-23T04:28:00Z</dcterms:created>
  <dcterms:modified xsi:type="dcterms:W3CDTF">2019-05-13T03:07:53Z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2052-11.1.0.8612</vt:lpwstr>
  </property>
</Properties>
</file>